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12" r:id="rId2"/>
    <p:sldId id="425" r:id="rId3"/>
    <p:sldId id="429" r:id="rId4"/>
    <p:sldId id="430" r:id="rId5"/>
    <p:sldId id="446" r:id="rId6"/>
    <p:sldId id="447" r:id="rId7"/>
    <p:sldId id="448" r:id="rId8"/>
    <p:sldId id="436" r:id="rId9"/>
    <p:sldId id="437" r:id="rId10"/>
    <p:sldId id="449" r:id="rId11"/>
    <p:sldId id="440" r:id="rId12"/>
    <p:sldId id="441" r:id="rId13"/>
    <p:sldId id="442" r:id="rId14"/>
    <p:sldId id="443" r:id="rId15"/>
    <p:sldId id="450" r:id="rId16"/>
    <p:sldId id="451" r:id="rId17"/>
    <p:sldId id="452" r:id="rId18"/>
    <p:sldId id="453" r:id="rId19"/>
    <p:sldId id="454" r:id="rId20"/>
    <p:sldId id="44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106" d="100"/>
          <a:sy n="106" d="100"/>
        </p:scale>
        <p:origin x="9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441D1-8772-4561-91D6-B29395450E79}" type="datetimeFigureOut">
              <a:rPr lang="ru-RU" smtClean="0"/>
              <a:t>15.12.2024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400BB-8D95-461D-AE00-394DF48F3766}" type="slidenum">
              <a:rPr lang="ru-RU" smtClean="0"/>
              <a:t>‹#›</a:t>
            </a:fld>
            <a:endParaRPr lang="ru-RU"/>
          </a:p>
        </p:txBody>
      </p:sp>
    </p:spTree>
    <p:extLst>
      <p:ext uri="{BB962C8B-B14F-4D97-AF65-F5344CB8AC3E}">
        <p14:creationId xmlns:p14="http://schemas.microsoft.com/office/powerpoint/2010/main" val="294961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2</a:t>
            </a:fld>
            <a:endParaRPr lang="x-none"/>
          </a:p>
        </p:txBody>
      </p:sp>
    </p:spTree>
    <p:extLst>
      <p:ext uri="{BB962C8B-B14F-4D97-AF65-F5344CB8AC3E}">
        <p14:creationId xmlns:p14="http://schemas.microsoft.com/office/powerpoint/2010/main" val="3422807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11</a:t>
            </a:fld>
            <a:endParaRPr lang="x-none"/>
          </a:p>
        </p:txBody>
      </p:sp>
    </p:spTree>
    <p:extLst>
      <p:ext uri="{BB962C8B-B14F-4D97-AF65-F5344CB8AC3E}">
        <p14:creationId xmlns:p14="http://schemas.microsoft.com/office/powerpoint/2010/main" val="1870450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12</a:t>
            </a:fld>
            <a:endParaRPr lang="x-none"/>
          </a:p>
        </p:txBody>
      </p:sp>
    </p:spTree>
    <p:extLst>
      <p:ext uri="{BB962C8B-B14F-4D97-AF65-F5344CB8AC3E}">
        <p14:creationId xmlns:p14="http://schemas.microsoft.com/office/powerpoint/2010/main" val="2283703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13</a:t>
            </a:fld>
            <a:endParaRPr lang="x-none"/>
          </a:p>
        </p:txBody>
      </p:sp>
    </p:spTree>
    <p:extLst>
      <p:ext uri="{BB962C8B-B14F-4D97-AF65-F5344CB8AC3E}">
        <p14:creationId xmlns:p14="http://schemas.microsoft.com/office/powerpoint/2010/main" val="245393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14</a:t>
            </a:fld>
            <a:endParaRPr lang="x-none"/>
          </a:p>
        </p:txBody>
      </p:sp>
    </p:spTree>
    <p:extLst>
      <p:ext uri="{BB962C8B-B14F-4D97-AF65-F5344CB8AC3E}">
        <p14:creationId xmlns:p14="http://schemas.microsoft.com/office/powerpoint/2010/main" val="1464482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15</a:t>
            </a:fld>
            <a:endParaRPr lang="x-none"/>
          </a:p>
        </p:txBody>
      </p:sp>
    </p:spTree>
    <p:extLst>
      <p:ext uri="{BB962C8B-B14F-4D97-AF65-F5344CB8AC3E}">
        <p14:creationId xmlns:p14="http://schemas.microsoft.com/office/powerpoint/2010/main" val="3378359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16</a:t>
            </a:fld>
            <a:endParaRPr lang="x-none"/>
          </a:p>
        </p:txBody>
      </p:sp>
    </p:spTree>
    <p:extLst>
      <p:ext uri="{BB962C8B-B14F-4D97-AF65-F5344CB8AC3E}">
        <p14:creationId xmlns:p14="http://schemas.microsoft.com/office/powerpoint/2010/main" val="2275442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17</a:t>
            </a:fld>
            <a:endParaRPr lang="x-none"/>
          </a:p>
        </p:txBody>
      </p:sp>
    </p:spTree>
    <p:extLst>
      <p:ext uri="{BB962C8B-B14F-4D97-AF65-F5344CB8AC3E}">
        <p14:creationId xmlns:p14="http://schemas.microsoft.com/office/powerpoint/2010/main" val="2338852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18</a:t>
            </a:fld>
            <a:endParaRPr lang="x-none"/>
          </a:p>
        </p:txBody>
      </p:sp>
    </p:spTree>
    <p:extLst>
      <p:ext uri="{BB962C8B-B14F-4D97-AF65-F5344CB8AC3E}">
        <p14:creationId xmlns:p14="http://schemas.microsoft.com/office/powerpoint/2010/main" val="4194376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19</a:t>
            </a:fld>
            <a:endParaRPr lang="x-none"/>
          </a:p>
        </p:txBody>
      </p:sp>
    </p:spTree>
    <p:extLst>
      <p:ext uri="{BB962C8B-B14F-4D97-AF65-F5344CB8AC3E}">
        <p14:creationId xmlns:p14="http://schemas.microsoft.com/office/powerpoint/2010/main" val="282383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3</a:t>
            </a:fld>
            <a:endParaRPr lang="x-none"/>
          </a:p>
        </p:txBody>
      </p:sp>
    </p:spTree>
    <p:extLst>
      <p:ext uri="{BB962C8B-B14F-4D97-AF65-F5344CB8AC3E}">
        <p14:creationId xmlns:p14="http://schemas.microsoft.com/office/powerpoint/2010/main" val="108597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4</a:t>
            </a:fld>
            <a:endParaRPr lang="x-none"/>
          </a:p>
        </p:txBody>
      </p:sp>
    </p:spTree>
    <p:extLst>
      <p:ext uri="{BB962C8B-B14F-4D97-AF65-F5344CB8AC3E}">
        <p14:creationId xmlns:p14="http://schemas.microsoft.com/office/powerpoint/2010/main" val="171833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5</a:t>
            </a:fld>
            <a:endParaRPr lang="x-none"/>
          </a:p>
        </p:txBody>
      </p:sp>
    </p:spTree>
    <p:extLst>
      <p:ext uri="{BB962C8B-B14F-4D97-AF65-F5344CB8AC3E}">
        <p14:creationId xmlns:p14="http://schemas.microsoft.com/office/powerpoint/2010/main" val="389262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6</a:t>
            </a:fld>
            <a:endParaRPr lang="x-none"/>
          </a:p>
        </p:txBody>
      </p:sp>
    </p:spTree>
    <p:extLst>
      <p:ext uri="{BB962C8B-B14F-4D97-AF65-F5344CB8AC3E}">
        <p14:creationId xmlns:p14="http://schemas.microsoft.com/office/powerpoint/2010/main" val="1234229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7</a:t>
            </a:fld>
            <a:endParaRPr lang="x-none"/>
          </a:p>
        </p:txBody>
      </p:sp>
    </p:spTree>
    <p:extLst>
      <p:ext uri="{BB962C8B-B14F-4D97-AF65-F5344CB8AC3E}">
        <p14:creationId xmlns:p14="http://schemas.microsoft.com/office/powerpoint/2010/main" val="144949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8</a:t>
            </a:fld>
            <a:endParaRPr lang="x-none"/>
          </a:p>
        </p:txBody>
      </p:sp>
    </p:spTree>
    <p:extLst>
      <p:ext uri="{BB962C8B-B14F-4D97-AF65-F5344CB8AC3E}">
        <p14:creationId xmlns:p14="http://schemas.microsoft.com/office/powerpoint/2010/main" val="97164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9</a:t>
            </a:fld>
            <a:endParaRPr lang="x-none"/>
          </a:p>
        </p:txBody>
      </p:sp>
    </p:spTree>
    <p:extLst>
      <p:ext uri="{BB962C8B-B14F-4D97-AF65-F5344CB8AC3E}">
        <p14:creationId xmlns:p14="http://schemas.microsoft.com/office/powerpoint/2010/main" val="295341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48903-8EB5-294E-A216-6B54B0368783}" type="slidenum">
              <a:rPr lang="x-none" smtClean="0"/>
              <a:t>10</a:t>
            </a:fld>
            <a:endParaRPr lang="x-none"/>
          </a:p>
        </p:txBody>
      </p:sp>
    </p:spTree>
    <p:extLst>
      <p:ext uri="{BB962C8B-B14F-4D97-AF65-F5344CB8AC3E}">
        <p14:creationId xmlns:p14="http://schemas.microsoft.com/office/powerpoint/2010/main" val="170945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4B6CC1-7F7B-478A-A9C2-6D2CEFCF5C5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4075C1E-0481-496A-AE46-570BBA02D7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15F210B-AE7C-4FF6-AA5B-10D8761B15C9}"/>
              </a:ext>
            </a:extLst>
          </p:cNvPr>
          <p:cNvSpPr>
            <a:spLocks noGrp="1"/>
          </p:cNvSpPr>
          <p:nvPr>
            <p:ph type="dt" sz="half" idx="10"/>
          </p:nvPr>
        </p:nvSpPr>
        <p:spPr/>
        <p:txBody>
          <a:bodyPr/>
          <a:lstStyle/>
          <a:p>
            <a:fld id="{81ADB3F7-0279-4293-9CA0-85CDDE46ACFF}" type="datetimeFigureOut">
              <a:rPr lang="ru-RU" smtClean="0"/>
              <a:t>15.12.2024</a:t>
            </a:fld>
            <a:endParaRPr lang="ru-RU"/>
          </a:p>
        </p:txBody>
      </p:sp>
      <p:sp>
        <p:nvSpPr>
          <p:cNvPr id="5" name="Нижний колонтитул 4">
            <a:extLst>
              <a:ext uri="{FF2B5EF4-FFF2-40B4-BE49-F238E27FC236}">
                <a16:creationId xmlns:a16="http://schemas.microsoft.com/office/drawing/2014/main" id="{5CDD43FA-A870-44EE-A6DD-9902F3ADA1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F28128D-5120-4787-A52D-1B3BECDFD8E0}"/>
              </a:ext>
            </a:extLst>
          </p:cNvPr>
          <p:cNvSpPr>
            <a:spLocks noGrp="1"/>
          </p:cNvSpPr>
          <p:nvPr>
            <p:ph type="sldNum" sz="quarter" idx="12"/>
          </p:nvPr>
        </p:nvSpPr>
        <p:spPr/>
        <p:txBody>
          <a:bodyPr/>
          <a:lstStyle/>
          <a:p>
            <a:fld id="{B2A1E9B6-875F-41F9-9B01-776EE09EB4FA}" type="slidenum">
              <a:rPr lang="ru-RU" smtClean="0"/>
              <a:t>‹#›</a:t>
            </a:fld>
            <a:endParaRPr lang="ru-RU"/>
          </a:p>
        </p:txBody>
      </p:sp>
    </p:spTree>
    <p:extLst>
      <p:ext uri="{BB962C8B-B14F-4D97-AF65-F5344CB8AC3E}">
        <p14:creationId xmlns:p14="http://schemas.microsoft.com/office/powerpoint/2010/main" val="227937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5D654F-01B5-4E97-AFFA-E89B9D6BDC0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403A6D7-2775-456B-A817-91FA027E6FA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123DB81-126B-46A8-AF6E-E2AA882D9632}"/>
              </a:ext>
            </a:extLst>
          </p:cNvPr>
          <p:cNvSpPr>
            <a:spLocks noGrp="1"/>
          </p:cNvSpPr>
          <p:nvPr>
            <p:ph type="dt" sz="half" idx="10"/>
          </p:nvPr>
        </p:nvSpPr>
        <p:spPr/>
        <p:txBody>
          <a:bodyPr/>
          <a:lstStyle/>
          <a:p>
            <a:fld id="{81ADB3F7-0279-4293-9CA0-85CDDE46ACFF}" type="datetimeFigureOut">
              <a:rPr lang="ru-RU" smtClean="0"/>
              <a:t>15.12.2024</a:t>
            </a:fld>
            <a:endParaRPr lang="ru-RU"/>
          </a:p>
        </p:txBody>
      </p:sp>
      <p:sp>
        <p:nvSpPr>
          <p:cNvPr id="5" name="Нижний колонтитул 4">
            <a:extLst>
              <a:ext uri="{FF2B5EF4-FFF2-40B4-BE49-F238E27FC236}">
                <a16:creationId xmlns:a16="http://schemas.microsoft.com/office/drawing/2014/main" id="{5A4C486D-0A15-495E-A95F-4E184E61998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FAF0E3-8821-4EA3-8D49-0FB1ED378DF7}"/>
              </a:ext>
            </a:extLst>
          </p:cNvPr>
          <p:cNvSpPr>
            <a:spLocks noGrp="1"/>
          </p:cNvSpPr>
          <p:nvPr>
            <p:ph type="sldNum" sz="quarter" idx="12"/>
          </p:nvPr>
        </p:nvSpPr>
        <p:spPr/>
        <p:txBody>
          <a:bodyPr/>
          <a:lstStyle/>
          <a:p>
            <a:fld id="{B2A1E9B6-875F-41F9-9B01-776EE09EB4FA}" type="slidenum">
              <a:rPr lang="ru-RU" smtClean="0"/>
              <a:t>‹#›</a:t>
            </a:fld>
            <a:endParaRPr lang="ru-RU"/>
          </a:p>
        </p:txBody>
      </p:sp>
    </p:spTree>
    <p:extLst>
      <p:ext uri="{BB962C8B-B14F-4D97-AF65-F5344CB8AC3E}">
        <p14:creationId xmlns:p14="http://schemas.microsoft.com/office/powerpoint/2010/main" val="160538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2F44FC7-5DED-43AD-9BBD-6D3E0FBFA1D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6581615-5F82-49A0-991C-9F920F0C1EE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0144F5F-201C-4885-B831-C74480F742E0}"/>
              </a:ext>
            </a:extLst>
          </p:cNvPr>
          <p:cNvSpPr>
            <a:spLocks noGrp="1"/>
          </p:cNvSpPr>
          <p:nvPr>
            <p:ph type="dt" sz="half" idx="10"/>
          </p:nvPr>
        </p:nvSpPr>
        <p:spPr/>
        <p:txBody>
          <a:bodyPr/>
          <a:lstStyle/>
          <a:p>
            <a:fld id="{81ADB3F7-0279-4293-9CA0-85CDDE46ACFF}" type="datetimeFigureOut">
              <a:rPr lang="ru-RU" smtClean="0"/>
              <a:t>15.12.2024</a:t>
            </a:fld>
            <a:endParaRPr lang="ru-RU"/>
          </a:p>
        </p:txBody>
      </p:sp>
      <p:sp>
        <p:nvSpPr>
          <p:cNvPr id="5" name="Нижний колонтитул 4">
            <a:extLst>
              <a:ext uri="{FF2B5EF4-FFF2-40B4-BE49-F238E27FC236}">
                <a16:creationId xmlns:a16="http://schemas.microsoft.com/office/drawing/2014/main" id="{DF6144B5-C961-4A83-8533-6949846A66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84E79BD-21D8-4F5E-8F06-282BC83A53E8}"/>
              </a:ext>
            </a:extLst>
          </p:cNvPr>
          <p:cNvSpPr>
            <a:spLocks noGrp="1"/>
          </p:cNvSpPr>
          <p:nvPr>
            <p:ph type="sldNum" sz="quarter" idx="12"/>
          </p:nvPr>
        </p:nvSpPr>
        <p:spPr/>
        <p:txBody>
          <a:bodyPr/>
          <a:lstStyle/>
          <a:p>
            <a:fld id="{B2A1E9B6-875F-41F9-9B01-776EE09EB4FA}" type="slidenum">
              <a:rPr lang="ru-RU" smtClean="0"/>
              <a:t>‹#›</a:t>
            </a:fld>
            <a:endParaRPr lang="ru-RU"/>
          </a:p>
        </p:txBody>
      </p:sp>
    </p:spTree>
    <p:extLst>
      <p:ext uri="{BB962C8B-B14F-4D97-AF65-F5344CB8AC3E}">
        <p14:creationId xmlns:p14="http://schemas.microsoft.com/office/powerpoint/2010/main" val="3635673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ru-RU" sz="4400" dirty="0">
                <a:solidFill>
                  <a:srgbClr val="102D69"/>
                </a:solidFill>
                <a:latin typeface="HSE Sans" panose="02000000000000000000" pitchFamily="2" charset="0"/>
              </a:rPr>
              <a:t>Название презентации</a:t>
            </a:r>
            <a:br>
              <a:rPr lang="ru-RU" sz="4400" dirty="0">
                <a:solidFill>
                  <a:srgbClr val="102D69"/>
                </a:solidFill>
                <a:latin typeface="HSE Sans" panose="02000000000000000000" pitchFamily="2" charset="0"/>
              </a:rPr>
            </a:br>
            <a:r>
              <a:rPr lang="ru-RU" sz="4400" dirty="0">
                <a:solidFill>
                  <a:srgbClr val="102D69"/>
                </a:solidFill>
                <a:latin typeface="HSE Sans" panose="02000000000000000000" pitchFamily="2" charset="0"/>
              </a:rPr>
              <a:t>может быть набрано в две </a:t>
            </a:r>
            <a:br>
              <a:rPr lang="ru-RU" sz="4400" dirty="0">
                <a:solidFill>
                  <a:srgbClr val="102D69"/>
                </a:solidFill>
                <a:latin typeface="HSE Sans" panose="02000000000000000000" pitchFamily="2" charset="0"/>
              </a:rPr>
            </a:br>
            <a:r>
              <a:rPr lang="ru-RU" sz="4400" dirty="0">
                <a:solidFill>
                  <a:srgbClr val="102D69"/>
                </a:solidFill>
                <a:latin typeface="HSE Sans" panose="02000000000000000000" pitchFamily="2" charset="0"/>
              </a:rPr>
              <a:t>или три строки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ru-RU" dirty="0">
                <a:latin typeface="HSE Sans" panose="02000000000000000000" pitchFamily="2" charset="0"/>
              </a:rPr>
              <a:t>Название факультета</a:t>
            </a:r>
            <a:br>
              <a:rPr lang="ru-RU" dirty="0">
                <a:latin typeface="HSE Sans" panose="02000000000000000000" pitchFamily="2" charset="0"/>
              </a:rPr>
            </a:br>
            <a:r>
              <a:rPr lang="ru-RU" dirty="0">
                <a:latin typeface="HSE Sans" panose="02000000000000000000" pitchFamily="2" charset="0"/>
              </a:rPr>
              <a:t>в две строки</a:t>
            </a:r>
            <a:r>
              <a:rPr lang="en-GB" dirty="0">
                <a:latin typeface="HSE Sans" panose="02000000000000000000" pitchFamily="2" charset="0"/>
              </a:rPr>
              <a:t> (16 </a:t>
            </a:r>
            <a:r>
              <a:rPr lang="en-GB" dirty="0" err="1">
                <a:latin typeface="HSE Sans" panose="02000000000000000000" pitchFamily="2" charset="0"/>
              </a:rPr>
              <a:t>pt</a:t>
            </a:r>
            <a:r>
              <a:rPr lang="en-GB" dirty="0">
                <a:latin typeface="HSE Sans" panose="02000000000000000000" pitchFamily="2" charset="0"/>
              </a:rPr>
              <a:t>)</a:t>
            </a:r>
            <a:endParaRPr lang="ru-RU"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200" dirty="0">
                <a:latin typeface="HSE Sans" panose="02000000000000000000" pitchFamily="2" charset="0"/>
              </a:rPr>
              <a:t>Название подразделения</a:t>
            </a:r>
            <a:br>
              <a:rPr lang="ru-RU" sz="1200" dirty="0">
                <a:latin typeface="HSE Sans" panose="02000000000000000000" pitchFamily="2" charset="0"/>
              </a:rPr>
            </a:br>
            <a:r>
              <a:rPr lang="ru-RU" sz="1200" dirty="0">
                <a:latin typeface="HSE Sans" panose="02000000000000000000" pitchFamily="2" charset="0"/>
              </a:rPr>
              <a:t>в две или три строки</a:t>
            </a:r>
            <a:r>
              <a:rPr lang="en-GB" sz="1200" dirty="0">
                <a:latin typeface="HSE Sans" panose="02000000000000000000" pitchFamily="2" charset="0"/>
              </a:rPr>
              <a:t> (12pt)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200" dirty="0">
                <a:latin typeface="HSE Sans" panose="02000000000000000000" pitchFamily="2" charset="0"/>
              </a:rPr>
              <a:t>Москва</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(12pt)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1600" dirty="0">
                <a:latin typeface="HSE Sans" panose="02000000000000000000" pitchFamily="2" charset="0"/>
              </a:rPr>
              <a:t>Если нужно больше места, то используйте подзаголовок</a:t>
            </a:r>
            <a:r>
              <a:rPr lang="en-GB" sz="1600" dirty="0">
                <a:latin typeface="HSE Sans" panose="02000000000000000000" pitchFamily="2" charset="0"/>
              </a:rPr>
              <a:t>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101270395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2800" dirty="0">
                <a:solidFill>
                  <a:schemeClr val="tx1"/>
                </a:solidFill>
                <a:latin typeface="HSE Sans" panose="02000000000000000000" pitchFamily="2" charset="0"/>
              </a:rPr>
              <a:t>Чтобы слайд не выглядел пустым, сюда можно поставить иллюстрацию или фотографию</a:t>
            </a:r>
            <a:endParaRPr lang="x-none" sz="280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p:spPr>
        <p:txBody>
          <a:bodyPr lIns="0" tIns="0" rIns="0" bIns="0" anchor="t">
            <a:normAutofit/>
          </a:bodyPr>
          <a:lstStyle>
            <a:lvl1pPr>
              <a:lnSpc>
                <a:spcPct val="100000"/>
              </a:lnSpc>
              <a:defRPr sz="2400" b="0" i="0">
                <a:latin typeface="HSE Sans" panose="02000000000000000000" pitchFamily="2" charset="0"/>
              </a:defRPr>
            </a:lvl1pPr>
          </a:lstStyle>
          <a:p>
            <a:r>
              <a:rPr lang="ru-RU" sz="2400" dirty="0">
                <a:solidFill>
                  <a:srgbClr val="102D69"/>
                </a:solidFill>
                <a:latin typeface="HSE Sans" panose="02000000000000000000" pitchFamily="2" charset="0"/>
              </a:rPr>
              <a:t>Заголовок может быть набран</a:t>
            </a:r>
            <a:br>
              <a:rPr lang="ru-RU" sz="2400" dirty="0">
                <a:solidFill>
                  <a:srgbClr val="102D69"/>
                </a:solidFill>
                <a:latin typeface="HSE Sans" panose="02000000000000000000" pitchFamily="2" charset="0"/>
              </a:rPr>
            </a:br>
            <a:r>
              <a:rPr lang="ru-RU" sz="2400" dirty="0">
                <a:solidFill>
                  <a:srgbClr val="102D69"/>
                </a:solidFill>
                <a:latin typeface="HSE Sans" panose="02000000000000000000" pitchFamily="2" charset="0"/>
              </a:rPr>
              <a:t>в две или три строки</a:t>
            </a:r>
            <a:r>
              <a:rPr lang="en-GB" sz="2400" dirty="0">
                <a:solidFill>
                  <a:srgbClr val="102D69"/>
                </a:solidFill>
                <a:latin typeface="HSE Sans" panose="02000000000000000000" pitchFamily="2" charset="0"/>
              </a:rPr>
              <a:t> (24 </a:t>
            </a:r>
            <a:r>
              <a:rPr lang="en-GB" sz="2400" dirty="0" err="1">
                <a:solidFill>
                  <a:srgbClr val="102D69"/>
                </a:solidFill>
                <a:latin typeface="HSE Sans" panose="02000000000000000000" pitchFamily="2" charset="0"/>
              </a:rPr>
              <a:t>pt</a:t>
            </a:r>
            <a:r>
              <a:rPr lang="en-GB"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lvl="0"/>
            <a:r>
              <a:rPr lang="ru-RU" dirty="0"/>
              <a:t>Небольшие куски текста (13</a:t>
            </a:r>
            <a:r>
              <a:rPr lang="en-US" dirty="0" err="1"/>
              <a:t>pt</a:t>
            </a:r>
            <a:r>
              <a:rPr lang="en-US" dirty="0"/>
              <a:t>) </a:t>
            </a:r>
            <a:r>
              <a:rPr lang="ru-RU" dirty="0"/>
              <a:t>можно набирать в одну колонку, но не делайте колонку на всю ширину экрана. Текст, набранный длинной строкой очень трудно читать, подумайте о тех, кто будет читать вашу презентацию. Старайтесь чтобы в строке было в среднем семь — девять слов. Большее количество слов в строке способствует хорошему сну, но не чтению. Если у вас есть свободное пространство и вы считаете, что текст одинок и ему нужна компания, то поставьте рядом небольшое изображение, которое иллюстрирует ваш текст или дополняет его.</a:t>
            </a: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1000" dirty="0">
                <a:latin typeface="HSE Sans" panose="02000000000000000000" pitchFamily="2" charset="0"/>
              </a:rPr>
              <a:t>Название подразделения</a:t>
            </a:r>
            <a:br>
              <a:rPr lang="ru-RU" sz="1000" dirty="0">
                <a:latin typeface="HSE Sans" panose="02000000000000000000" pitchFamily="2" charset="0"/>
              </a:rPr>
            </a:br>
            <a:r>
              <a:rPr lang="ru-RU" sz="1000" dirty="0">
                <a:latin typeface="HSE Sans" panose="02000000000000000000" pitchFamily="2" charset="0"/>
              </a:rPr>
              <a:t>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презентации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ru-RU" sz="1000" dirty="0">
                <a:latin typeface="HSE Sans" panose="02000000000000000000" pitchFamily="2" charset="0"/>
              </a:rPr>
              <a:t>Название раздела может быть набрано в две или три строки</a:t>
            </a:r>
            <a:r>
              <a:rPr lang="en-GB" sz="1000" dirty="0">
                <a:latin typeface="HSE Sans" panose="02000000000000000000" pitchFamily="2" charset="0"/>
              </a:rPr>
              <a:t> (10pt)</a:t>
            </a:r>
            <a:endParaRPr lang="ru-RU" sz="1000" dirty="0">
              <a:latin typeface="HSE Sans" panose="02000000000000000000" pitchFamily="2" charset="0"/>
            </a:endParaRPr>
          </a:p>
        </p:txBody>
      </p:sp>
    </p:spTree>
    <p:extLst>
      <p:ext uri="{BB962C8B-B14F-4D97-AF65-F5344CB8AC3E}">
        <p14:creationId xmlns:p14="http://schemas.microsoft.com/office/powerpoint/2010/main" val="414578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5F42F7-A52C-4B04-9F89-B811810B5E8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BFB5F0B-00F9-4A74-BF8E-C4FE192BD9D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1D15A86-67E7-4C19-AAA0-C6241A38C088}"/>
              </a:ext>
            </a:extLst>
          </p:cNvPr>
          <p:cNvSpPr>
            <a:spLocks noGrp="1"/>
          </p:cNvSpPr>
          <p:nvPr>
            <p:ph type="dt" sz="half" idx="10"/>
          </p:nvPr>
        </p:nvSpPr>
        <p:spPr/>
        <p:txBody>
          <a:bodyPr/>
          <a:lstStyle/>
          <a:p>
            <a:fld id="{81ADB3F7-0279-4293-9CA0-85CDDE46ACFF}" type="datetimeFigureOut">
              <a:rPr lang="ru-RU" smtClean="0"/>
              <a:t>15.12.2024</a:t>
            </a:fld>
            <a:endParaRPr lang="ru-RU"/>
          </a:p>
        </p:txBody>
      </p:sp>
      <p:sp>
        <p:nvSpPr>
          <p:cNvPr id="5" name="Нижний колонтитул 4">
            <a:extLst>
              <a:ext uri="{FF2B5EF4-FFF2-40B4-BE49-F238E27FC236}">
                <a16:creationId xmlns:a16="http://schemas.microsoft.com/office/drawing/2014/main" id="{689719EE-9CB7-440D-8691-F3EE53FE93D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9CD250-90CB-426F-805D-AF78E0151E29}"/>
              </a:ext>
            </a:extLst>
          </p:cNvPr>
          <p:cNvSpPr>
            <a:spLocks noGrp="1"/>
          </p:cNvSpPr>
          <p:nvPr>
            <p:ph type="sldNum" sz="quarter" idx="12"/>
          </p:nvPr>
        </p:nvSpPr>
        <p:spPr/>
        <p:txBody>
          <a:bodyPr/>
          <a:lstStyle/>
          <a:p>
            <a:fld id="{B2A1E9B6-875F-41F9-9B01-776EE09EB4FA}" type="slidenum">
              <a:rPr lang="ru-RU" smtClean="0"/>
              <a:t>‹#›</a:t>
            </a:fld>
            <a:endParaRPr lang="ru-RU"/>
          </a:p>
        </p:txBody>
      </p:sp>
    </p:spTree>
    <p:extLst>
      <p:ext uri="{BB962C8B-B14F-4D97-AF65-F5344CB8AC3E}">
        <p14:creationId xmlns:p14="http://schemas.microsoft.com/office/powerpoint/2010/main" val="387250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E171B8-AC15-49F7-B4BA-000FAE22C53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C1F26C5-0147-4F71-A35B-52E86BC56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34BB317-26D3-4412-852A-3E531EDBBCAE}"/>
              </a:ext>
            </a:extLst>
          </p:cNvPr>
          <p:cNvSpPr>
            <a:spLocks noGrp="1"/>
          </p:cNvSpPr>
          <p:nvPr>
            <p:ph type="dt" sz="half" idx="10"/>
          </p:nvPr>
        </p:nvSpPr>
        <p:spPr/>
        <p:txBody>
          <a:bodyPr/>
          <a:lstStyle/>
          <a:p>
            <a:fld id="{81ADB3F7-0279-4293-9CA0-85CDDE46ACFF}" type="datetimeFigureOut">
              <a:rPr lang="ru-RU" smtClean="0"/>
              <a:t>15.12.2024</a:t>
            </a:fld>
            <a:endParaRPr lang="ru-RU"/>
          </a:p>
        </p:txBody>
      </p:sp>
      <p:sp>
        <p:nvSpPr>
          <p:cNvPr id="5" name="Нижний колонтитул 4">
            <a:extLst>
              <a:ext uri="{FF2B5EF4-FFF2-40B4-BE49-F238E27FC236}">
                <a16:creationId xmlns:a16="http://schemas.microsoft.com/office/drawing/2014/main" id="{DFE54842-4F61-433F-86EE-1F6544C63F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069464D-5335-4749-9D64-204D7991B97C}"/>
              </a:ext>
            </a:extLst>
          </p:cNvPr>
          <p:cNvSpPr>
            <a:spLocks noGrp="1"/>
          </p:cNvSpPr>
          <p:nvPr>
            <p:ph type="sldNum" sz="quarter" idx="12"/>
          </p:nvPr>
        </p:nvSpPr>
        <p:spPr/>
        <p:txBody>
          <a:bodyPr/>
          <a:lstStyle/>
          <a:p>
            <a:fld id="{B2A1E9B6-875F-41F9-9B01-776EE09EB4FA}" type="slidenum">
              <a:rPr lang="ru-RU" smtClean="0"/>
              <a:t>‹#›</a:t>
            </a:fld>
            <a:endParaRPr lang="ru-RU"/>
          </a:p>
        </p:txBody>
      </p:sp>
    </p:spTree>
    <p:extLst>
      <p:ext uri="{BB962C8B-B14F-4D97-AF65-F5344CB8AC3E}">
        <p14:creationId xmlns:p14="http://schemas.microsoft.com/office/powerpoint/2010/main" val="123159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7C4B04-40AC-4A82-9D20-D194180BDAB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C14429B-3B9D-4E65-9531-2F891A4EBC0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38F3269-3621-4BA8-9977-7D865773676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AC71066-B49B-4FC1-B253-7E2B50ED1D8A}"/>
              </a:ext>
            </a:extLst>
          </p:cNvPr>
          <p:cNvSpPr>
            <a:spLocks noGrp="1"/>
          </p:cNvSpPr>
          <p:nvPr>
            <p:ph type="dt" sz="half" idx="10"/>
          </p:nvPr>
        </p:nvSpPr>
        <p:spPr/>
        <p:txBody>
          <a:bodyPr/>
          <a:lstStyle/>
          <a:p>
            <a:fld id="{81ADB3F7-0279-4293-9CA0-85CDDE46ACFF}" type="datetimeFigureOut">
              <a:rPr lang="ru-RU" smtClean="0"/>
              <a:t>15.12.2024</a:t>
            </a:fld>
            <a:endParaRPr lang="ru-RU"/>
          </a:p>
        </p:txBody>
      </p:sp>
      <p:sp>
        <p:nvSpPr>
          <p:cNvPr id="6" name="Нижний колонтитул 5">
            <a:extLst>
              <a:ext uri="{FF2B5EF4-FFF2-40B4-BE49-F238E27FC236}">
                <a16:creationId xmlns:a16="http://schemas.microsoft.com/office/drawing/2014/main" id="{19DF6D16-7735-4617-B8CF-689B51849E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E68CB3D-CE3D-4D6A-A4E7-5BD97CC4B84E}"/>
              </a:ext>
            </a:extLst>
          </p:cNvPr>
          <p:cNvSpPr>
            <a:spLocks noGrp="1"/>
          </p:cNvSpPr>
          <p:nvPr>
            <p:ph type="sldNum" sz="quarter" idx="12"/>
          </p:nvPr>
        </p:nvSpPr>
        <p:spPr/>
        <p:txBody>
          <a:bodyPr/>
          <a:lstStyle/>
          <a:p>
            <a:fld id="{B2A1E9B6-875F-41F9-9B01-776EE09EB4FA}" type="slidenum">
              <a:rPr lang="ru-RU" smtClean="0"/>
              <a:t>‹#›</a:t>
            </a:fld>
            <a:endParaRPr lang="ru-RU"/>
          </a:p>
        </p:txBody>
      </p:sp>
    </p:spTree>
    <p:extLst>
      <p:ext uri="{BB962C8B-B14F-4D97-AF65-F5344CB8AC3E}">
        <p14:creationId xmlns:p14="http://schemas.microsoft.com/office/powerpoint/2010/main" val="338359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353C38-FB54-478C-8D2F-41D5C13543B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DB76458-3599-4C9A-9B8B-E2B5E54BC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C0F153A-BD90-43BE-AC6A-649E29F1B42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F59AEC2-AAF4-49EB-9BD1-E92743319E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305E776-54BE-4875-B343-AC0D59F7390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775B92F-7947-470D-8A6C-9CB52BC825E7}"/>
              </a:ext>
            </a:extLst>
          </p:cNvPr>
          <p:cNvSpPr>
            <a:spLocks noGrp="1"/>
          </p:cNvSpPr>
          <p:nvPr>
            <p:ph type="dt" sz="half" idx="10"/>
          </p:nvPr>
        </p:nvSpPr>
        <p:spPr/>
        <p:txBody>
          <a:bodyPr/>
          <a:lstStyle/>
          <a:p>
            <a:fld id="{81ADB3F7-0279-4293-9CA0-85CDDE46ACFF}" type="datetimeFigureOut">
              <a:rPr lang="ru-RU" smtClean="0"/>
              <a:t>15.12.2024</a:t>
            </a:fld>
            <a:endParaRPr lang="ru-RU"/>
          </a:p>
        </p:txBody>
      </p:sp>
      <p:sp>
        <p:nvSpPr>
          <p:cNvPr id="8" name="Нижний колонтитул 7">
            <a:extLst>
              <a:ext uri="{FF2B5EF4-FFF2-40B4-BE49-F238E27FC236}">
                <a16:creationId xmlns:a16="http://schemas.microsoft.com/office/drawing/2014/main" id="{C1E76BD7-ACC2-4168-B70D-0CA6A880E59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3089E4B-3540-45AC-8DCD-FD6C7DBC400F}"/>
              </a:ext>
            </a:extLst>
          </p:cNvPr>
          <p:cNvSpPr>
            <a:spLocks noGrp="1"/>
          </p:cNvSpPr>
          <p:nvPr>
            <p:ph type="sldNum" sz="quarter" idx="12"/>
          </p:nvPr>
        </p:nvSpPr>
        <p:spPr/>
        <p:txBody>
          <a:bodyPr/>
          <a:lstStyle/>
          <a:p>
            <a:fld id="{B2A1E9B6-875F-41F9-9B01-776EE09EB4FA}" type="slidenum">
              <a:rPr lang="ru-RU" smtClean="0"/>
              <a:t>‹#›</a:t>
            </a:fld>
            <a:endParaRPr lang="ru-RU"/>
          </a:p>
        </p:txBody>
      </p:sp>
    </p:spTree>
    <p:extLst>
      <p:ext uri="{BB962C8B-B14F-4D97-AF65-F5344CB8AC3E}">
        <p14:creationId xmlns:p14="http://schemas.microsoft.com/office/powerpoint/2010/main" val="357879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FA4779-52E5-42C3-8B52-0A5703B1597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1E059E0-52E3-4878-90C7-5CCB72490DF7}"/>
              </a:ext>
            </a:extLst>
          </p:cNvPr>
          <p:cNvSpPr>
            <a:spLocks noGrp="1"/>
          </p:cNvSpPr>
          <p:nvPr>
            <p:ph type="dt" sz="half" idx="10"/>
          </p:nvPr>
        </p:nvSpPr>
        <p:spPr/>
        <p:txBody>
          <a:bodyPr/>
          <a:lstStyle/>
          <a:p>
            <a:fld id="{81ADB3F7-0279-4293-9CA0-85CDDE46ACFF}" type="datetimeFigureOut">
              <a:rPr lang="ru-RU" smtClean="0"/>
              <a:t>15.12.2024</a:t>
            </a:fld>
            <a:endParaRPr lang="ru-RU"/>
          </a:p>
        </p:txBody>
      </p:sp>
      <p:sp>
        <p:nvSpPr>
          <p:cNvPr id="4" name="Нижний колонтитул 3">
            <a:extLst>
              <a:ext uri="{FF2B5EF4-FFF2-40B4-BE49-F238E27FC236}">
                <a16:creationId xmlns:a16="http://schemas.microsoft.com/office/drawing/2014/main" id="{D1C79AD0-7E35-4A5F-AFA1-CBE73B3B715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E1CB7A2-DA21-4E4F-BA8C-40B893D6DDAB}"/>
              </a:ext>
            </a:extLst>
          </p:cNvPr>
          <p:cNvSpPr>
            <a:spLocks noGrp="1"/>
          </p:cNvSpPr>
          <p:nvPr>
            <p:ph type="sldNum" sz="quarter" idx="12"/>
          </p:nvPr>
        </p:nvSpPr>
        <p:spPr/>
        <p:txBody>
          <a:bodyPr/>
          <a:lstStyle/>
          <a:p>
            <a:fld id="{B2A1E9B6-875F-41F9-9B01-776EE09EB4FA}" type="slidenum">
              <a:rPr lang="ru-RU" smtClean="0"/>
              <a:t>‹#›</a:t>
            </a:fld>
            <a:endParaRPr lang="ru-RU"/>
          </a:p>
        </p:txBody>
      </p:sp>
    </p:spTree>
    <p:extLst>
      <p:ext uri="{BB962C8B-B14F-4D97-AF65-F5344CB8AC3E}">
        <p14:creationId xmlns:p14="http://schemas.microsoft.com/office/powerpoint/2010/main" val="319132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0680D7E-5263-4FB2-865A-508AEE28B41B}"/>
              </a:ext>
            </a:extLst>
          </p:cNvPr>
          <p:cNvSpPr>
            <a:spLocks noGrp="1"/>
          </p:cNvSpPr>
          <p:nvPr>
            <p:ph type="dt" sz="half" idx="10"/>
          </p:nvPr>
        </p:nvSpPr>
        <p:spPr/>
        <p:txBody>
          <a:bodyPr/>
          <a:lstStyle/>
          <a:p>
            <a:fld id="{81ADB3F7-0279-4293-9CA0-85CDDE46ACFF}" type="datetimeFigureOut">
              <a:rPr lang="ru-RU" smtClean="0"/>
              <a:t>15.12.2024</a:t>
            </a:fld>
            <a:endParaRPr lang="ru-RU"/>
          </a:p>
        </p:txBody>
      </p:sp>
      <p:sp>
        <p:nvSpPr>
          <p:cNvPr id="3" name="Нижний колонтитул 2">
            <a:extLst>
              <a:ext uri="{FF2B5EF4-FFF2-40B4-BE49-F238E27FC236}">
                <a16:creationId xmlns:a16="http://schemas.microsoft.com/office/drawing/2014/main" id="{E436E59D-4022-4345-957D-77D10A0AD5A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6D88C1F-7D5E-471D-98CB-4DB1925F055B}"/>
              </a:ext>
            </a:extLst>
          </p:cNvPr>
          <p:cNvSpPr>
            <a:spLocks noGrp="1"/>
          </p:cNvSpPr>
          <p:nvPr>
            <p:ph type="sldNum" sz="quarter" idx="12"/>
          </p:nvPr>
        </p:nvSpPr>
        <p:spPr/>
        <p:txBody>
          <a:bodyPr/>
          <a:lstStyle/>
          <a:p>
            <a:fld id="{B2A1E9B6-875F-41F9-9B01-776EE09EB4FA}" type="slidenum">
              <a:rPr lang="ru-RU" smtClean="0"/>
              <a:t>‹#›</a:t>
            </a:fld>
            <a:endParaRPr lang="ru-RU"/>
          </a:p>
        </p:txBody>
      </p:sp>
    </p:spTree>
    <p:extLst>
      <p:ext uri="{BB962C8B-B14F-4D97-AF65-F5344CB8AC3E}">
        <p14:creationId xmlns:p14="http://schemas.microsoft.com/office/powerpoint/2010/main" val="294464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C77A74-6019-44EB-80E2-69E4E93D28A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5425136-FD22-444B-B3D7-6FF851F2C0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E055566-2C41-4C24-9E99-F142F9EDD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F03F659-8C9C-4FFF-ABF6-06DC5ED10FE7}"/>
              </a:ext>
            </a:extLst>
          </p:cNvPr>
          <p:cNvSpPr>
            <a:spLocks noGrp="1"/>
          </p:cNvSpPr>
          <p:nvPr>
            <p:ph type="dt" sz="half" idx="10"/>
          </p:nvPr>
        </p:nvSpPr>
        <p:spPr/>
        <p:txBody>
          <a:bodyPr/>
          <a:lstStyle/>
          <a:p>
            <a:fld id="{81ADB3F7-0279-4293-9CA0-85CDDE46ACFF}" type="datetimeFigureOut">
              <a:rPr lang="ru-RU" smtClean="0"/>
              <a:t>15.12.2024</a:t>
            </a:fld>
            <a:endParaRPr lang="ru-RU"/>
          </a:p>
        </p:txBody>
      </p:sp>
      <p:sp>
        <p:nvSpPr>
          <p:cNvPr id="6" name="Нижний колонтитул 5">
            <a:extLst>
              <a:ext uri="{FF2B5EF4-FFF2-40B4-BE49-F238E27FC236}">
                <a16:creationId xmlns:a16="http://schemas.microsoft.com/office/drawing/2014/main" id="{FB050DDA-CF90-429C-B7BC-E6D3DDD378D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CCF6B34-5979-4F44-ACB5-F0C6634D2FE1}"/>
              </a:ext>
            </a:extLst>
          </p:cNvPr>
          <p:cNvSpPr>
            <a:spLocks noGrp="1"/>
          </p:cNvSpPr>
          <p:nvPr>
            <p:ph type="sldNum" sz="quarter" idx="12"/>
          </p:nvPr>
        </p:nvSpPr>
        <p:spPr/>
        <p:txBody>
          <a:bodyPr/>
          <a:lstStyle/>
          <a:p>
            <a:fld id="{B2A1E9B6-875F-41F9-9B01-776EE09EB4FA}" type="slidenum">
              <a:rPr lang="ru-RU" smtClean="0"/>
              <a:t>‹#›</a:t>
            </a:fld>
            <a:endParaRPr lang="ru-RU"/>
          </a:p>
        </p:txBody>
      </p:sp>
    </p:spTree>
    <p:extLst>
      <p:ext uri="{BB962C8B-B14F-4D97-AF65-F5344CB8AC3E}">
        <p14:creationId xmlns:p14="http://schemas.microsoft.com/office/powerpoint/2010/main" val="133856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E1191D-EEC8-442C-9CFF-A1FAF3BFEF6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9A3E4C7-36DF-46EA-A4A8-3AC6908D8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1AEC5CD-BF22-4D57-83C5-F6E2A1F36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A60BD62-39D7-4452-95F2-DCF79750AE01}"/>
              </a:ext>
            </a:extLst>
          </p:cNvPr>
          <p:cNvSpPr>
            <a:spLocks noGrp="1"/>
          </p:cNvSpPr>
          <p:nvPr>
            <p:ph type="dt" sz="half" idx="10"/>
          </p:nvPr>
        </p:nvSpPr>
        <p:spPr/>
        <p:txBody>
          <a:bodyPr/>
          <a:lstStyle/>
          <a:p>
            <a:fld id="{81ADB3F7-0279-4293-9CA0-85CDDE46ACFF}" type="datetimeFigureOut">
              <a:rPr lang="ru-RU" smtClean="0"/>
              <a:t>15.12.2024</a:t>
            </a:fld>
            <a:endParaRPr lang="ru-RU"/>
          </a:p>
        </p:txBody>
      </p:sp>
      <p:sp>
        <p:nvSpPr>
          <p:cNvPr id="6" name="Нижний колонтитул 5">
            <a:extLst>
              <a:ext uri="{FF2B5EF4-FFF2-40B4-BE49-F238E27FC236}">
                <a16:creationId xmlns:a16="http://schemas.microsoft.com/office/drawing/2014/main" id="{C0FA0C02-A229-480B-90F2-3BC17AF5D40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0B2F7B7-2EBC-43DF-89F0-ADE6B6BA7399}"/>
              </a:ext>
            </a:extLst>
          </p:cNvPr>
          <p:cNvSpPr>
            <a:spLocks noGrp="1"/>
          </p:cNvSpPr>
          <p:nvPr>
            <p:ph type="sldNum" sz="quarter" idx="12"/>
          </p:nvPr>
        </p:nvSpPr>
        <p:spPr/>
        <p:txBody>
          <a:bodyPr/>
          <a:lstStyle/>
          <a:p>
            <a:fld id="{B2A1E9B6-875F-41F9-9B01-776EE09EB4FA}" type="slidenum">
              <a:rPr lang="ru-RU" smtClean="0"/>
              <a:t>‹#›</a:t>
            </a:fld>
            <a:endParaRPr lang="ru-RU"/>
          </a:p>
        </p:txBody>
      </p:sp>
    </p:spTree>
    <p:extLst>
      <p:ext uri="{BB962C8B-B14F-4D97-AF65-F5344CB8AC3E}">
        <p14:creationId xmlns:p14="http://schemas.microsoft.com/office/powerpoint/2010/main" val="97366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AFC71B-CD38-42FA-B9FA-7CE2F377C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27E0465-824C-4675-AB7A-211EA2ADB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F0A9F50-400F-431E-996C-E781499C87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DB3F7-0279-4293-9CA0-85CDDE46ACFF}" type="datetimeFigureOut">
              <a:rPr lang="ru-RU" smtClean="0"/>
              <a:t>15.12.2024</a:t>
            </a:fld>
            <a:endParaRPr lang="ru-RU"/>
          </a:p>
        </p:txBody>
      </p:sp>
      <p:sp>
        <p:nvSpPr>
          <p:cNvPr id="5" name="Нижний колонтитул 4">
            <a:extLst>
              <a:ext uri="{FF2B5EF4-FFF2-40B4-BE49-F238E27FC236}">
                <a16:creationId xmlns:a16="http://schemas.microsoft.com/office/drawing/2014/main" id="{2210D2BB-1BBF-4518-9FED-40C028ECC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932A133-F52C-4B23-B046-E99FCCFB38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1E9B6-875F-41F9-9B01-776EE09EB4FA}" type="slidenum">
              <a:rPr lang="ru-RU" smtClean="0"/>
              <a:t>‹#›</a:t>
            </a:fld>
            <a:endParaRPr lang="ru-RU"/>
          </a:p>
        </p:txBody>
      </p:sp>
    </p:spTree>
    <p:extLst>
      <p:ext uri="{BB962C8B-B14F-4D97-AF65-F5344CB8AC3E}">
        <p14:creationId xmlns:p14="http://schemas.microsoft.com/office/powerpoint/2010/main" val="3312351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1027968" y="2716699"/>
            <a:ext cx="5347195" cy="2589375"/>
          </a:xfrm>
        </p:spPr>
        <p:txBody>
          <a:bodyPr>
            <a:noAutofit/>
          </a:bodyPr>
          <a:lstStyle/>
          <a:p>
            <a:pPr algn="ctr"/>
            <a:r>
              <a:rPr lang="ru-RU" sz="2400" b="1" dirty="0">
                <a:latin typeface="HSE Sans" panose="02000000000000000000" pitchFamily="50" charset="-52"/>
                <a:cs typeface="Arial" panose="020B0604020202020204" pitchFamily="34" charset="0"/>
              </a:rPr>
              <a:t>Научно-учебная группа</a:t>
            </a:r>
            <a:r>
              <a:rPr lang="ru-RU" sz="2400" dirty="0">
                <a:latin typeface="HSE Sans" panose="02000000000000000000" pitchFamily="50" charset="-52"/>
                <a:cs typeface="Arial" panose="020B0604020202020204" pitchFamily="34" charset="0"/>
              </a:rPr>
              <a:t> </a:t>
            </a:r>
            <a:br>
              <a:rPr lang="ru-RU" sz="2400" dirty="0">
                <a:latin typeface="HSE Sans" panose="02000000000000000000" pitchFamily="50" charset="-52"/>
                <a:cs typeface="Arial" panose="020B0604020202020204" pitchFamily="34" charset="0"/>
              </a:rPr>
            </a:br>
            <a:r>
              <a:rPr lang="ru-RU" sz="1800" dirty="0">
                <a:latin typeface="HSE Sans" panose="02000000000000000000" pitchFamily="50" charset="-52"/>
                <a:cs typeface="Arial" panose="020B0604020202020204" pitchFamily="34" charset="0"/>
              </a:rPr>
              <a:t>«</a:t>
            </a:r>
            <a:r>
              <a:rPr lang="ru-RU" sz="1800" b="1" dirty="0">
                <a:latin typeface="HSE Sans" panose="02000000000000000000" pitchFamily="50" charset="-52"/>
                <a:cs typeface="Arial" panose="020B0604020202020204" pitchFamily="34" charset="0"/>
              </a:rPr>
              <a:t>Управление надежностью на предприятиях</a:t>
            </a:r>
            <a:r>
              <a:rPr lang="ru-RU" sz="1800" dirty="0">
                <a:latin typeface="HSE Sans" panose="02000000000000000000" pitchFamily="50" charset="-52"/>
                <a:cs typeface="Arial" panose="020B0604020202020204" pitchFamily="34" charset="0"/>
              </a:rPr>
              <a:t>»</a:t>
            </a:r>
            <a:br>
              <a:rPr lang="ru-RU" sz="2000" dirty="0">
                <a:latin typeface="HSE Sans" panose="02000000000000000000" pitchFamily="50" charset="-52"/>
                <a:cs typeface="Arial" panose="020B0604020202020204" pitchFamily="34" charset="0"/>
              </a:rPr>
            </a:br>
            <a:br>
              <a:rPr lang="ru-RU" sz="2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Доклад подготовлен в ходе проведения исследования </a:t>
            </a:r>
            <a:br>
              <a:rPr lang="ru-RU" sz="1400"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«Высшая школа экономики» (НИУ ВШЭ)» в 2024 г.</a:t>
            </a:r>
            <a:endParaRPr lang="ru-RU" sz="2400" dirty="0">
              <a:latin typeface="HSE Sans" panose="02000000000000000000" pitchFamily="50" charset="-52"/>
              <a:cs typeface="Arial" panose="020B0604020202020204" pitchFamily="34" charset="0"/>
            </a:endParaRPr>
          </a:p>
        </p:txBody>
      </p:sp>
      <p:sp>
        <p:nvSpPr>
          <p:cNvPr id="3" name="Текст 2">
            <a:extLst>
              <a:ext uri="{FF2B5EF4-FFF2-40B4-BE49-F238E27FC236}">
                <a16:creationId xmlns:a16="http://schemas.microsoft.com/office/drawing/2014/main" id="{2B85EA7E-BEC4-B745-B2A8-D4E4AFC614FC}"/>
              </a:ext>
            </a:extLst>
          </p:cNvPr>
          <p:cNvSpPr>
            <a:spLocks noGrp="1"/>
          </p:cNvSpPr>
          <p:nvPr>
            <p:ph type="body" sz="quarter" idx="10"/>
          </p:nvPr>
        </p:nvSpPr>
        <p:spPr/>
        <p:txBody>
          <a:bodyPr/>
          <a:lstStyle/>
          <a:p>
            <a:r>
              <a:rPr lang="ru-RU" dirty="0">
                <a:solidFill>
                  <a:srgbClr val="002060"/>
                </a:solidFill>
                <a:latin typeface="HSE Sans" panose="02000000000000000000" pitchFamily="50" charset="-52"/>
                <a:cs typeface="Arial" panose="020B0604020202020204" pitchFamily="34" charset="0"/>
              </a:rPr>
              <a:t>Департамент </a:t>
            </a:r>
            <a:br>
              <a:rPr lang="ru-RU" dirty="0">
                <a:solidFill>
                  <a:srgbClr val="002060"/>
                </a:solidFill>
                <a:latin typeface="HSE Sans" panose="02000000000000000000" pitchFamily="50" charset="-52"/>
                <a:cs typeface="Arial" panose="020B0604020202020204" pitchFamily="34" charset="0"/>
              </a:rPr>
            </a:br>
            <a:r>
              <a:rPr lang="ru-RU" dirty="0">
                <a:solidFill>
                  <a:srgbClr val="002060"/>
                </a:solidFill>
                <a:latin typeface="HSE Sans" panose="02000000000000000000" pitchFamily="50" charset="-52"/>
                <a:cs typeface="Arial" panose="020B0604020202020204" pitchFamily="34" charset="0"/>
              </a:rPr>
              <a:t>электронной инженерии</a:t>
            </a: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p:txBody>
          <a:bodyPr>
            <a:normAutofit/>
          </a:bodyPr>
          <a:lstStyle/>
          <a:p>
            <a:r>
              <a:rPr lang="ru-RU"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a:latin typeface="HSE Sans" panose="02000000000000000000" pitchFamily="50" charset="-52"/>
                <a:cs typeface="Arial" panose="020B0604020202020204" pitchFamily="34" charset="0"/>
              </a:rPr>
              <a:t>Москва</a:t>
            </a:r>
          </a:p>
          <a:p>
            <a:r>
              <a:rPr lang="en-US" dirty="0">
                <a:latin typeface="HSE Sans" panose="02000000000000000000" pitchFamily="50" charset="-52"/>
                <a:cs typeface="Arial" panose="020B0604020202020204" pitchFamily="34" charset="0"/>
              </a:rPr>
              <a:t>10</a:t>
            </a:r>
            <a:r>
              <a:rPr lang="ru-RU" dirty="0">
                <a:latin typeface="HSE Sans" panose="02000000000000000000" pitchFamily="50" charset="-52"/>
                <a:cs typeface="Arial" panose="020B0604020202020204" pitchFamily="34" charset="0"/>
              </a:rPr>
              <a:t>.0</a:t>
            </a:r>
            <a:r>
              <a:rPr lang="en-US" dirty="0">
                <a:latin typeface="HSE Sans" panose="02000000000000000000" pitchFamily="50" charset="-52"/>
                <a:cs typeface="Arial" panose="020B0604020202020204" pitchFamily="34" charset="0"/>
              </a:rPr>
              <a:t>9</a:t>
            </a:r>
            <a:r>
              <a:rPr lang="ru-RU" dirty="0">
                <a:latin typeface="HSE Sans" panose="02000000000000000000" pitchFamily="50" charset="-52"/>
                <a:cs typeface="Arial" panose="020B0604020202020204" pitchFamily="34" charset="0"/>
              </a:rPr>
              <a:t>.2024 г.</a:t>
            </a:r>
          </a:p>
        </p:txBody>
      </p:sp>
      <p:sp>
        <p:nvSpPr>
          <p:cNvPr id="6" name="Прямоугольник: скругленные углы 5">
            <a:extLst>
              <a:ext uri="{FF2B5EF4-FFF2-40B4-BE49-F238E27FC236}">
                <a16:creationId xmlns:a16="http://schemas.microsoft.com/office/drawing/2014/main" id="{9CEE9B9B-9B18-4E8B-B2FB-65BC4D08957A}"/>
              </a:ext>
            </a:extLst>
          </p:cNvPr>
          <p:cNvSpPr/>
          <p:nvPr/>
        </p:nvSpPr>
        <p:spPr>
          <a:xfrm>
            <a:off x="1027968" y="2461189"/>
            <a:ext cx="5347195" cy="293207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sp>
        <p:nvSpPr>
          <p:cNvPr id="8" name="Заголовок 1">
            <a:extLst>
              <a:ext uri="{FF2B5EF4-FFF2-40B4-BE49-F238E27FC236}">
                <a16:creationId xmlns:a16="http://schemas.microsoft.com/office/drawing/2014/main" id="{2D5AE6A7-279B-455A-B0A0-74BECF51F5A9}"/>
              </a:ext>
            </a:extLst>
          </p:cNvPr>
          <p:cNvSpPr txBox="1">
            <a:spLocks/>
          </p:cNvSpPr>
          <p:nvPr/>
        </p:nvSpPr>
        <p:spPr>
          <a:xfrm>
            <a:off x="6622991" y="2461187"/>
            <a:ext cx="4541041" cy="2932079"/>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HSE Sans" panose="02000000000000000000" pitchFamily="50" charset="-52"/>
                <a:cs typeface="Arial" panose="020B0604020202020204" pitchFamily="34" charset="0"/>
              </a:rPr>
              <a:t>Доклад</a:t>
            </a:r>
            <a:r>
              <a:rPr lang="ru-RU" sz="2000" dirty="0">
                <a:latin typeface="HSE Sans" panose="02000000000000000000" pitchFamily="50" charset="-52"/>
                <a:cs typeface="Arial" panose="020B0604020202020204" pitchFamily="34" charset="0"/>
              </a:rPr>
              <a:t> </a:t>
            </a:r>
            <a:br>
              <a:rPr lang="ru-RU" sz="2000" dirty="0">
                <a:latin typeface="HSE Sans" panose="02000000000000000000" pitchFamily="50" charset="-52"/>
                <a:cs typeface="Arial" panose="020B0604020202020204" pitchFamily="34" charset="0"/>
              </a:rPr>
            </a:br>
            <a:r>
              <a:rPr lang="ru-RU" sz="1600" b="1" dirty="0">
                <a:latin typeface="HSE Sans" panose="02000000000000000000" pitchFamily="50" charset="-52"/>
                <a:cs typeface="Arial" panose="020B0604020202020204" pitchFamily="34" charset="0"/>
              </a:rPr>
              <a:t>«ОБЗОР СПРАВОЧНИКОВ ПО ПРОГНОЗИРОВАНИЮ НАДЕЖНОСТИ В РАЗЛИЧНЫХ СТРАНАХ»</a:t>
            </a:r>
            <a:br>
              <a:rPr lang="ru-RU" sz="1800" dirty="0">
                <a:latin typeface="HSE Sans" panose="02000000000000000000" pitchFamily="50" charset="-52"/>
                <a:cs typeface="Arial" panose="020B0604020202020204" pitchFamily="34" charset="0"/>
              </a:rPr>
            </a:br>
            <a:br>
              <a:rPr lang="ru-RU" sz="1800" dirty="0">
                <a:latin typeface="HSE Sans" panose="02000000000000000000" pitchFamily="50" charset="-52"/>
                <a:cs typeface="Arial" panose="020B0604020202020204" pitchFamily="34" charset="0"/>
              </a:rPr>
            </a:br>
            <a:endParaRPr lang="ru-RU" sz="1800" dirty="0">
              <a:latin typeface="HSE Sans" panose="02000000000000000000" pitchFamily="50" charset="-52"/>
              <a:cs typeface="Arial" panose="020B0604020202020204" pitchFamily="34" charset="0"/>
            </a:endParaRPr>
          </a:p>
          <a:p>
            <a:pPr algn="ctr"/>
            <a:endParaRPr lang="ru-RU" sz="1800" b="1" dirty="0">
              <a:latin typeface="HSE Sans" panose="02000000000000000000" pitchFamily="50" charset="-52"/>
              <a:cs typeface="Arial" panose="020B0604020202020204" pitchFamily="34" charset="0"/>
            </a:endParaRPr>
          </a:p>
          <a:p>
            <a:pPr algn="ctr"/>
            <a:endParaRPr lang="ru-RU" sz="1400" b="1" dirty="0">
              <a:latin typeface="HSE Sans" panose="02000000000000000000" pitchFamily="50" charset="-52"/>
              <a:cs typeface="Arial" panose="020B0604020202020204" pitchFamily="34" charset="0"/>
            </a:endParaRPr>
          </a:p>
          <a:p>
            <a:pPr algn="ctr"/>
            <a:r>
              <a:rPr lang="ru-RU" sz="1400" b="1" dirty="0">
                <a:latin typeface="HSE Sans" panose="02000000000000000000" pitchFamily="50" charset="-52"/>
                <a:cs typeface="Arial" panose="020B0604020202020204" pitchFamily="34" charset="0"/>
              </a:rPr>
              <a:t>Докладчик</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Мкртчян Гарик Андраникович</a:t>
            </a:r>
          </a:p>
          <a:p>
            <a:pPr algn="ctr"/>
            <a:r>
              <a:rPr lang="ru-RU" sz="1400" dirty="0">
                <a:latin typeface="HSE Sans" panose="02000000000000000000" pitchFamily="50" charset="-52"/>
                <a:cs typeface="Arial" panose="020B0604020202020204" pitchFamily="34" charset="0"/>
              </a:rPr>
              <a:t>студент 4 года обучения - ОП </a:t>
            </a:r>
            <a:r>
              <a:rPr lang="en-US" sz="1400" dirty="0">
                <a:latin typeface="HSE Sans" panose="02000000000000000000" pitchFamily="50" charset="-52"/>
                <a:cs typeface="Arial" panose="020B0604020202020204" pitchFamily="34" charset="0"/>
              </a:rPr>
              <a:t>“</a:t>
            </a:r>
            <a:r>
              <a:rPr lang="ru-RU" sz="1400" dirty="0">
                <a:latin typeface="HSE Sans" panose="02000000000000000000" pitchFamily="50" charset="-52"/>
                <a:cs typeface="Arial" panose="020B0604020202020204" pitchFamily="34" charset="0"/>
              </a:rPr>
              <a:t>ИТСС</a:t>
            </a:r>
            <a:r>
              <a:rPr lang="en-US" sz="1400" dirty="0">
                <a:latin typeface="HSE Sans" panose="02000000000000000000" pitchFamily="50" charset="-52"/>
                <a:cs typeface="Arial" panose="020B0604020202020204" pitchFamily="34" charset="0"/>
              </a:rPr>
              <a:t>”</a:t>
            </a:r>
            <a:endParaRPr lang="ru-RU" sz="1400" dirty="0">
              <a:latin typeface="HSE Sans" panose="02000000000000000000" pitchFamily="50" charset="-52"/>
              <a:cs typeface="Arial" panose="020B0604020202020204" pitchFamily="34" charset="0"/>
            </a:endParaRPr>
          </a:p>
        </p:txBody>
      </p:sp>
      <p:sp>
        <p:nvSpPr>
          <p:cNvPr id="10" name="Прямоугольник: скругленные углы 9">
            <a:extLst>
              <a:ext uri="{FF2B5EF4-FFF2-40B4-BE49-F238E27FC236}">
                <a16:creationId xmlns:a16="http://schemas.microsoft.com/office/drawing/2014/main" id="{1D54483D-1542-4DDB-95BB-44C3244848E8}"/>
              </a:ext>
            </a:extLst>
          </p:cNvPr>
          <p:cNvSpPr/>
          <p:nvPr/>
        </p:nvSpPr>
        <p:spPr>
          <a:xfrm>
            <a:off x="6622991" y="2461187"/>
            <a:ext cx="4541042" cy="293207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pic>
        <p:nvPicPr>
          <p:cNvPr id="11" name="Рисунок 10">
            <a:extLst>
              <a:ext uri="{FF2B5EF4-FFF2-40B4-BE49-F238E27FC236}">
                <a16:creationId xmlns:a16="http://schemas.microsoft.com/office/drawing/2014/main" id="{B3B255C3-556C-4A71-BB6C-BAD28E934215}"/>
              </a:ext>
            </a:extLst>
          </p:cNvPr>
          <p:cNvPicPr>
            <a:picLocks noChangeAspect="1"/>
          </p:cNvPicPr>
          <p:nvPr/>
        </p:nvPicPr>
        <p:blipFill>
          <a:blip r:embed="rId2"/>
          <a:stretch>
            <a:fillRect/>
          </a:stretch>
        </p:blipFill>
        <p:spPr>
          <a:xfrm>
            <a:off x="8419045" y="3429000"/>
            <a:ext cx="735350" cy="735350"/>
          </a:xfrm>
          <a:prstGeom prst="ellipse">
            <a:avLst/>
          </a:prstGeom>
        </p:spPr>
      </p:pic>
    </p:spTree>
    <p:extLst>
      <p:ext uri="{BB962C8B-B14F-4D97-AF65-F5344CB8AC3E}">
        <p14:creationId xmlns:p14="http://schemas.microsoft.com/office/powerpoint/2010/main" val="1232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2" name="TextBox 1">
            <a:extLst>
              <a:ext uri="{FF2B5EF4-FFF2-40B4-BE49-F238E27FC236}">
                <a16:creationId xmlns:a16="http://schemas.microsoft.com/office/drawing/2014/main" id="{525E84F2-24AA-4011-BEF2-85D773AC0DDD}"/>
              </a:ext>
            </a:extLst>
          </p:cNvPr>
          <p:cNvSpPr txBox="1"/>
          <p:nvPr/>
        </p:nvSpPr>
        <p:spPr>
          <a:xfrm>
            <a:off x="6259892" y="2438400"/>
            <a:ext cx="4358624" cy="2677656"/>
          </a:xfrm>
          <a:prstGeom prst="rect">
            <a:avLst/>
          </a:prstGeom>
          <a:noFill/>
        </p:spPr>
        <p:txBody>
          <a:bodyPr wrap="square" rtlCol="0">
            <a:spAutoFit/>
          </a:bodyPr>
          <a:lstStyle/>
          <a:p>
            <a:r>
              <a:rPr kumimoji="0" lang="ru-RU" altLang="ru-RU" sz="2800" b="0" i="0" u="none" strike="noStrike" cap="none" normalizeH="0" baseline="0" dirty="0" err="1">
                <a:ln>
                  <a:noFill/>
                </a:ln>
                <a:solidFill>
                  <a:srgbClr val="002060"/>
                </a:solidFill>
                <a:effectLst/>
                <a:latin typeface="HSE Sans" panose="02000000000000000000" pitchFamily="50" charset="-52"/>
              </a:rPr>
              <a:t>λ</a:t>
            </a:r>
            <a:r>
              <a:rPr kumimoji="0" lang="ru-RU" altLang="ru-RU" sz="2800" b="0" i="0" u="none" strike="noStrike" cap="none" normalizeH="0" baseline="-25000" dirty="0" err="1">
                <a:ln>
                  <a:noFill/>
                </a:ln>
                <a:solidFill>
                  <a:srgbClr val="002060"/>
                </a:solidFill>
                <a:effectLst/>
                <a:latin typeface="HSE Sans" panose="02000000000000000000" pitchFamily="50" charset="-52"/>
              </a:rPr>
              <a:t>IM</a:t>
            </a:r>
            <a:r>
              <a:rPr kumimoji="0" lang="ru-RU" altLang="ru-RU" sz="2800" b="0" i="0" u="none" strike="noStrike" cap="none" normalizeH="0" baseline="0" dirty="0">
                <a:ln>
                  <a:noFill/>
                </a:ln>
                <a:solidFill>
                  <a:srgbClr val="002060"/>
                </a:solidFill>
                <a:effectLst/>
                <a:latin typeface="HSE Sans" panose="02000000000000000000" pitchFamily="50" charset="-52"/>
              </a:rPr>
              <a:t>— интенсивность отказов на ранней стадии</a:t>
            </a:r>
          </a:p>
          <a:p>
            <a:r>
              <a:rPr kumimoji="0" lang="ru-RU" altLang="ru-RU" sz="2800" b="0" i="0" u="none" strike="noStrike" cap="none" normalizeH="0" baseline="0" dirty="0" err="1">
                <a:ln>
                  <a:noFill/>
                </a:ln>
                <a:solidFill>
                  <a:srgbClr val="002060"/>
                </a:solidFill>
                <a:effectLst/>
                <a:latin typeface="HSE Sans" panose="02000000000000000000" pitchFamily="50" charset="-52"/>
              </a:rPr>
              <a:t>λ</a:t>
            </a:r>
            <a:r>
              <a:rPr kumimoji="0" lang="ru-RU" altLang="ru-RU" sz="2800" b="0" i="0" u="none" strike="noStrike" cap="none" normalizeH="0" baseline="-25000" dirty="0" err="1">
                <a:ln>
                  <a:noFill/>
                </a:ln>
                <a:solidFill>
                  <a:srgbClr val="002060"/>
                </a:solidFill>
                <a:effectLst/>
                <a:latin typeface="HSE Sans" panose="02000000000000000000" pitchFamily="50" charset="-52"/>
              </a:rPr>
              <a:t>SS</a:t>
            </a:r>
            <a:r>
              <a:rPr kumimoji="0" lang="ru-RU" altLang="ru-RU" sz="2800" b="0" i="0" u="none" strike="noStrike" cap="none" normalizeH="0" baseline="0" dirty="0">
                <a:ln>
                  <a:noFill/>
                </a:ln>
                <a:solidFill>
                  <a:srgbClr val="002060"/>
                </a:solidFill>
                <a:effectLst/>
                <a:latin typeface="HSE Sans" panose="02000000000000000000" pitchFamily="50" charset="-52"/>
              </a:rPr>
              <a:t>— на стадии установившегося состояния. </a:t>
            </a:r>
          </a:p>
          <a:p>
            <a:endParaRPr lang="ru-RU" sz="2800" dirty="0">
              <a:solidFill>
                <a:srgbClr val="002060"/>
              </a:solidFill>
              <a:latin typeface="HSE Sans" panose="02000000000000000000" pitchFamily="50" charset="-52"/>
            </a:endParaRPr>
          </a:p>
        </p:txBody>
      </p:sp>
      <p:pic>
        <p:nvPicPr>
          <p:cNvPr id="4" name="Рисунок 3">
            <a:extLst>
              <a:ext uri="{FF2B5EF4-FFF2-40B4-BE49-F238E27FC236}">
                <a16:creationId xmlns:a16="http://schemas.microsoft.com/office/drawing/2014/main" id="{E9F9DAC6-8B9F-4D2F-8D65-CDE61D448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890" y="1391340"/>
            <a:ext cx="4412546" cy="4336348"/>
          </a:xfrm>
          <a:prstGeom prst="rect">
            <a:avLst/>
          </a:prstGeom>
        </p:spPr>
      </p:pic>
    </p:spTree>
    <p:extLst>
      <p:ext uri="{BB962C8B-B14F-4D97-AF65-F5344CB8AC3E}">
        <p14:creationId xmlns:p14="http://schemas.microsoft.com/office/powerpoint/2010/main" val="50912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8" name="TextBox 7">
            <a:extLst>
              <a:ext uri="{FF2B5EF4-FFF2-40B4-BE49-F238E27FC236}">
                <a16:creationId xmlns:a16="http://schemas.microsoft.com/office/drawing/2014/main" id="{D615D84F-D778-4898-8FDD-03961A43AAAA}"/>
              </a:ext>
            </a:extLst>
          </p:cNvPr>
          <p:cNvSpPr txBox="1"/>
          <p:nvPr/>
        </p:nvSpPr>
        <p:spPr>
          <a:xfrm>
            <a:off x="721630" y="1579393"/>
            <a:ext cx="6095999" cy="461665"/>
          </a:xfrm>
          <a:prstGeom prst="rect">
            <a:avLst/>
          </a:prstGeom>
          <a:noFill/>
        </p:spPr>
        <p:txBody>
          <a:bodyPr wrap="square" rtlCol="0">
            <a:spAutoFit/>
          </a:bodyPr>
          <a:lstStyle/>
          <a:p>
            <a:r>
              <a:rPr lang="en-US" sz="2400" dirty="0">
                <a:solidFill>
                  <a:srgbClr val="002060"/>
                </a:solidFill>
                <a:latin typeface="HSE Sans Black" panose="02000000000000000000" pitchFamily="50" charset="0"/>
              </a:rPr>
              <a:t>FIDES</a:t>
            </a:r>
            <a:endParaRPr lang="ru-RU" sz="2400" dirty="0">
              <a:solidFill>
                <a:srgbClr val="002060"/>
              </a:solidFill>
              <a:latin typeface="HSE Sans Black" panose="02000000000000000000" pitchFamily="50" charset="0"/>
            </a:endParaRPr>
          </a:p>
        </p:txBody>
      </p:sp>
      <p:pic>
        <p:nvPicPr>
          <p:cNvPr id="3074" name="Picture 2" descr="A methodology for components reliability | FIDES">
            <a:extLst>
              <a:ext uri="{FF2B5EF4-FFF2-40B4-BE49-F238E27FC236}">
                <a16:creationId xmlns:a16="http://schemas.microsoft.com/office/drawing/2014/main" id="{7D7FA5F3-5EE6-412E-BE72-716EE0EEC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819" y="2606851"/>
            <a:ext cx="3115355" cy="26893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D079ED-8931-43CD-8489-603F9455B565}"/>
              </a:ext>
            </a:extLst>
          </p:cNvPr>
          <p:cNvSpPr txBox="1"/>
          <p:nvPr/>
        </p:nvSpPr>
        <p:spPr>
          <a:xfrm>
            <a:off x="721630" y="2215486"/>
            <a:ext cx="6096000" cy="397031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rgbClr val="002060"/>
                </a:solidFill>
                <a:effectLst/>
                <a:latin typeface="HSE Sans" panose="02000000000000000000" pitchFamily="50" charset="-52"/>
              </a:rPr>
              <a:t>Цель разработки – предоставить реалистичную оценку надежности электронных продуктов. </a:t>
            </a:r>
            <a:endParaRPr kumimoji="0" lang="en-US" altLang="ru-RU" sz="1800" b="0" i="0" u="none" strike="noStrike" cap="none" normalizeH="0" baseline="0" dirty="0">
              <a:ln>
                <a:noFill/>
              </a:ln>
              <a:solidFill>
                <a:srgbClr val="002060"/>
              </a:solidFill>
              <a:effectLst/>
              <a:latin typeface="HSE Sans" panose="02000000000000000000" pitchFamily="50" charset="-52"/>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ru-RU" dirty="0">
              <a:solidFill>
                <a:srgbClr val="002060"/>
              </a:solidFill>
              <a:latin typeface="HSE Sans" panose="02000000000000000000" pitchFamily="50" charset="-5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rgbClr val="002060"/>
                </a:solidFill>
                <a:effectLst/>
                <a:latin typeface="HSE Sans" panose="02000000000000000000" pitchFamily="50" charset="-52"/>
              </a:rPr>
              <a:t>Методология была создана совместным комитетом французских аэрокосмических и оборонных компаний, таких как Airbus France, Eurocopter, MBDA, </a:t>
            </a:r>
            <a:r>
              <a:rPr kumimoji="0" lang="ru-RU" altLang="ru-RU" sz="1800" b="0" i="0" u="none" strike="noStrike" cap="none" normalizeH="0" baseline="0" dirty="0" err="1">
                <a:ln>
                  <a:noFill/>
                </a:ln>
                <a:solidFill>
                  <a:srgbClr val="002060"/>
                </a:solidFill>
                <a:effectLst/>
                <a:latin typeface="HSE Sans" panose="02000000000000000000" pitchFamily="50" charset="-52"/>
              </a:rPr>
              <a:t>Thales</a:t>
            </a:r>
            <a:r>
              <a:rPr kumimoji="0" lang="ru-RU" altLang="ru-RU" sz="1800" b="0" i="0" u="none" strike="noStrike" cap="none" normalizeH="0" baseline="0" dirty="0">
                <a:ln>
                  <a:noFill/>
                </a:ln>
                <a:solidFill>
                  <a:srgbClr val="002060"/>
                </a:solidFill>
                <a:effectLst/>
                <a:latin typeface="HSE Sans" panose="02000000000000000000" pitchFamily="50" charset="-52"/>
              </a:rPr>
              <a:t> и </a:t>
            </a:r>
            <a:r>
              <a:rPr kumimoji="0" lang="ru-RU" altLang="ru-RU" sz="1800" b="0" i="0" u="none" strike="noStrike" cap="none" normalizeH="0" baseline="0" dirty="0" err="1">
                <a:ln>
                  <a:noFill/>
                </a:ln>
                <a:solidFill>
                  <a:srgbClr val="002060"/>
                </a:solidFill>
                <a:effectLst/>
                <a:latin typeface="HSE Sans" panose="02000000000000000000" pitchFamily="50" charset="-52"/>
              </a:rPr>
              <a:t>Nexter</a:t>
            </a:r>
            <a:r>
              <a:rPr kumimoji="0" lang="ru-RU" altLang="ru-RU" sz="1800" b="0" i="0" u="none" strike="noStrike" cap="none" normalizeH="0" baseline="0" dirty="0">
                <a:ln>
                  <a:noFill/>
                </a:ln>
                <a:solidFill>
                  <a:srgbClr val="002060"/>
                </a:solidFill>
                <a:effectLst/>
                <a:latin typeface="HSE Sans" panose="02000000000000000000" pitchFamily="50" charset="-52"/>
              </a:rPr>
              <a:t> Electronics. </a:t>
            </a:r>
            <a:endParaRPr kumimoji="0" lang="en-US" altLang="ru-RU" sz="1800" b="0" i="0" u="none" strike="noStrike" cap="none" normalizeH="0" baseline="0" dirty="0">
              <a:ln>
                <a:noFill/>
              </a:ln>
              <a:solidFill>
                <a:srgbClr val="002060"/>
              </a:solidFill>
              <a:effectLst/>
              <a:latin typeface="HSE Sans" panose="02000000000000000000" pitchFamily="50" charset="-52"/>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ru-RU" dirty="0">
              <a:solidFill>
                <a:srgbClr val="002060"/>
              </a:solidFill>
              <a:latin typeface="HSE Sans" panose="02000000000000000000" pitchFamily="50" charset="-5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rgbClr val="002060"/>
                </a:solidFill>
                <a:effectLst/>
                <a:latin typeface="HSE Sans" panose="02000000000000000000" pitchFamily="50" charset="-52"/>
              </a:rPr>
              <a:t>Она направлена на создание более точных и детализированных прогнозов надежности по сравнению с MIL-HDBK-217F и применяется в таких отраслях, как военная техника, железнодорожный транспорт, телекоммуникации, космос, авиастроение, автомобильная промышленность и бытовая техника.</a:t>
            </a:r>
          </a:p>
        </p:txBody>
      </p:sp>
    </p:spTree>
    <p:extLst>
      <p:ext uri="{BB962C8B-B14F-4D97-AF65-F5344CB8AC3E}">
        <p14:creationId xmlns:p14="http://schemas.microsoft.com/office/powerpoint/2010/main" val="73381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9" name="TextBox 8">
            <a:extLst>
              <a:ext uri="{FF2B5EF4-FFF2-40B4-BE49-F238E27FC236}">
                <a16:creationId xmlns:a16="http://schemas.microsoft.com/office/drawing/2014/main" id="{3237E116-4141-4134-9EF0-CF0E1668BA26}"/>
              </a:ext>
            </a:extLst>
          </p:cNvPr>
          <p:cNvSpPr txBox="1"/>
          <p:nvPr/>
        </p:nvSpPr>
        <p:spPr>
          <a:xfrm>
            <a:off x="1143689" y="1802644"/>
            <a:ext cx="5779625" cy="4247317"/>
          </a:xfrm>
          <a:prstGeom prst="rect">
            <a:avLst/>
          </a:prstGeom>
          <a:noFill/>
        </p:spPr>
        <p:txBody>
          <a:bodyPr wrap="square">
            <a:spAutoFit/>
          </a:bodyPr>
          <a:lstStyle/>
          <a:p>
            <a:pPr algn="just"/>
            <a:r>
              <a:rPr lang="ru-RU" dirty="0">
                <a:solidFill>
                  <a:srgbClr val="002060"/>
                </a:solidFill>
                <a:latin typeface="HSE Sans" panose="02000000000000000000" pitchFamily="50" charset="-52"/>
              </a:rPr>
              <a:t>Методология прогнозирования базируется на физике отказов и поддерживается анализом тестовых данных, обратной связью от эксплуатации и существующими моделями. </a:t>
            </a:r>
          </a:p>
          <a:p>
            <a:pPr algn="just"/>
            <a:endParaRPr lang="ru-RU" dirty="0">
              <a:solidFill>
                <a:srgbClr val="002060"/>
              </a:solidFill>
              <a:latin typeface="HSE Sans" panose="02000000000000000000" pitchFamily="50" charset="-52"/>
            </a:endParaRPr>
          </a:p>
          <a:p>
            <a:pPr algn="just"/>
            <a:r>
              <a:rPr lang="ru-RU" dirty="0">
                <a:solidFill>
                  <a:srgbClr val="002060"/>
                </a:solidFill>
                <a:latin typeface="HSE Sans" panose="02000000000000000000" pitchFamily="50" charset="-52"/>
              </a:rPr>
              <a:t>Калибровка финальной модели осуществляется с использованием опыта участников консорциума, особенно в отношении процессных факторов.</a:t>
            </a:r>
          </a:p>
          <a:p>
            <a:pPr algn="just"/>
            <a:r>
              <a:rPr lang="ru-RU" dirty="0">
                <a:solidFill>
                  <a:srgbClr val="002060"/>
                </a:solidFill>
                <a:latin typeface="HSE Sans" panose="02000000000000000000" pitchFamily="50" charset="-52"/>
              </a:rPr>
              <a:t> </a:t>
            </a:r>
          </a:p>
          <a:p>
            <a:pPr algn="just"/>
            <a:r>
              <a:rPr lang="ru-RU" dirty="0">
                <a:solidFill>
                  <a:srgbClr val="002060"/>
                </a:solidFill>
                <a:latin typeface="HSE Sans" panose="02000000000000000000" pitchFamily="50" charset="-52"/>
              </a:rPr>
              <a:t>Основные трудности связаны с изменением надежности во времени, недостаточным знанием реальных условий эксплуатации продукта, разделением отказов, связанных с продуктом, и несвязанных отказов, а также с эффектом партии и профилированием миссий.</a:t>
            </a:r>
          </a:p>
        </p:txBody>
      </p:sp>
      <p:sp>
        <p:nvSpPr>
          <p:cNvPr id="3" name="AutoShape 2" descr="An abstract professional infographic-style image illustrating the concept of reliability prediction in engineering. The image features interconnected components such as gears, graphs, arrows, and circuit board elements symbolizing analysis and calibration. Surrounding elements represent environmental factors like waves and patterns for process adjustments. The layout is clean and modern with a gradient background in soft blue tones, emphasizing technological and scientific focus. No text is included.">
            <a:extLst>
              <a:ext uri="{FF2B5EF4-FFF2-40B4-BE49-F238E27FC236}">
                <a16:creationId xmlns:a16="http://schemas.microsoft.com/office/drawing/2014/main" id="{416E83BD-90F1-4589-AFD9-BAACA0D9D66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a:extLst>
              <a:ext uri="{FF2B5EF4-FFF2-40B4-BE49-F238E27FC236}">
                <a16:creationId xmlns:a16="http://schemas.microsoft.com/office/drawing/2014/main" id="{B071DDB7-DD23-4C85-939B-48E20B7B1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942" y="1966873"/>
            <a:ext cx="3918857" cy="3918857"/>
          </a:xfrm>
          <a:prstGeom prst="rect">
            <a:avLst/>
          </a:prstGeom>
        </p:spPr>
      </p:pic>
    </p:spTree>
    <p:extLst>
      <p:ext uri="{BB962C8B-B14F-4D97-AF65-F5344CB8AC3E}">
        <p14:creationId xmlns:p14="http://schemas.microsoft.com/office/powerpoint/2010/main" val="75806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8D8A3023-774C-4FA6-A954-8D45469E8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531" y="1426029"/>
            <a:ext cx="6210922" cy="4691742"/>
          </a:xfrm>
          <a:prstGeom prst="rect">
            <a:avLst/>
          </a:prstGeom>
        </p:spPr>
      </p:pic>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1" name="TextBox 10">
            <a:extLst>
              <a:ext uri="{FF2B5EF4-FFF2-40B4-BE49-F238E27FC236}">
                <a16:creationId xmlns:a16="http://schemas.microsoft.com/office/drawing/2014/main" id="{0746BD9F-9A2E-4DFB-8B8B-CE53EC6984BF}"/>
              </a:ext>
            </a:extLst>
          </p:cNvPr>
          <p:cNvSpPr txBox="1"/>
          <p:nvPr/>
        </p:nvSpPr>
        <p:spPr>
          <a:xfrm>
            <a:off x="924370" y="2263952"/>
            <a:ext cx="4604893" cy="286232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ru-RU" altLang="ru-RU" sz="1800" b="0" i="0" u="none" strike="noStrike" cap="none" normalizeH="0" baseline="0" dirty="0">
                <a:ln>
                  <a:noFill/>
                </a:ln>
                <a:solidFill>
                  <a:srgbClr val="002060"/>
                </a:solidFill>
                <a:effectLst/>
                <a:latin typeface="HSE Sans" panose="02000000000000000000" pitchFamily="50" charset="-52"/>
              </a:rPr>
              <a:t>Частота отказов изменяется в соответствии с «ванной» кривой</a:t>
            </a:r>
          </a:p>
          <a:p>
            <a:pPr marL="0" marR="0" lvl="0" indent="0" algn="l" defTabSz="914400" rtl="0" eaLnBrk="0" fontAlgn="base" latinLnBrk="0" hangingPunct="0">
              <a:lnSpc>
                <a:spcPct val="100000"/>
              </a:lnSpc>
              <a:spcBef>
                <a:spcPct val="0"/>
              </a:spcBef>
              <a:spcAft>
                <a:spcPct val="0"/>
              </a:spcAft>
              <a:buClrTx/>
              <a:buSzTx/>
              <a:tabLst/>
            </a:pPr>
            <a:endParaRPr kumimoji="0" lang="ru-RU" altLang="ru-RU" sz="1800" b="0" i="0" u="none" strike="noStrike" cap="none" normalizeH="0" baseline="0" dirty="0">
              <a:ln>
                <a:noFill/>
              </a:ln>
              <a:solidFill>
                <a:srgbClr val="002060"/>
              </a:solidFill>
              <a:effectLst/>
              <a:latin typeface="HSE Sans" panose="02000000000000000000" pitchFamily="50" charset="-52"/>
            </a:endParaRPr>
          </a:p>
          <a:p>
            <a:pPr marL="0" marR="0" lvl="0" indent="0" algn="l" defTabSz="914400" rtl="0" eaLnBrk="0" fontAlgn="base" latinLnBrk="0" hangingPunct="0">
              <a:lnSpc>
                <a:spcPct val="100000"/>
              </a:lnSpc>
              <a:spcBef>
                <a:spcPct val="0"/>
              </a:spcBef>
              <a:spcAft>
                <a:spcPct val="0"/>
              </a:spcAft>
              <a:buClrTx/>
              <a:buSzTx/>
              <a:tabLst/>
            </a:pPr>
            <a:r>
              <a:rPr kumimoji="0" lang="ru-RU" altLang="ru-RU" sz="1800" b="0" i="0" u="none" strike="noStrike" cap="none" normalizeH="0" baseline="0" dirty="0">
                <a:ln>
                  <a:noFill/>
                </a:ln>
                <a:solidFill>
                  <a:srgbClr val="002060"/>
                </a:solidFill>
                <a:effectLst/>
                <a:latin typeface="HSE Sans" panose="02000000000000000000" pitchFamily="50" charset="-52"/>
              </a:rPr>
              <a:t>Методология FIDES моделирует частоту отказов продукта на этапе его «нормальной жизни», где частота отказов считается постоянной.</a:t>
            </a:r>
          </a:p>
          <a:p>
            <a:pPr marL="0" marR="0" lvl="0" indent="0" algn="l" defTabSz="914400" rtl="0" eaLnBrk="0" fontAlgn="base" latinLnBrk="0" hangingPunct="0">
              <a:lnSpc>
                <a:spcPct val="100000"/>
              </a:lnSpc>
              <a:spcBef>
                <a:spcPct val="0"/>
              </a:spcBef>
              <a:spcAft>
                <a:spcPct val="0"/>
              </a:spcAft>
              <a:buClrTx/>
              <a:buSzTx/>
              <a:tabLst/>
            </a:pPr>
            <a:endParaRPr kumimoji="0" lang="ru-RU" altLang="ru-RU" sz="1800" b="0" i="0" u="none" strike="noStrike" cap="none" normalizeH="0" baseline="0" dirty="0">
              <a:ln>
                <a:noFill/>
              </a:ln>
              <a:solidFill>
                <a:srgbClr val="002060"/>
              </a:solidFill>
              <a:effectLst/>
              <a:latin typeface="HSE Sans" panose="02000000000000000000" pitchFamily="50" charset="-52"/>
            </a:endParaRPr>
          </a:p>
          <a:p>
            <a:pPr marL="0" marR="0" lvl="0" indent="0" algn="l" defTabSz="914400" rtl="0" eaLnBrk="0" fontAlgn="base" latinLnBrk="0" hangingPunct="0">
              <a:lnSpc>
                <a:spcPct val="100000"/>
              </a:lnSpc>
              <a:spcBef>
                <a:spcPct val="0"/>
              </a:spcBef>
              <a:spcAft>
                <a:spcPct val="0"/>
              </a:spcAft>
              <a:buClrTx/>
              <a:buSzTx/>
              <a:tabLst/>
            </a:pPr>
            <a:r>
              <a:rPr kumimoji="0" lang="ru-RU" altLang="ru-RU" sz="1800" b="0" i="0" u="none" strike="noStrike" cap="none" normalizeH="0" baseline="0" dirty="0">
                <a:ln>
                  <a:noFill/>
                </a:ln>
                <a:solidFill>
                  <a:srgbClr val="002060"/>
                </a:solidFill>
                <a:effectLst/>
                <a:latin typeface="HSE Sans" panose="02000000000000000000" pitchFamily="50" charset="-52"/>
              </a:rPr>
              <a:t>Этапы ранних отказов и износа не входят в область рассмотрения. </a:t>
            </a:r>
          </a:p>
        </p:txBody>
      </p:sp>
    </p:spTree>
    <p:extLst>
      <p:ext uri="{BB962C8B-B14F-4D97-AF65-F5344CB8AC3E}">
        <p14:creationId xmlns:p14="http://schemas.microsoft.com/office/powerpoint/2010/main" val="3559735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9" name="TextBox 8">
            <a:extLst>
              <a:ext uri="{FF2B5EF4-FFF2-40B4-BE49-F238E27FC236}">
                <a16:creationId xmlns:a16="http://schemas.microsoft.com/office/drawing/2014/main" id="{E6048187-162A-458B-878B-7298948F6B81}"/>
              </a:ext>
            </a:extLst>
          </p:cNvPr>
          <p:cNvSpPr txBox="1"/>
          <p:nvPr/>
        </p:nvSpPr>
        <p:spPr>
          <a:xfrm>
            <a:off x="5037887" y="1894426"/>
            <a:ext cx="6947285" cy="369331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ru-RU" altLang="ru-RU" sz="1800" b="1" i="0" u="none" strike="noStrike" cap="none" normalizeH="0" baseline="0" dirty="0">
                <a:ln>
                  <a:noFill/>
                </a:ln>
                <a:solidFill>
                  <a:srgbClr val="002060"/>
                </a:solidFill>
                <a:effectLst/>
                <a:latin typeface="HSE Sans" panose="02000000000000000000" pitchFamily="50" charset="-52"/>
              </a:rPr>
              <a:t>Происхождение:</a:t>
            </a:r>
            <a:endParaRPr kumimoji="0" lang="ru-RU" altLang="ru-RU" sz="1800" b="0" i="0" u="none" strike="noStrike" cap="none" normalizeH="0" baseline="0" dirty="0">
              <a:ln>
                <a:noFill/>
              </a:ln>
              <a:solidFill>
                <a:srgbClr val="002060"/>
              </a:solidFill>
              <a:effectLst/>
              <a:latin typeface="HSE Sans" panose="02000000000000000000" pitchFamily="50" charset="-5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Методология 217Plus™ разработана как замена MIL-HDBK-217, учитывая его устаревшие модели и данные.</a:t>
            </a:r>
            <a:r>
              <a:rPr kumimoji="0" lang="en-US" altLang="ru-RU" sz="1800" b="0" i="0" u="none" strike="noStrike" cap="none" normalizeH="0" baseline="0" dirty="0">
                <a:ln>
                  <a:noFill/>
                </a:ln>
                <a:solidFill>
                  <a:srgbClr val="002060"/>
                </a:solidFill>
                <a:effectLst/>
                <a:latin typeface="HSE Sans" panose="02000000000000000000" pitchFamily="50" charset="-52"/>
              </a:rPr>
              <a:t> </a:t>
            </a:r>
            <a:endParaRPr kumimoji="0" lang="ru-RU" altLang="ru-RU" sz="1800" b="0" i="0" u="none" strike="noStrike" cap="none" normalizeH="0" baseline="0" dirty="0">
              <a:ln>
                <a:noFill/>
              </a:ln>
              <a:solidFill>
                <a:srgbClr val="002060"/>
              </a:solidFill>
              <a:effectLst/>
              <a:latin typeface="HSE Sans" panose="02000000000000000000" pitchFamily="50" charset="-5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217Plus™ был впервые представлен в 2006 году RIAC (</a:t>
            </a:r>
            <a:r>
              <a:rPr kumimoji="0" lang="ru-RU" altLang="ru-RU" sz="1800" b="0" i="0" u="none" strike="noStrike" cap="none" normalizeH="0" baseline="0" dirty="0" err="1">
                <a:ln>
                  <a:noFill/>
                </a:ln>
                <a:solidFill>
                  <a:srgbClr val="002060"/>
                </a:solidFill>
                <a:effectLst/>
                <a:latin typeface="HSE Sans" panose="02000000000000000000" pitchFamily="50" charset="-52"/>
              </a:rPr>
              <a:t>Reliability</a:t>
            </a:r>
            <a:r>
              <a:rPr kumimoji="0" lang="ru-RU" altLang="ru-RU" sz="1800" b="0" i="0" u="none" strike="noStrike" cap="none" normalizeH="0" baseline="0" dirty="0">
                <a:ln>
                  <a:noFill/>
                </a:ln>
                <a:solidFill>
                  <a:srgbClr val="002060"/>
                </a:solidFill>
                <a:effectLst/>
                <a:latin typeface="HSE Sans" panose="02000000000000000000" pitchFamily="50" charset="-52"/>
              </a:rPr>
              <a:t> Information Analysis Center)</a:t>
            </a:r>
            <a:r>
              <a:rPr lang="en-US" altLang="ru-RU" dirty="0">
                <a:solidFill>
                  <a:srgbClr val="002060"/>
                </a:solidFill>
                <a:latin typeface="HSE Sans" panose="02000000000000000000" pitchFamily="50" charset="-52"/>
              </a:rPr>
              <a:t>.</a:t>
            </a:r>
            <a:r>
              <a:rPr lang="ru-RU" altLang="ru-RU" dirty="0">
                <a:solidFill>
                  <a:srgbClr val="002060"/>
                </a:solidFill>
                <a:latin typeface="HSE Sans" panose="02000000000000000000" pitchFamily="50" charset="-52"/>
              </a:rPr>
              <a:t> Объединяет в себе методологии </a:t>
            </a:r>
            <a:r>
              <a:rPr lang="en-US" altLang="ru-RU" dirty="0">
                <a:solidFill>
                  <a:srgbClr val="002060"/>
                </a:solidFill>
                <a:latin typeface="HSE Sans" panose="02000000000000000000" pitchFamily="50" charset="-52"/>
              </a:rPr>
              <a:t>PRISM, </a:t>
            </a:r>
            <a:endParaRPr kumimoji="0" lang="ru-RU" altLang="ru-RU" sz="1800" b="0" i="0" u="none" strike="noStrike" cap="none" normalizeH="0" baseline="0" dirty="0">
              <a:ln>
                <a:noFill/>
              </a:ln>
              <a:solidFill>
                <a:srgbClr val="002060"/>
              </a:solidFill>
              <a:effectLst/>
              <a:latin typeface="HSE Sans" panose="02000000000000000000" pitchFamily="50" charset="-52"/>
            </a:endParaRPr>
          </a:p>
          <a:p>
            <a:pPr marL="0" marR="0" lvl="0" indent="0" algn="l" defTabSz="914400" rtl="0" eaLnBrk="0" fontAlgn="base" latinLnBrk="0" hangingPunct="0">
              <a:lnSpc>
                <a:spcPct val="100000"/>
              </a:lnSpc>
              <a:spcBef>
                <a:spcPct val="0"/>
              </a:spcBef>
              <a:spcAft>
                <a:spcPct val="0"/>
              </a:spcAft>
              <a:buClrTx/>
              <a:buSzTx/>
              <a:tabLst/>
            </a:pPr>
            <a:r>
              <a:rPr kumimoji="0" lang="ru-RU" altLang="ru-RU" sz="1800" b="1" i="0" u="none" strike="noStrike" cap="none" normalizeH="0" baseline="0" dirty="0">
                <a:ln>
                  <a:noFill/>
                </a:ln>
                <a:solidFill>
                  <a:srgbClr val="002060"/>
                </a:solidFill>
                <a:effectLst/>
                <a:latin typeface="HSE Sans" panose="02000000000000000000" pitchFamily="50" charset="-52"/>
              </a:rPr>
              <a:t>Дополнения и обновления:</a:t>
            </a:r>
            <a:endParaRPr kumimoji="0" lang="ru-RU" altLang="ru-RU" sz="1800" b="0" i="0" u="none" strike="noStrike" cap="none" normalizeH="0" baseline="0" dirty="0">
              <a:ln>
                <a:noFill/>
              </a:ln>
              <a:solidFill>
                <a:srgbClr val="002060"/>
              </a:solidFill>
              <a:effectLst/>
              <a:latin typeface="HSE Sans" panose="02000000000000000000" pitchFamily="50" charset="-5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Новая версия включила модели для компонентов: коннекторов, индуктивностей, оптоэлектронных устройств, реле, переключателей и трансформаторов.</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Подход дополнен методами анализа процессов (Process </a:t>
            </a:r>
            <a:r>
              <a:rPr kumimoji="0" lang="ru-RU" altLang="ru-RU" sz="1800" b="0" i="0" u="none" strike="noStrike" cap="none" normalizeH="0" baseline="0" dirty="0" err="1">
                <a:ln>
                  <a:noFill/>
                </a:ln>
                <a:solidFill>
                  <a:srgbClr val="002060"/>
                </a:solidFill>
                <a:effectLst/>
                <a:latin typeface="HSE Sans" panose="02000000000000000000" pitchFamily="50" charset="-52"/>
              </a:rPr>
              <a:t>Grading</a:t>
            </a:r>
            <a:r>
              <a:rPr kumimoji="0" lang="ru-RU" altLang="ru-RU" sz="1800" b="0" i="0" u="none" strike="noStrike" cap="none" normalizeH="0" baseline="0" dirty="0">
                <a:ln>
                  <a:noFill/>
                </a:ln>
                <a:solidFill>
                  <a:srgbClr val="002060"/>
                </a:solidFill>
                <a:effectLst/>
                <a:latin typeface="HSE Sans" panose="02000000000000000000" pitchFamily="50" charset="-52"/>
              </a:rPr>
              <a:t> </a:t>
            </a:r>
            <a:r>
              <a:rPr kumimoji="0" lang="ru-RU" altLang="ru-RU" sz="1800" b="0" i="0" u="none" strike="noStrike" cap="none" normalizeH="0" baseline="0" dirty="0" err="1">
                <a:ln>
                  <a:noFill/>
                </a:ln>
                <a:solidFill>
                  <a:srgbClr val="002060"/>
                </a:solidFill>
                <a:effectLst/>
                <a:latin typeface="HSE Sans" panose="02000000000000000000" pitchFamily="50" charset="-52"/>
              </a:rPr>
              <a:t>Factors</a:t>
            </a:r>
            <a:r>
              <a:rPr kumimoji="0" lang="ru-RU" altLang="ru-RU" sz="1800" b="0" i="0" u="none" strike="noStrike" cap="none" normalizeH="0" baseline="0" dirty="0">
                <a:ln>
                  <a:noFill/>
                </a:ln>
                <a:solidFill>
                  <a:srgbClr val="002060"/>
                </a:solidFill>
                <a:effectLst/>
                <a:latin typeface="HSE Sans" panose="02000000000000000000" pitchFamily="50" charset="-52"/>
              </a:rPr>
              <a:t>) для учета факторов на системном уровне.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rgbClr val="002060"/>
              </a:solidFill>
              <a:effectLst/>
              <a:latin typeface="HSE Sans" panose="02000000000000000000" pitchFamily="50" charset="-52"/>
            </a:endParaRPr>
          </a:p>
        </p:txBody>
      </p:sp>
      <p:sp>
        <p:nvSpPr>
          <p:cNvPr id="11" name="TextBox 10">
            <a:extLst>
              <a:ext uri="{FF2B5EF4-FFF2-40B4-BE49-F238E27FC236}">
                <a16:creationId xmlns:a16="http://schemas.microsoft.com/office/drawing/2014/main" id="{6F768721-8507-4A75-A742-5E32F702AB9B}"/>
              </a:ext>
            </a:extLst>
          </p:cNvPr>
          <p:cNvSpPr txBox="1"/>
          <p:nvPr/>
        </p:nvSpPr>
        <p:spPr>
          <a:xfrm>
            <a:off x="5037887" y="4989943"/>
            <a:ext cx="6553200" cy="1477328"/>
          </a:xfrm>
          <a:prstGeom prst="rect">
            <a:avLst/>
          </a:prstGeom>
          <a:noFill/>
        </p:spPr>
        <p:txBody>
          <a:bodyPr wrap="square">
            <a:spAutoFit/>
          </a:bodyPr>
          <a:lstStyle/>
          <a:p>
            <a:r>
              <a:rPr lang="ru-RU" b="1" dirty="0">
                <a:solidFill>
                  <a:srgbClr val="002060"/>
                </a:solidFill>
                <a:latin typeface="HSE Sans" panose="02000000000000000000" pitchFamily="50" charset="-52"/>
              </a:rPr>
              <a:t>Особенности:</a:t>
            </a:r>
            <a:endParaRPr lang="ru-RU" dirty="0">
              <a:solidFill>
                <a:srgbClr val="002060"/>
              </a:solidFill>
              <a:latin typeface="HSE Sans" panose="02000000000000000000" pitchFamily="50" charset="-52"/>
            </a:endParaRPr>
          </a:p>
          <a:p>
            <a:pPr>
              <a:buFont typeface="Arial" panose="020B0604020202020204" pitchFamily="34" charset="0"/>
              <a:buChar char="•"/>
            </a:pPr>
            <a:r>
              <a:rPr lang="ru-RU" dirty="0">
                <a:solidFill>
                  <a:srgbClr val="002060"/>
                </a:solidFill>
                <a:latin typeface="HSE Sans" panose="02000000000000000000" pitchFamily="50" charset="-52"/>
              </a:rPr>
              <a:t>Учет ранних отказов, факторов окружающей среды и роста надежности.</a:t>
            </a:r>
          </a:p>
          <a:p>
            <a:pPr>
              <a:buFont typeface="Arial" panose="020B0604020202020204" pitchFamily="34" charset="0"/>
              <a:buChar char="•"/>
            </a:pPr>
            <a:r>
              <a:rPr lang="ru-RU" dirty="0">
                <a:solidFill>
                  <a:srgbClr val="002060"/>
                </a:solidFill>
                <a:latin typeface="HSE Sans" panose="02000000000000000000" pitchFamily="50" charset="-52"/>
              </a:rPr>
              <a:t>Возможность использования тестовых или полевых данных для уточнения расчетов (байесовский подход).</a:t>
            </a:r>
          </a:p>
        </p:txBody>
      </p:sp>
      <p:pic>
        <p:nvPicPr>
          <p:cNvPr id="6148" name="Picture 4" descr="217Plus™ Application Notes – Quanterion Solutions Incorporated">
            <a:extLst>
              <a:ext uri="{FF2B5EF4-FFF2-40B4-BE49-F238E27FC236}">
                <a16:creationId xmlns:a16="http://schemas.microsoft.com/office/drawing/2014/main" id="{DC744FA5-2C92-4FF3-AD6E-783FBC641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30" y="2315279"/>
            <a:ext cx="3989685" cy="35874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5AA729C-0EC2-4097-AE5B-43D15F8E2B11}"/>
              </a:ext>
            </a:extLst>
          </p:cNvPr>
          <p:cNvSpPr txBox="1"/>
          <p:nvPr/>
        </p:nvSpPr>
        <p:spPr>
          <a:xfrm>
            <a:off x="721630" y="1579393"/>
            <a:ext cx="6095999" cy="461665"/>
          </a:xfrm>
          <a:prstGeom prst="rect">
            <a:avLst/>
          </a:prstGeom>
          <a:noFill/>
        </p:spPr>
        <p:txBody>
          <a:bodyPr wrap="square" rtlCol="0">
            <a:spAutoFit/>
          </a:bodyPr>
          <a:lstStyle/>
          <a:p>
            <a:r>
              <a:rPr lang="en-US" sz="2400" dirty="0">
                <a:solidFill>
                  <a:srgbClr val="002060"/>
                </a:solidFill>
                <a:latin typeface="HSE Sans Black" panose="02000000000000000000" pitchFamily="50" charset="0"/>
              </a:rPr>
              <a:t>217 plus</a:t>
            </a:r>
            <a:endParaRPr lang="ru-RU" sz="2400" dirty="0">
              <a:solidFill>
                <a:srgbClr val="002060"/>
              </a:solidFill>
              <a:latin typeface="HSE Sans Black" panose="02000000000000000000" pitchFamily="50" charset="0"/>
            </a:endParaRPr>
          </a:p>
        </p:txBody>
      </p:sp>
    </p:spTree>
    <p:extLst>
      <p:ext uri="{BB962C8B-B14F-4D97-AF65-F5344CB8AC3E}">
        <p14:creationId xmlns:p14="http://schemas.microsoft.com/office/powerpoint/2010/main" val="3846828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iemens‎">
            <a:extLst>
              <a:ext uri="{FF2B5EF4-FFF2-40B4-BE49-F238E27FC236}">
                <a16:creationId xmlns:a16="http://schemas.microsoft.com/office/drawing/2014/main" id="{F1AB6B1C-DD0E-4F60-918B-C17282139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992" y="112629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0" name="TextBox 9">
            <a:extLst>
              <a:ext uri="{FF2B5EF4-FFF2-40B4-BE49-F238E27FC236}">
                <a16:creationId xmlns:a16="http://schemas.microsoft.com/office/drawing/2014/main" id="{05AA729C-0EC2-4097-AE5B-43D15F8E2B11}"/>
              </a:ext>
            </a:extLst>
          </p:cNvPr>
          <p:cNvSpPr txBox="1"/>
          <p:nvPr/>
        </p:nvSpPr>
        <p:spPr>
          <a:xfrm>
            <a:off x="721630" y="1579393"/>
            <a:ext cx="3055713" cy="461665"/>
          </a:xfrm>
          <a:prstGeom prst="rect">
            <a:avLst/>
          </a:prstGeom>
          <a:noFill/>
        </p:spPr>
        <p:txBody>
          <a:bodyPr wrap="square" rtlCol="0">
            <a:spAutoFit/>
          </a:bodyPr>
          <a:lstStyle/>
          <a:p>
            <a:r>
              <a:rPr lang="en-US" sz="2400" dirty="0">
                <a:solidFill>
                  <a:srgbClr val="002060"/>
                </a:solidFill>
                <a:latin typeface="HSE Sans Black" panose="02000000000000000000" pitchFamily="50" charset="0"/>
              </a:rPr>
              <a:t>Siemens SN 29500</a:t>
            </a:r>
            <a:endParaRPr lang="ru-RU" sz="2400" dirty="0">
              <a:solidFill>
                <a:srgbClr val="002060"/>
              </a:solidFill>
              <a:latin typeface="HSE Sans Black" panose="02000000000000000000" pitchFamily="50" charset="0"/>
            </a:endParaRPr>
          </a:p>
        </p:txBody>
      </p:sp>
      <p:sp>
        <p:nvSpPr>
          <p:cNvPr id="12" name="TextBox 11">
            <a:extLst>
              <a:ext uri="{FF2B5EF4-FFF2-40B4-BE49-F238E27FC236}">
                <a16:creationId xmlns:a16="http://schemas.microsoft.com/office/drawing/2014/main" id="{BC7F78A1-744B-4632-99E4-0612995F81FB}"/>
              </a:ext>
            </a:extLst>
          </p:cNvPr>
          <p:cNvSpPr txBox="1"/>
          <p:nvPr/>
        </p:nvSpPr>
        <p:spPr>
          <a:xfrm>
            <a:off x="721630" y="2098759"/>
            <a:ext cx="5188516" cy="2585323"/>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Разработан и обновляется компанией Siemens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Является упрощенной и готовой к применению версией IEC 61709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Предлагает лучшие модели расчета надежности для электромеханических компонентов (переключатели, реле, контакторы, разъемы)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При этом сохраняет простоту оценки входных параметров </a:t>
            </a:r>
          </a:p>
        </p:txBody>
      </p:sp>
      <p:sp>
        <p:nvSpPr>
          <p:cNvPr id="14" name="TextBox 13">
            <a:extLst>
              <a:ext uri="{FF2B5EF4-FFF2-40B4-BE49-F238E27FC236}">
                <a16:creationId xmlns:a16="http://schemas.microsoft.com/office/drawing/2014/main" id="{08640C9B-AB06-4548-BFC5-FCE4C1614E0C}"/>
              </a:ext>
            </a:extLst>
          </p:cNvPr>
          <p:cNvSpPr txBox="1"/>
          <p:nvPr/>
        </p:nvSpPr>
        <p:spPr>
          <a:xfrm>
            <a:off x="5689497" y="3429000"/>
            <a:ext cx="6094140" cy="34163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2060"/>
                </a:solidFill>
                <a:effectLst/>
                <a:latin typeface="HSE Sans" panose="02000000000000000000" pitchFamily="50" charset="-52"/>
              </a:rPr>
              <a:t>Особенности применения к интегральным схемам</a:t>
            </a:r>
            <a:endParaRPr kumimoji="0" lang="ru-RU" altLang="ru-RU" sz="1800" b="0" i="0" u="none" strike="noStrike" cap="none" normalizeH="0" baseline="0" dirty="0">
              <a:ln>
                <a:noFill/>
              </a:ln>
              <a:solidFill>
                <a:srgbClr val="002060"/>
              </a:solidFill>
              <a:effectLst/>
              <a:latin typeface="HSE Sans" panose="02000000000000000000" pitchFamily="50" charset="-52"/>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Единственный стандарт, различающий типы применения ИС (операционные усилители, источники питания, стабилизаторы и др.).</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В целом, SN 29500 – простой стандарт с ограниченным набором типов компонентов.</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Предлагает единственный, неявно определенный тип окружающей среды, который, судя по опыту, соответствует среднему промышленному окружению (аналогично GB/GF из Mil-HDBK-217 или GL из </a:t>
            </a:r>
            <a:r>
              <a:rPr kumimoji="0" lang="ru-RU" altLang="ru-RU" sz="1800" b="0" i="0" u="none" strike="noStrike" cap="none" normalizeH="0" baseline="0" dirty="0" err="1">
                <a:ln>
                  <a:noFill/>
                </a:ln>
                <a:solidFill>
                  <a:srgbClr val="002060"/>
                </a:solidFill>
                <a:effectLst/>
                <a:latin typeface="HSE Sans" panose="02000000000000000000" pitchFamily="50" charset="-52"/>
              </a:rPr>
              <a:t>Telcordia</a:t>
            </a:r>
            <a:r>
              <a:rPr kumimoji="0" lang="ru-RU" altLang="ru-RU" sz="1800" b="0" i="0" u="none" strike="noStrike" cap="none" normalizeH="0" baseline="0" dirty="0">
                <a:ln>
                  <a:noFill/>
                </a:ln>
                <a:solidFill>
                  <a:srgbClr val="002060"/>
                </a:solidFill>
                <a:effectLst/>
                <a:latin typeface="HSE Sans" panose="02000000000000000000" pitchFamily="50" charset="-52"/>
              </a:rPr>
              <a:t> SR 332).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rgbClr val="002060"/>
              </a:solidFill>
              <a:effectLst/>
              <a:latin typeface="HSE Sans" panose="02000000000000000000" pitchFamily="50" charset="-52"/>
            </a:endParaRPr>
          </a:p>
        </p:txBody>
      </p:sp>
    </p:spTree>
    <p:extLst>
      <p:ext uri="{BB962C8B-B14F-4D97-AF65-F5344CB8AC3E}">
        <p14:creationId xmlns:p14="http://schemas.microsoft.com/office/powerpoint/2010/main" val="62026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EC TR 62380:2004 - Reliability data handbook - Universal model for  reliability prediction of electronics components, PCBs and equipment, ...">
            <a:extLst>
              <a:ext uri="{FF2B5EF4-FFF2-40B4-BE49-F238E27FC236}">
                <a16:creationId xmlns:a16="http://schemas.microsoft.com/office/drawing/2014/main" id="{EBAA418B-D664-4498-9915-4772FFD2A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597" y="1088570"/>
            <a:ext cx="3745740" cy="5300229"/>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0" name="TextBox 9">
            <a:extLst>
              <a:ext uri="{FF2B5EF4-FFF2-40B4-BE49-F238E27FC236}">
                <a16:creationId xmlns:a16="http://schemas.microsoft.com/office/drawing/2014/main" id="{05AA729C-0EC2-4097-AE5B-43D15F8E2B11}"/>
              </a:ext>
            </a:extLst>
          </p:cNvPr>
          <p:cNvSpPr txBox="1"/>
          <p:nvPr/>
        </p:nvSpPr>
        <p:spPr>
          <a:xfrm>
            <a:off x="721631" y="1579393"/>
            <a:ext cx="2323884" cy="461665"/>
          </a:xfrm>
          <a:prstGeom prst="rect">
            <a:avLst/>
          </a:prstGeom>
          <a:noFill/>
        </p:spPr>
        <p:txBody>
          <a:bodyPr wrap="square" rtlCol="0">
            <a:spAutoFit/>
          </a:bodyPr>
          <a:lstStyle/>
          <a:p>
            <a:r>
              <a:rPr kumimoji="0" lang="ru-RU" altLang="ru-RU" sz="2400" b="1" i="0" u="none" strike="noStrike" cap="none" normalizeH="0" baseline="0" dirty="0">
                <a:ln>
                  <a:noFill/>
                </a:ln>
                <a:solidFill>
                  <a:srgbClr val="000078"/>
                </a:solidFill>
                <a:effectLst/>
                <a:latin typeface="HSE Sans Black" panose="02000000000000000000" pitchFamily="50" charset="0"/>
                <a:cs typeface="Arial" panose="020B0604020202020204" pitchFamily="34" charset="0"/>
              </a:rPr>
              <a:t>IEC-TR-62380</a:t>
            </a:r>
            <a:endParaRPr lang="ru-RU" sz="2400" dirty="0">
              <a:solidFill>
                <a:srgbClr val="002060"/>
              </a:solidFill>
              <a:latin typeface="HSE Sans Black" panose="02000000000000000000" pitchFamily="50" charset="0"/>
            </a:endParaRPr>
          </a:p>
        </p:txBody>
      </p:sp>
      <p:sp>
        <p:nvSpPr>
          <p:cNvPr id="11" name="TextBox 10">
            <a:extLst>
              <a:ext uri="{FF2B5EF4-FFF2-40B4-BE49-F238E27FC236}">
                <a16:creationId xmlns:a16="http://schemas.microsoft.com/office/drawing/2014/main" id="{8771D218-F757-49DC-85A9-701157E0A340}"/>
              </a:ext>
            </a:extLst>
          </p:cNvPr>
          <p:cNvSpPr txBox="1"/>
          <p:nvPr/>
        </p:nvSpPr>
        <p:spPr>
          <a:xfrm>
            <a:off x="721631" y="2041058"/>
            <a:ext cx="3722235" cy="646331"/>
          </a:xfrm>
          <a:prstGeom prst="rect">
            <a:avLst/>
          </a:prstGeom>
          <a:noFill/>
        </p:spPr>
        <p:txBody>
          <a:bodyPr wrap="square">
            <a:spAutoFit/>
          </a:bodyPr>
          <a:lstStyle/>
          <a:p>
            <a:r>
              <a:rPr lang="ru-RU" dirty="0">
                <a:solidFill>
                  <a:srgbClr val="002060"/>
                </a:solidFill>
                <a:latin typeface="HSE Sans" panose="02000000000000000000" pitchFamily="50" charset="-52"/>
              </a:rPr>
              <a:t>И</a:t>
            </a:r>
            <a:r>
              <a:rPr lang="ru-RU" sz="1800" dirty="0">
                <a:solidFill>
                  <a:srgbClr val="002060"/>
                </a:solidFill>
                <a:latin typeface="HSE Sans" panose="02000000000000000000" pitchFamily="50" charset="-52"/>
              </a:rPr>
              <a:t>здан во Франции, 2006 г., преемник RDF 2000/UTE-C-80810</a:t>
            </a:r>
            <a:endParaRPr lang="ru-RU" dirty="0">
              <a:solidFill>
                <a:srgbClr val="002060"/>
              </a:solidFill>
              <a:latin typeface="HSE Sans" panose="02000000000000000000" pitchFamily="50" charset="-52"/>
            </a:endParaRPr>
          </a:p>
        </p:txBody>
      </p:sp>
      <p:sp>
        <p:nvSpPr>
          <p:cNvPr id="15" name="TextBox 14">
            <a:extLst>
              <a:ext uri="{FF2B5EF4-FFF2-40B4-BE49-F238E27FC236}">
                <a16:creationId xmlns:a16="http://schemas.microsoft.com/office/drawing/2014/main" id="{C503FE92-7929-4DD8-8F08-A84A7368BC85}"/>
              </a:ext>
            </a:extLst>
          </p:cNvPr>
          <p:cNvSpPr txBox="1"/>
          <p:nvPr/>
        </p:nvSpPr>
        <p:spPr>
          <a:xfrm>
            <a:off x="721631" y="2687389"/>
            <a:ext cx="5613855" cy="3139321"/>
          </a:xfrm>
          <a:prstGeom prst="rect">
            <a:avLst/>
          </a:prstGeom>
          <a:noFill/>
        </p:spPr>
        <p:txBody>
          <a:bodyPr wrap="square">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Единственный стандарт, учитывающий не только постоянные температуры, но и их колебания.</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Первый стандарт, включающий влияние электрической среды для расчета надежности ИС и полупроводников (тип интерфейса и др.).</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Вне Европы не имеет существенного значения, в Европе – важен при участии французских интересов (французские заказчики, компании с ключевой ролью Франции, такие как EADS, Airbus).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Обновления IEC-TR-62380 не планируются. </a:t>
            </a:r>
          </a:p>
        </p:txBody>
      </p:sp>
    </p:spTree>
    <p:extLst>
      <p:ext uri="{BB962C8B-B14F-4D97-AF65-F5344CB8AC3E}">
        <p14:creationId xmlns:p14="http://schemas.microsoft.com/office/powerpoint/2010/main" val="3939400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0" name="TextBox 9">
            <a:extLst>
              <a:ext uri="{FF2B5EF4-FFF2-40B4-BE49-F238E27FC236}">
                <a16:creationId xmlns:a16="http://schemas.microsoft.com/office/drawing/2014/main" id="{05AA729C-0EC2-4097-AE5B-43D15F8E2B11}"/>
              </a:ext>
            </a:extLst>
          </p:cNvPr>
          <p:cNvSpPr txBox="1"/>
          <p:nvPr/>
        </p:nvSpPr>
        <p:spPr>
          <a:xfrm>
            <a:off x="721630" y="1579393"/>
            <a:ext cx="393677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000078"/>
                </a:solidFill>
                <a:effectLst/>
                <a:latin typeface="HSE Sans" panose="02000000000000000000" pitchFamily="50" charset="-52"/>
                <a:cs typeface="Arial" panose="020B0604020202020204" pitchFamily="34" charset="0"/>
              </a:rPr>
              <a:t>GJB/Z 299C</a:t>
            </a:r>
            <a:endParaRPr kumimoji="0" lang="ru-RU" altLang="ru-RU" sz="2800" b="0" i="0" u="none" strike="noStrike" cap="none" normalizeH="0" baseline="0" dirty="0">
              <a:ln>
                <a:noFill/>
              </a:ln>
              <a:solidFill>
                <a:schemeClr val="tx1"/>
              </a:solidFill>
              <a:effectLst/>
              <a:latin typeface="HSE Sans" panose="02000000000000000000" pitchFamily="50" charset="-52"/>
            </a:endParaRPr>
          </a:p>
        </p:txBody>
      </p:sp>
      <p:sp>
        <p:nvSpPr>
          <p:cNvPr id="15" name="TextBox 14">
            <a:extLst>
              <a:ext uri="{FF2B5EF4-FFF2-40B4-BE49-F238E27FC236}">
                <a16:creationId xmlns:a16="http://schemas.microsoft.com/office/drawing/2014/main" id="{C503FE92-7929-4DD8-8F08-A84A7368BC85}"/>
              </a:ext>
            </a:extLst>
          </p:cNvPr>
          <p:cNvSpPr txBox="1"/>
          <p:nvPr/>
        </p:nvSpPr>
        <p:spPr>
          <a:xfrm>
            <a:off x="721630" y="2437018"/>
            <a:ext cx="5613855" cy="3139321"/>
          </a:xfrm>
          <a:prstGeom prst="rect">
            <a:avLst/>
          </a:prstGeom>
          <a:noFill/>
        </p:spPr>
        <p:txBody>
          <a:bodyPr wrap="square">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Разработан на базе MIL-HDBK-217D в 1987 году как GJB/Z 299-1987</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Фокусируется на военной и аэрокосмической электронике</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По своей сути соответствует MIL-HDBK-217, но интегрирует данные, специфичные для китайских производственных и эксплуатационных условий</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Справочник унаследовал недостатки MIL-HDBK-217, включая упрощенные модели и недостаточное внимание к физике отказов и реальным условиям </a:t>
            </a:r>
            <a:r>
              <a:rPr kumimoji="0" lang="ru-RU" altLang="ru-RU" sz="1800" b="0" i="0" u="none" strike="noStrike" cap="none" normalizeH="0" baseline="0" dirty="0" err="1">
                <a:ln>
                  <a:noFill/>
                </a:ln>
                <a:solidFill>
                  <a:srgbClr val="002060"/>
                </a:solidFill>
                <a:effectLst/>
                <a:latin typeface="HSE Sans" panose="02000000000000000000" pitchFamily="50" charset="-52"/>
              </a:rPr>
              <a:t>эксплуатаци</a:t>
            </a:r>
            <a:endParaRPr kumimoji="0" lang="ru-RU" altLang="ru-RU" sz="1800" b="0" i="0" u="none" strike="noStrike" cap="none" normalizeH="0" baseline="0" dirty="0">
              <a:ln>
                <a:noFill/>
              </a:ln>
              <a:solidFill>
                <a:srgbClr val="002060"/>
              </a:solidFill>
              <a:effectLst/>
              <a:latin typeface="HSE Sans" panose="02000000000000000000" pitchFamily="50" charset="-52"/>
            </a:endParaRPr>
          </a:p>
        </p:txBody>
      </p:sp>
      <p:pic>
        <p:nvPicPr>
          <p:cNvPr id="9219" name="Picture 3" descr="GJB_Z 299C-2006 | PDF">
            <a:extLst>
              <a:ext uri="{FF2B5EF4-FFF2-40B4-BE49-F238E27FC236}">
                <a16:creationId xmlns:a16="http://schemas.microsoft.com/office/drawing/2014/main" id="{07029C45-164D-4BA3-BDBB-8D255BA1A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780" y="1579393"/>
            <a:ext cx="3471182" cy="463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54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0" name="TextBox 9">
            <a:extLst>
              <a:ext uri="{FF2B5EF4-FFF2-40B4-BE49-F238E27FC236}">
                <a16:creationId xmlns:a16="http://schemas.microsoft.com/office/drawing/2014/main" id="{05AA729C-0EC2-4097-AE5B-43D15F8E2B11}"/>
              </a:ext>
            </a:extLst>
          </p:cNvPr>
          <p:cNvSpPr txBox="1"/>
          <p:nvPr/>
        </p:nvSpPr>
        <p:spPr>
          <a:xfrm>
            <a:off x="721630" y="1579393"/>
            <a:ext cx="393677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a:ln>
                  <a:noFill/>
                </a:ln>
                <a:solidFill>
                  <a:srgbClr val="000078"/>
                </a:solidFill>
                <a:effectLst/>
                <a:latin typeface="HSE Sans" panose="02000000000000000000" pitchFamily="50" charset="-52"/>
                <a:cs typeface="Arial" panose="020B0604020202020204" pitchFamily="34" charset="0"/>
              </a:rPr>
              <a:t>GJB/Z 299C</a:t>
            </a:r>
            <a:endParaRPr kumimoji="0" lang="ru-RU" altLang="ru-RU" sz="2800" b="0" i="0" u="none" strike="noStrike" cap="none" normalizeH="0" baseline="0" dirty="0">
              <a:ln>
                <a:noFill/>
              </a:ln>
              <a:solidFill>
                <a:schemeClr val="tx1"/>
              </a:solidFill>
              <a:effectLst/>
              <a:latin typeface="HSE Sans" panose="02000000000000000000" pitchFamily="50" charset="-52"/>
            </a:endParaRPr>
          </a:p>
        </p:txBody>
      </p:sp>
      <p:sp>
        <p:nvSpPr>
          <p:cNvPr id="15" name="TextBox 14">
            <a:extLst>
              <a:ext uri="{FF2B5EF4-FFF2-40B4-BE49-F238E27FC236}">
                <a16:creationId xmlns:a16="http://schemas.microsoft.com/office/drawing/2014/main" id="{C503FE92-7929-4DD8-8F08-A84A7368BC85}"/>
              </a:ext>
            </a:extLst>
          </p:cNvPr>
          <p:cNvSpPr txBox="1"/>
          <p:nvPr/>
        </p:nvSpPr>
        <p:spPr>
          <a:xfrm>
            <a:off x="721630" y="2437018"/>
            <a:ext cx="5613855" cy="3139321"/>
          </a:xfrm>
          <a:prstGeom prst="rect">
            <a:avLst/>
          </a:prstGeom>
          <a:noFill/>
        </p:spPr>
        <p:txBody>
          <a:bodyPr wrap="square">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Разработан на базе MIL-HDBK-217D в 1987 году как GJB/Z 299-1987</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Фокусируется на военной и аэрокосмической электронике</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По своей сути соответствует MIL-HDBK-217, но интегрирует данные, специфичные для китайских производственных и эксплуатационных условий</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Справочник унаследовал недостатки MIL-HDBK-217, включая упрощенные модели и недостаточное внимание к физике отказов и реальным условиям </a:t>
            </a:r>
            <a:r>
              <a:rPr kumimoji="0" lang="ru-RU" altLang="ru-RU" sz="1800" b="0" i="0" u="none" strike="noStrike" cap="none" normalizeH="0" baseline="0" dirty="0" err="1">
                <a:ln>
                  <a:noFill/>
                </a:ln>
                <a:solidFill>
                  <a:srgbClr val="002060"/>
                </a:solidFill>
                <a:effectLst/>
                <a:latin typeface="HSE Sans" panose="02000000000000000000" pitchFamily="50" charset="-52"/>
              </a:rPr>
              <a:t>эксплуатаци</a:t>
            </a:r>
            <a:endParaRPr kumimoji="0" lang="ru-RU" altLang="ru-RU" sz="1800" b="0" i="0" u="none" strike="noStrike" cap="none" normalizeH="0" baseline="0" dirty="0">
              <a:ln>
                <a:noFill/>
              </a:ln>
              <a:solidFill>
                <a:srgbClr val="002060"/>
              </a:solidFill>
              <a:effectLst/>
              <a:latin typeface="HSE Sans" panose="02000000000000000000" pitchFamily="50" charset="-52"/>
            </a:endParaRPr>
          </a:p>
        </p:txBody>
      </p:sp>
      <p:pic>
        <p:nvPicPr>
          <p:cNvPr id="9219" name="Picture 3" descr="GJB_Z 299C-2006 | PDF">
            <a:extLst>
              <a:ext uri="{FF2B5EF4-FFF2-40B4-BE49-F238E27FC236}">
                <a16:creationId xmlns:a16="http://schemas.microsoft.com/office/drawing/2014/main" id="{07029C45-164D-4BA3-BDBB-8D255BA1A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780" y="1579393"/>
            <a:ext cx="3471182" cy="463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57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0" name="TextBox 9">
            <a:extLst>
              <a:ext uri="{FF2B5EF4-FFF2-40B4-BE49-F238E27FC236}">
                <a16:creationId xmlns:a16="http://schemas.microsoft.com/office/drawing/2014/main" id="{05AA729C-0EC2-4097-AE5B-43D15F8E2B11}"/>
              </a:ext>
            </a:extLst>
          </p:cNvPr>
          <p:cNvSpPr txBox="1"/>
          <p:nvPr/>
        </p:nvSpPr>
        <p:spPr>
          <a:xfrm>
            <a:off x="873126" y="1457572"/>
            <a:ext cx="3936773" cy="19389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altLang="ru-RU" sz="2400" b="1" dirty="0">
                <a:solidFill>
                  <a:srgbClr val="000078"/>
                </a:solidFill>
                <a:latin typeface="HSE Sans" panose="02000000000000000000" pitchFamily="50" charset="-52"/>
                <a:cs typeface="Arial" panose="020B0604020202020204" pitchFamily="34" charset="0"/>
              </a:rPr>
              <a:t>Сравнение</a:t>
            </a:r>
            <a:endParaRPr lang="en-US" altLang="ru-RU" sz="2400" b="1" dirty="0">
              <a:solidFill>
                <a:srgbClr val="000078"/>
              </a:solidFill>
              <a:latin typeface="HSE Sans" panose="02000000000000000000" pitchFamily="50" charset="-5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2400" b="1" dirty="0">
                <a:solidFill>
                  <a:srgbClr val="000078"/>
                </a:solidFill>
                <a:latin typeface="HSE Sans" panose="02000000000000000000" pitchFamily="50" charset="-52"/>
                <a:cs typeface="Arial" panose="020B0604020202020204" pitchFamily="34" charset="0"/>
              </a:rPr>
              <a:t>Американских справочников на симпозиуме</a:t>
            </a:r>
          </a:p>
          <a:p>
            <a:pPr eaLnBrk="0" fontAlgn="base" hangingPunct="0">
              <a:spcBef>
                <a:spcPct val="0"/>
              </a:spcBef>
              <a:spcAft>
                <a:spcPct val="0"/>
              </a:spcAft>
            </a:pPr>
            <a:r>
              <a:rPr lang="en-US" sz="2400" b="1" dirty="0">
                <a:solidFill>
                  <a:srgbClr val="000078"/>
                </a:solidFill>
                <a:latin typeface="HSE Sans" panose="02000000000000000000" pitchFamily="50" charset="-52"/>
                <a:cs typeface="Arial" panose="020B0604020202020204" pitchFamily="34" charset="0"/>
              </a:rPr>
              <a:t>IEEE 1413</a:t>
            </a:r>
            <a:endParaRPr lang="ru-RU" altLang="ru-RU" sz="2400" b="1" dirty="0">
              <a:solidFill>
                <a:srgbClr val="000078"/>
              </a:solidFill>
              <a:latin typeface="HSE Sans" panose="02000000000000000000" pitchFamily="50" charset="-52"/>
              <a:cs typeface="Arial" panose="020B0604020202020204" pitchFamily="34" charset="0"/>
            </a:endParaRPr>
          </a:p>
        </p:txBody>
      </p:sp>
      <p:pic>
        <p:nvPicPr>
          <p:cNvPr id="8" name="Рисунок 7">
            <a:extLst>
              <a:ext uri="{FF2B5EF4-FFF2-40B4-BE49-F238E27FC236}">
                <a16:creationId xmlns:a16="http://schemas.microsoft.com/office/drawing/2014/main" id="{2B6A36DE-6719-40AC-9916-E2101B18A919}"/>
              </a:ext>
            </a:extLst>
          </p:cNvPr>
          <p:cNvPicPr>
            <a:picLocks noChangeAspect="1"/>
          </p:cNvPicPr>
          <p:nvPr/>
        </p:nvPicPr>
        <p:blipFill rotWithShape="1">
          <a:blip r:embed="rId3">
            <a:extLst>
              <a:ext uri="{28A0092B-C50C-407E-A947-70E740481C1C}">
                <a14:useLocalDpi xmlns:a14="http://schemas.microsoft.com/office/drawing/2010/main" val="0"/>
              </a:ext>
            </a:extLst>
          </a:blip>
          <a:srcRect b="10821"/>
          <a:stretch/>
        </p:blipFill>
        <p:spPr>
          <a:xfrm>
            <a:off x="3795500" y="1457572"/>
            <a:ext cx="7904374" cy="5030314"/>
          </a:xfrm>
          <a:prstGeom prst="rect">
            <a:avLst/>
          </a:prstGeom>
        </p:spPr>
      </p:pic>
    </p:spTree>
    <p:extLst>
      <p:ext uri="{BB962C8B-B14F-4D97-AF65-F5344CB8AC3E}">
        <p14:creationId xmlns:p14="http://schemas.microsoft.com/office/powerpoint/2010/main" val="115413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1" name="TextBox 10">
            <a:extLst>
              <a:ext uri="{FF2B5EF4-FFF2-40B4-BE49-F238E27FC236}">
                <a16:creationId xmlns:a16="http://schemas.microsoft.com/office/drawing/2014/main" id="{0A3972D5-4767-439E-B31A-7EBB5625E6F4}"/>
              </a:ext>
            </a:extLst>
          </p:cNvPr>
          <p:cNvSpPr txBox="1"/>
          <p:nvPr/>
        </p:nvSpPr>
        <p:spPr>
          <a:xfrm>
            <a:off x="725566" y="1495646"/>
            <a:ext cx="4807632" cy="830997"/>
          </a:xfrm>
          <a:prstGeom prst="rect">
            <a:avLst/>
          </a:prstGeom>
          <a:noFill/>
        </p:spPr>
        <p:txBody>
          <a:bodyPr wrap="square" rtlCol="0">
            <a:spAutoFit/>
          </a:bodyPr>
          <a:lstStyle/>
          <a:p>
            <a:r>
              <a:rPr lang="ru-RU" sz="2400" dirty="0">
                <a:solidFill>
                  <a:srgbClr val="002060"/>
                </a:solidFill>
                <a:latin typeface="HSE Sans Black" panose="02000000000000000000" pitchFamily="50" charset="0"/>
              </a:rPr>
              <a:t>Что такое прогнозирование надежности?</a:t>
            </a:r>
          </a:p>
        </p:txBody>
      </p:sp>
      <p:sp>
        <p:nvSpPr>
          <p:cNvPr id="14" name="TextBox 13">
            <a:extLst>
              <a:ext uri="{FF2B5EF4-FFF2-40B4-BE49-F238E27FC236}">
                <a16:creationId xmlns:a16="http://schemas.microsoft.com/office/drawing/2014/main" id="{65AD5759-900E-40FA-9B65-7D04312A6233}"/>
              </a:ext>
            </a:extLst>
          </p:cNvPr>
          <p:cNvSpPr txBox="1"/>
          <p:nvPr/>
        </p:nvSpPr>
        <p:spPr>
          <a:xfrm>
            <a:off x="7946570" y="1685083"/>
            <a:ext cx="3578049" cy="1323439"/>
          </a:xfrm>
          <a:prstGeom prst="rect">
            <a:avLst/>
          </a:prstGeom>
          <a:noFill/>
        </p:spPr>
        <p:txBody>
          <a:bodyPr wrap="square" rtlCol="0">
            <a:spAutoFit/>
          </a:bodyPr>
          <a:lstStyle/>
          <a:p>
            <a:pPr algn="r"/>
            <a:r>
              <a:rPr lang="ru-RU" sz="2000" i="1" dirty="0" err="1">
                <a:solidFill>
                  <a:srgbClr val="002060"/>
                </a:solidFill>
                <a:latin typeface="HSE Sans" panose="02000000000000000000" pitchFamily="50" charset="-52"/>
              </a:rPr>
              <a:t>Интенсинвость</a:t>
            </a:r>
            <a:r>
              <a:rPr lang="ru-RU" sz="2000" i="1" dirty="0">
                <a:solidFill>
                  <a:srgbClr val="002060"/>
                </a:solidFill>
                <a:latin typeface="HSE Sans" panose="02000000000000000000" pitchFamily="50" charset="-52"/>
              </a:rPr>
              <a:t> отказов </a:t>
            </a:r>
            <a:endParaRPr lang="en-US" sz="2000" i="1" dirty="0">
              <a:solidFill>
                <a:srgbClr val="002060"/>
              </a:solidFill>
              <a:latin typeface="HSE Sans" panose="02000000000000000000" pitchFamily="50" charset="-52"/>
            </a:endParaRPr>
          </a:p>
          <a:p>
            <a:pPr algn="r"/>
            <a:r>
              <a:rPr lang="ru-RU" sz="2000" i="1" dirty="0">
                <a:solidFill>
                  <a:srgbClr val="002060"/>
                </a:solidFill>
                <a:latin typeface="HSE Sans" panose="02000000000000000000" pitchFamily="50" charset="-52"/>
              </a:rPr>
              <a:t>говорит </a:t>
            </a:r>
            <a:endParaRPr lang="en-US" sz="2000" i="1" dirty="0">
              <a:solidFill>
                <a:srgbClr val="002060"/>
              </a:solidFill>
              <a:latin typeface="HSE Sans" panose="02000000000000000000" pitchFamily="50" charset="-52"/>
            </a:endParaRPr>
          </a:p>
          <a:p>
            <a:pPr algn="r"/>
            <a:r>
              <a:rPr lang="ru-RU" sz="2000" i="1" dirty="0">
                <a:solidFill>
                  <a:srgbClr val="002060"/>
                </a:solidFill>
                <a:latin typeface="HSE Sans" panose="02000000000000000000" pitchFamily="50" charset="-52"/>
              </a:rPr>
              <a:t>о том насколько плох элемент</a:t>
            </a:r>
          </a:p>
        </p:txBody>
      </p:sp>
      <p:sp>
        <p:nvSpPr>
          <p:cNvPr id="2" name="Rectangle 1">
            <a:extLst>
              <a:ext uri="{FF2B5EF4-FFF2-40B4-BE49-F238E27FC236}">
                <a16:creationId xmlns:a16="http://schemas.microsoft.com/office/drawing/2014/main" id="{79C633C3-676E-480F-8FBB-59E899BBA9CE}"/>
              </a:ext>
            </a:extLst>
          </p:cNvPr>
          <p:cNvSpPr>
            <a:spLocks noChangeArrowheads="1"/>
          </p:cNvSpPr>
          <p:nvPr/>
        </p:nvSpPr>
        <p:spPr bwMode="auto">
          <a:xfrm>
            <a:off x="725566" y="2228671"/>
            <a:ext cx="6569376" cy="3693319"/>
          </a:xfrm>
          <a:prstGeom prst="rect">
            <a:avLst/>
          </a:prstGeom>
          <a:noFill/>
        </p:spPr>
        <p:txBody>
          <a:bodyPr wrap="square" rtlCol="0">
            <a:spAutoFit/>
          </a:bodyPr>
          <a:lstStyle/>
          <a:p>
            <a:pPr algn="just"/>
            <a:endParaRPr lang="ru-RU" altLang="ru-RU" dirty="0">
              <a:solidFill>
                <a:srgbClr val="002060"/>
              </a:solidFill>
              <a:latin typeface="HSE Sans" panose="02000000000000000000" pitchFamily="50" charset="-52"/>
            </a:endParaRPr>
          </a:p>
          <a:p>
            <a:pPr marL="285750" indent="-285750" algn="just">
              <a:buFont typeface="Arial" panose="020B0604020202020204" pitchFamily="34" charset="0"/>
              <a:buChar char="•"/>
            </a:pPr>
            <a:r>
              <a:rPr lang="ru-RU" altLang="ru-RU" dirty="0">
                <a:solidFill>
                  <a:srgbClr val="002060"/>
                </a:solidFill>
                <a:latin typeface="HSE Sans" panose="02000000000000000000" pitchFamily="50" charset="-52"/>
              </a:rPr>
              <a:t>Прогнозирование надежности основано на оценке вероятности безотказной работы системы в будущем</a:t>
            </a:r>
          </a:p>
          <a:p>
            <a:pPr marL="285750" indent="-285750" algn="just">
              <a:buFont typeface="Arial" panose="020B0604020202020204" pitchFamily="34" charset="0"/>
              <a:buChar char="•"/>
            </a:pPr>
            <a:endParaRPr lang="ru-RU" altLang="ru-RU" dirty="0">
              <a:solidFill>
                <a:srgbClr val="002060"/>
              </a:solidFill>
              <a:latin typeface="HSE Sans" panose="02000000000000000000" pitchFamily="50" charset="-52"/>
            </a:endParaRPr>
          </a:p>
          <a:p>
            <a:pPr marL="285750" indent="-285750" algn="just">
              <a:buFont typeface="Arial" panose="020B0604020202020204" pitchFamily="34" charset="0"/>
              <a:buChar char="•"/>
            </a:pPr>
            <a:r>
              <a:rPr lang="ru-RU" dirty="0">
                <a:solidFill>
                  <a:srgbClr val="002060"/>
                </a:solidFill>
                <a:latin typeface="HSE Sans" panose="02000000000000000000" pitchFamily="50" charset="-52"/>
              </a:rPr>
              <a:t>В рамках данного процесса анализ проводится на уровне компонентного состава изделия</a:t>
            </a:r>
          </a:p>
          <a:p>
            <a:pPr marL="285750" indent="-285750" algn="just">
              <a:buFont typeface="Arial" panose="020B0604020202020204" pitchFamily="34" charset="0"/>
              <a:buChar char="•"/>
            </a:pPr>
            <a:endParaRPr lang="ru-RU" altLang="ru-RU" dirty="0">
              <a:solidFill>
                <a:srgbClr val="002060"/>
              </a:solidFill>
              <a:latin typeface="HSE Sans" panose="02000000000000000000" pitchFamily="50" charset="-52"/>
            </a:endParaRPr>
          </a:p>
          <a:p>
            <a:pPr marL="285750" indent="-285750" algn="just">
              <a:buFont typeface="Arial" panose="020B0604020202020204" pitchFamily="34" charset="0"/>
              <a:buChar char="•"/>
            </a:pPr>
            <a:r>
              <a:rPr lang="ru-RU" dirty="0">
                <a:solidFill>
                  <a:srgbClr val="002060"/>
                </a:solidFill>
                <a:latin typeface="HSE Sans" panose="02000000000000000000" pitchFamily="50" charset="-52"/>
              </a:rPr>
              <a:t>Учитываются внутренние характеристики компонентов для расчета показателя отказов: технологию, упаковку, качество производства и факторы окружающей среды (температура, влажность, вибрации и др.)</a:t>
            </a:r>
          </a:p>
          <a:p>
            <a:pPr marL="285750" indent="-285750" algn="just">
              <a:buFont typeface="Arial" panose="020B0604020202020204" pitchFamily="34" charset="0"/>
              <a:buChar char="•"/>
            </a:pPr>
            <a:endParaRPr lang="ru-RU" altLang="ru-RU" dirty="0">
              <a:solidFill>
                <a:srgbClr val="002060"/>
              </a:solidFill>
              <a:latin typeface="HSE Sans" panose="02000000000000000000" pitchFamily="50" charset="-52"/>
            </a:endParaRPr>
          </a:p>
          <a:p>
            <a:pPr algn="just"/>
            <a:endParaRPr lang="ru-RU" altLang="ru-RU" dirty="0">
              <a:solidFill>
                <a:srgbClr val="002060"/>
              </a:solidFill>
              <a:latin typeface="HSE Sans" panose="02000000000000000000" pitchFamily="50" charset="-52"/>
            </a:endParaRPr>
          </a:p>
        </p:txBody>
      </p:sp>
      <p:sp>
        <p:nvSpPr>
          <p:cNvPr id="8" name="AutoShape 3" descr="A general infographic-style image representing technical processes in engineering and science. The image includes symbolic representations of interconnected components like gears, diagrams, and abstract symbols for analysis and calculation. The environment is neutral, with no specific references to reliability or environmental factors. The background features soft gradients for a professional and modern look, with simple icons and shapes that emphasize technology and systems in a broad context.">
            <a:extLst>
              <a:ext uri="{FF2B5EF4-FFF2-40B4-BE49-F238E27FC236}">
                <a16:creationId xmlns:a16="http://schemas.microsoft.com/office/drawing/2014/main" id="{92741049-4B6C-4936-8B83-D907705415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5" descr="A general infographic-style image representing technical processes in engineering and science. The image includes symbolic representations of interconnected components like gears, diagrams, and abstract symbols for analysis and calculation. The environment is neutral, with no specific references to reliability or environmental factors. The background features soft gradients for a professional and modern look, with simple icons and shapes that emphasize technology and systems in a broad context.">
            <a:extLst>
              <a:ext uri="{FF2B5EF4-FFF2-40B4-BE49-F238E27FC236}">
                <a16:creationId xmlns:a16="http://schemas.microsoft.com/office/drawing/2014/main" id="{074FCB6C-A1D4-4B8C-BA3B-5CBE89747F80}"/>
              </a:ext>
            </a:extLst>
          </p:cNvPr>
          <p:cNvSpPr>
            <a:spLocks noChangeAspect="1" noChangeArrowheads="1"/>
          </p:cNvSpPr>
          <p:nvPr/>
        </p:nvSpPr>
        <p:spPr bwMode="auto">
          <a:xfrm>
            <a:off x="6096000" y="3429000"/>
            <a:ext cx="4194174" cy="41941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Рисунок 14">
            <a:extLst>
              <a:ext uri="{FF2B5EF4-FFF2-40B4-BE49-F238E27FC236}">
                <a16:creationId xmlns:a16="http://schemas.microsoft.com/office/drawing/2014/main" id="{66DD089D-4089-469B-BC23-85BD02D34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992" y="3008522"/>
            <a:ext cx="3194628" cy="3194628"/>
          </a:xfrm>
          <a:prstGeom prst="rect">
            <a:avLst/>
          </a:prstGeom>
        </p:spPr>
      </p:pic>
      <p:pic>
        <p:nvPicPr>
          <p:cNvPr id="10" name="Рисунок 9">
            <a:extLst>
              <a:ext uri="{FF2B5EF4-FFF2-40B4-BE49-F238E27FC236}">
                <a16:creationId xmlns:a16="http://schemas.microsoft.com/office/drawing/2014/main" id="{10B96FF4-684F-490E-8F1C-EE895AC09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3832" y="1847804"/>
            <a:ext cx="876160" cy="876160"/>
          </a:xfrm>
          <a:prstGeom prst="rect">
            <a:avLst/>
          </a:prstGeom>
        </p:spPr>
      </p:pic>
    </p:spTree>
    <p:extLst>
      <p:ext uri="{BB962C8B-B14F-4D97-AF65-F5344CB8AC3E}">
        <p14:creationId xmlns:p14="http://schemas.microsoft.com/office/powerpoint/2010/main" val="683072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1027968" y="2716699"/>
            <a:ext cx="5347195" cy="2589375"/>
          </a:xfrm>
        </p:spPr>
        <p:txBody>
          <a:bodyPr>
            <a:noAutofit/>
          </a:bodyPr>
          <a:lstStyle/>
          <a:p>
            <a:pPr algn="ctr"/>
            <a:r>
              <a:rPr lang="ru-RU" sz="2400" b="1" dirty="0">
                <a:latin typeface="HSE Sans" panose="02000000000000000000" pitchFamily="50" charset="-52"/>
                <a:cs typeface="Arial" panose="020B0604020202020204" pitchFamily="34" charset="0"/>
              </a:rPr>
              <a:t>Научно-учебная группа</a:t>
            </a:r>
            <a:r>
              <a:rPr lang="ru-RU" sz="2400" dirty="0">
                <a:latin typeface="HSE Sans" panose="02000000000000000000" pitchFamily="50" charset="-52"/>
                <a:cs typeface="Arial" panose="020B0604020202020204" pitchFamily="34" charset="0"/>
              </a:rPr>
              <a:t> </a:t>
            </a:r>
            <a:br>
              <a:rPr lang="ru-RU" sz="2400" dirty="0">
                <a:latin typeface="HSE Sans" panose="02000000000000000000" pitchFamily="50" charset="-52"/>
                <a:cs typeface="Arial" panose="020B0604020202020204" pitchFamily="34" charset="0"/>
              </a:rPr>
            </a:br>
            <a:r>
              <a:rPr lang="ru-RU" sz="1800" dirty="0">
                <a:latin typeface="HSE Sans" panose="02000000000000000000" pitchFamily="50" charset="-52"/>
                <a:cs typeface="Arial" panose="020B0604020202020204" pitchFamily="34" charset="0"/>
              </a:rPr>
              <a:t>«</a:t>
            </a:r>
            <a:r>
              <a:rPr lang="ru-RU" sz="1800" b="1" dirty="0">
                <a:latin typeface="HSE Sans" panose="02000000000000000000" pitchFamily="50" charset="-52"/>
                <a:cs typeface="Arial" panose="020B0604020202020204" pitchFamily="34" charset="0"/>
              </a:rPr>
              <a:t>Управление надежностью на предприятиях</a:t>
            </a:r>
            <a:r>
              <a:rPr lang="ru-RU" sz="1800" dirty="0">
                <a:latin typeface="HSE Sans" panose="02000000000000000000" pitchFamily="50" charset="-52"/>
                <a:cs typeface="Arial" panose="020B0604020202020204" pitchFamily="34" charset="0"/>
              </a:rPr>
              <a:t>»</a:t>
            </a:r>
            <a:br>
              <a:rPr lang="ru-RU" sz="2000" dirty="0">
                <a:latin typeface="HSE Sans" panose="02000000000000000000" pitchFamily="50" charset="-52"/>
                <a:cs typeface="Arial" panose="020B0604020202020204" pitchFamily="34" charset="0"/>
              </a:rPr>
            </a:br>
            <a:br>
              <a:rPr lang="ru-RU" sz="2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Доклад подготовлен в ходе проведения исследования </a:t>
            </a:r>
            <a:br>
              <a:rPr lang="ru-RU" sz="1400"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«Высшая школа экономики» (НИУ ВШЭ)» в 2024 г.</a:t>
            </a:r>
            <a:endParaRPr lang="ru-RU" sz="2400" dirty="0">
              <a:latin typeface="HSE Sans" panose="02000000000000000000" pitchFamily="50" charset="-52"/>
              <a:cs typeface="Arial" panose="020B0604020202020204" pitchFamily="34" charset="0"/>
            </a:endParaRPr>
          </a:p>
        </p:txBody>
      </p:sp>
      <p:sp>
        <p:nvSpPr>
          <p:cNvPr id="3" name="Текст 2">
            <a:extLst>
              <a:ext uri="{FF2B5EF4-FFF2-40B4-BE49-F238E27FC236}">
                <a16:creationId xmlns:a16="http://schemas.microsoft.com/office/drawing/2014/main" id="{2B85EA7E-BEC4-B745-B2A8-D4E4AFC614FC}"/>
              </a:ext>
            </a:extLst>
          </p:cNvPr>
          <p:cNvSpPr>
            <a:spLocks noGrp="1"/>
          </p:cNvSpPr>
          <p:nvPr>
            <p:ph type="body" sz="quarter" idx="10"/>
          </p:nvPr>
        </p:nvSpPr>
        <p:spPr/>
        <p:txBody>
          <a:bodyPr/>
          <a:lstStyle/>
          <a:p>
            <a:r>
              <a:rPr lang="ru-RU" dirty="0">
                <a:solidFill>
                  <a:srgbClr val="002060"/>
                </a:solidFill>
                <a:latin typeface="HSE Sans" panose="02000000000000000000" pitchFamily="50" charset="-52"/>
                <a:cs typeface="Arial" panose="020B0604020202020204" pitchFamily="34" charset="0"/>
              </a:rPr>
              <a:t>Департамент </a:t>
            </a:r>
            <a:br>
              <a:rPr lang="ru-RU" dirty="0">
                <a:solidFill>
                  <a:srgbClr val="002060"/>
                </a:solidFill>
                <a:latin typeface="HSE Sans" panose="02000000000000000000" pitchFamily="50" charset="-52"/>
                <a:cs typeface="Arial" panose="020B0604020202020204" pitchFamily="34" charset="0"/>
              </a:rPr>
            </a:br>
            <a:r>
              <a:rPr lang="ru-RU" dirty="0">
                <a:solidFill>
                  <a:srgbClr val="002060"/>
                </a:solidFill>
                <a:latin typeface="HSE Sans" panose="02000000000000000000" pitchFamily="50" charset="-52"/>
                <a:cs typeface="Arial" panose="020B0604020202020204" pitchFamily="34" charset="0"/>
              </a:rPr>
              <a:t>электронной инженерии</a:t>
            </a: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p:txBody>
          <a:bodyPr>
            <a:normAutofit/>
          </a:bodyPr>
          <a:lstStyle/>
          <a:p>
            <a:r>
              <a:rPr lang="ru-RU"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a:latin typeface="HSE Sans" panose="02000000000000000000" pitchFamily="50" charset="-52"/>
                <a:cs typeface="Arial" panose="020B0604020202020204" pitchFamily="34" charset="0"/>
              </a:rPr>
              <a:t>Москва</a:t>
            </a:r>
          </a:p>
          <a:p>
            <a:r>
              <a:rPr lang="en-US" dirty="0">
                <a:latin typeface="HSE Sans" panose="02000000000000000000" pitchFamily="50" charset="-52"/>
                <a:cs typeface="Arial" panose="020B0604020202020204" pitchFamily="34" charset="0"/>
              </a:rPr>
              <a:t>10</a:t>
            </a:r>
            <a:r>
              <a:rPr lang="ru-RU" dirty="0">
                <a:latin typeface="HSE Sans" panose="02000000000000000000" pitchFamily="50" charset="-52"/>
                <a:cs typeface="Arial" panose="020B0604020202020204" pitchFamily="34" charset="0"/>
              </a:rPr>
              <a:t>.0</a:t>
            </a:r>
            <a:r>
              <a:rPr lang="en-US" dirty="0">
                <a:latin typeface="HSE Sans" panose="02000000000000000000" pitchFamily="50" charset="-52"/>
                <a:cs typeface="Arial" panose="020B0604020202020204" pitchFamily="34" charset="0"/>
              </a:rPr>
              <a:t>9</a:t>
            </a:r>
            <a:r>
              <a:rPr lang="ru-RU" dirty="0">
                <a:latin typeface="HSE Sans" panose="02000000000000000000" pitchFamily="50" charset="-52"/>
                <a:cs typeface="Arial" panose="020B0604020202020204" pitchFamily="34" charset="0"/>
              </a:rPr>
              <a:t>.2024 г.</a:t>
            </a:r>
          </a:p>
        </p:txBody>
      </p:sp>
      <p:sp>
        <p:nvSpPr>
          <p:cNvPr id="6" name="Прямоугольник: скругленные углы 5">
            <a:extLst>
              <a:ext uri="{FF2B5EF4-FFF2-40B4-BE49-F238E27FC236}">
                <a16:creationId xmlns:a16="http://schemas.microsoft.com/office/drawing/2014/main" id="{9CEE9B9B-9B18-4E8B-B2FB-65BC4D08957A}"/>
              </a:ext>
            </a:extLst>
          </p:cNvPr>
          <p:cNvSpPr/>
          <p:nvPr/>
        </p:nvSpPr>
        <p:spPr>
          <a:xfrm>
            <a:off x="1027968" y="2461189"/>
            <a:ext cx="5347195" cy="293207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sp>
        <p:nvSpPr>
          <p:cNvPr id="8" name="Заголовок 1">
            <a:extLst>
              <a:ext uri="{FF2B5EF4-FFF2-40B4-BE49-F238E27FC236}">
                <a16:creationId xmlns:a16="http://schemas.microsoft.com/office/drawing/2014/main" id="{2D5AE6A7-279B-455A-B0A0-74BECF51F5A9}"/>
              </a:ext>
            </a:extLst>
          </p:cNvPr>
          <p:cNvSpPr txBox="1">
            <a:spLocks/>
          </p:cNvSpPr>
          <p:nvPr/>
        </p:nvSpPr>
        <p:spPr>
          <a:xfrm>
            <a:off x="6622991" y="2461187"/>
            <a:ext cx="4541041" cy="2932079"/>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HSE Sans" panose="02000000000000000000" pitchFamily="50" charset="-52"/>
                <a:cs typeface="Arial" panose="020B0604020202020204" pitchFamily="34" charset="0"/>
              </a:rPr>
              <a:t>Доклад</a:t>
            </a:r>
            <a:r>
              <a:rPr lang="ru-RU" sz="2000" dirty="0">
                <a:latin typeface="HSE Sans" panose="02000000000000000000" pitchFamily="50" charset="-52"/>
                <a:cs typeface="Arial" panose="020B0604020202020204" pitchFamily="34" charset="0"/>
              </a:rPr>
              <a:t> </a:t>
            </a:r>
            <a:br>
              <a:rPr lang="ru-RU" sz="2000" dirty="0">
                <a:latin typeface="HSE Sans" panose="02000000000000000000" pitchFamily="50" charset="-52"/>
                <a:cs typeface="Arial" panose="020B0604020202020204" pitchFamily="34" charset="0"/>
              </a:rPr>
            </a:br>
            <a:r>
              <a:rPr lang="ru-RU" sz="1600" b="1" dirty="0">
                <a:latin typeface="HSE Sans" panose="02000000000000000000" pitchFamily="50" charset="-52"/>
                <a:cs typeface="Arial" panose="020B0604020202020204" pitchFamily="34" charset="0"/>
              </a:rPr>
              <a:t>«Обзор справочников по прогнозированию надежности в различных странах»</a:t>
            </a:r>
            <a:br>
              <a:rPr lang="ru-RU" sz="1800" dirty="0">
                <a:latin typeface="HSE Sans" panose="02000000000000000000" pitchFamily="50" charset="-52"/>
                <a:cs typeface="Arial" panose="020B0604020202020204" pitchFamily="34" charset="0"/>
              </a:rPr>
            </a:br>
            <a:br>
              <a:rPr lang="ru-RU" sz="1800" dirty="0">
                <a:latin typeface="HSE Sans" panose="02000000000000000000" pitchFamily="50" charset="-52"/>
                <a:cs typeface="Arial" panose="020B0604020202020204" pitchFamily="34" charset="0"/>
              </a:rPr>
            </a:br>
            <a:endParaRPr lang="ru-RU" sz="1800" dirty="0">
              <a:latin typeface="HSE Sans" panose="02000000000000000000" pitchFamily="50" charset="-52"/>
              <a:cs typeface="Arial" panose="020B0604020202020204" pitchFamily="34" charset="0"/>
            </a:endParaRPr>
          </a:p>
          <a:p>
            <a:pPr algn="ctr"/>
            <a:endParaRPr lang="ru-RU" sz="1800" b="1" dirty="0">
              <a:latin typeface="HSE Sans" panose="02000000000000000000" pitchFamily="50" charset="-52"/>
              <a:cs typeface="Arial" panose="020B0604020202020204" pitchFamily="34" charset="0"/>
            </a:endParaRPr>
          </a:p>
          <a:p>
            <a:pPr algn="ctr"/>
            <a:endParaRPr lang="ru-RU" sz="1400" b="1" dirty="0">
              <a:latin typeface="HSE Sans" panose="02000000000000000000" pitchFamily="50" charset="-52"/>
              <a:cs typeface="Arial" panose="020B0604020202020204" pitchFamily="34" charset="0"/>
            </a:endParaRPr>
          </a:p>
          <a:p>
            <a:pPr algn="ctr"/>
            <a:r>
              <a:rPr lang="ru-RU" sz="1400" b="1" dirty="0">
                <a:latin typeface="HSE Sans" panose="02000000000000000000" pitchFamily="50" charset="-52"/>
                <a:cs typeface="Arial" panose="020B0604020202020204" pitchFamily="34" charset="0"/>
              </a:rPr>
              <a:t>Докладчик</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Мкртчян Гарик Андраникович</a:t>
            </a:r>
          </a:p>
          <a:p>
            <a:pPr algn="ctr"/>
            <a:r>
              <a:rPr lang="ru-RU" sz="1400" dirty="0">
                <a:latin typeface="HSE Sans" panose="02000000000000000000" pitchFamily="50" charset="-52"/>
                <a:cs typeface="Arial" panose="020B0604020202020204" pitchFamily="34" charset="0"/>
              </a:rPr>
              <a:t>студент 4 года обучения - ОП </a:t>
            </a:r>
            <a:r>
              <a:rPr lang="en-US" sz="1400" dirty="0">
                <a:latin typeface="HSE Sans" panose="02000000000000000000" pitchFamily="50" charset="-52"/>
                <a:cs typeface="Arial" panose="020B0604020202020204" pitchFamily="34" charset="0"/>
              </a:rPr>
              <a:t>“</a:t>
            </a:r>
            <a:r>
              <a:rPr lang="ru-RU" sz="1400" dirty="0">
                <a:latin typeface="HSE Sans" panose="02000000000000000000" pitchFamily="50" charset="-52"/>
                <a:cs typeface="Arial" panose="020B0604020202020204" pitchFamily="34" charset="0"/>
              </a:rPr>
              <a:t>ИТСС</a:t>
            </a:r>
            <a:r>
              <a:rPr lang="en-US" sz="1400" dirty="0">
                <a:latin typeface="HSE Sans" panose="02000000000000000000" pitchFamily="50" charset="-52"/>
                <a:cs typeface="Arial" panose="020B0604020202020204" pitchFamily="34" charset="0"/>
              </a:rPr>
              <a:t>”</a:t>
            </a:r>
            <a:endParaRPr lang="ru-RU" sz="1400" dirty="0">
              <a:latin typeface="HSE Sans" panose="02000000000000000000" pitchFamily="50" charset="-52"/>
              <a:cs typeface="Arial" panose="020B0604020202020204" pitchFamily="34" charset="0"/>
            </a:endParaRPr>
          </a:p>
        </p:txBody>
      </p:sp>
      <p:sp>
        <p:nvSpPr>
          <p:cNvPr id="10" name="Прямоугольник: скругленные углы 9">
            <a:extLst>
              <a:ext uri="{FF2B5EF4-FFF2-40B4-BE49-F238E27FC236}">
                <a16:creationId xmlns:a16="http://schemas.microsoft.com/office/drawing/2014/main" id="{1D54483D-1542-4DDB-95BB-44C3244848E8}"/>
              </a:ext>
            </a:extLst>
          </p:cNvPr>
          <p:cNvSpPr/>
          <p:nvPr/>
        </p:nvSpPr>
        <p:spPr>
          <a:xfrm>
            <a:off x="6622991" y="2461187"/>
            <a:ext cx="4541042" cy="293207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pic>
        <p:nvPicPr>
          <p:cNvPr id="11" name="Рисунок 10">
            <a:extLst>
              <a:ext uri="{FF2B5EF4-FFF2-40B4-BE49-F238E27FC236}">
                <a16:creationId xmlns:a16="http://schemas.microsoft.com/office/drawing/2014/main" id="{B3B255C3-556C-4A71-BB6C-BAD28E934215}"/>
              </a:ext>
            </a:extLst>
          </p:cNvPr>
          <p:cNvPicPr>
            <a:picLocks noChangeAspect="1"/>
          </p:cNvPicPr>
          <p:nvPr/>
        </p:nvPicPr>
        <p:blipFill>
          <a:blip r:embed="rId2"/>
          <a:stretch>
            <a:fillRect/>
          </a:stretch>
        </p:blipFill>
        <p:spPr>
          <a:xfrm>
            <a:off x="8419045" y="3429000"/>
            <a:ext cx="735350" cy="735350"/>
          </a:xfrm>
          <a:prstGeom prst="ellipse">
            <a:avLst/>
          </a:prstGeom>
        </p:spPr>
      </p:pic>
    </p:spTree>
    <p:extLst>
      <p:ext uri="{BB962C8B-B14F-4D97-AF65-F5344CB8AC3E}">
        <p14:creationId xmlns:p14="http://schemas.microsoft.com/office/powerpoint/2010/main" val="420374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4" name="TextBox 13">
            <a:extLst>
              <a:ext uri="{FF2B5EF4-FFF2-40B4-BE49-F238E27FC236}">
                <a16:creationId xmlns:a16="http://schemas.microsoft.com/office/drawing/2014/main" id="{1A6D2862-C100-44EC-AEC3-C1D9A303F3E0}"/>
              </a:ext>
            </a:extLst>
          </p:cNvPr>
          <p:cNvSpPr txBox="1"/>
          <p:nvPr/>
        </p:nvSpPr>
        <p:spPr>
          <a:xfrm>
            <a:off x="894141" y="2242180"/>
            <a:ext cx="5800573" cy="34163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2060"/>
                </a:solidFill>
                <a:effectLst/>
                <a:latin typeface="HSE Sans" panose="02000000000000000000" pitchFamily="50" charset="-52"/>
              </a:rPr>
              <a:t>Первый стандарт прогнозирования такого рода, разработанный вооруженными силами США</a:t>
            </a:r>
            <a:endParaRPr kumimoji="0" lang="en-US" altLang="ru-RU" sz="1800" b="1" i="0" u="none" strike="noStrike" cap="none" normalizeH="0" baseline="0" dirty="0">
              <a:ln>
                <a:noFill/>
              </a:ln>
              <a:solidFill>
                <a:srgbClr val="002060"/>
              </a:solidFill>
              <a:effectLst/>
              <a:latin typeface="HSE Sans" panose="02000000000000000000" pitchFamily="50" charset="-52"/>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dirty="0">
                <a:ln>
                  <a:noFill/>
                </a:ln>
                <a:solidFill>
                  <a:srgbClr val="002060"/>
                </a:solidFill>
                <a:effectLst/>
                <a:latin typeface="HSE Sans" panose="02000000000000000000" pitchFamily="50" charset="-52"/>
              </a:rPr>
            </a:br>
            <a:r>
              <a:rPr kumimoji="0" lang="ru-RU" altLang="ru-RU" sz="1800" b="1" i="0" u="none" strike="noStrike" cap="none" normalizeH="0" baseline="0" dirty="0">
                <a:ln>
                  <a:noFill/>
                </a:ln>
                <a:solidFill>
                  <a:srgbClr val="002060"/>
                </a:solidFill>
                <a:effectLst/>
                <a:latin typeface="HSE Sans" panose="02000000000000000000" pitchFamily="50" charset="-52"/>
              </a:rPr>
              <a:t>Это эмпирический метод</a:t>
            </a:r>
            <a:r>
              <a:rPr kumimoji="0" lang="en-US" altLang="ru-RU" sz="1800" b="1" i="0" u="none" strike="noStrike" cap="none" normalizeH="0" baseline="0" dirty="0">
                <a:ln>
                  <a:noFill/>
                </a:ln>
                <a:solidFill>
                  <a:srgbClr val="002060"/>
                </a:solidFill>
                <a:effectLst/>
                <a:latin typeface="HSE Sans" panose="02000000000000000000" pitchFamily="50" charset="-52"/>
              </a:rPr>
              <a:t> </a:t>
            </a:r>
            <a:r>
              <a:rPr kumimoji="0" lang="ru-RU" altLang="ru-RU" sz="1800" b="1" i="0" u="none" strike="noStrike" cap="none" normalizeH="0" baseline="0" dirty="0">
                <a:ln>
                  <a:noFill/>
                </a:ln>
                <a:solidFill>
                  <a:srgbClr val="002060"/>
                </a:solidFill>
                <a:effectLst/>
                <a:latin typeface="HSE Sans" panose="02000000000000000000" pitchFamily="50" charset="-52"/>
              </a:rPr>
              <a:t>для:</a:t>
            </a:r>
          </a:p>
          <a:p>
            <a:pPr marL="0" marR="0" lvl="0" indent="0" algn="just"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dirty="0">
                <a:ln>
                  <a:noFill/>
                </a:ln>
                <a:solidFill>
                  <a:srgbClr val="002060"/>
                </a:solidFill>
                <a:effectLst/>
                <a:latin typeface="HSE Sans" panose="02000000000000000000" pitchFamily="50" charset="-52"/>
              </a:rPr>
            </a:br>
            <a:r>
              <a:rPr kumimoji="0" lang="ru-RU" altLang="ru-RU" sz="1800" b="0" i="0" u="none" strike="noStrike" cap="none" normalizeH="0" baseline="0" dirty="0">
                <a:ln>
                  <a:noFill/>
                </a:ln>
                <a:solidFill>
                  <a:srgbClr val="002060"/>
                </a:solidFill>
                <a:effectLst/>
                <a:latin typeface="HSE Sans" panose="02000000000000000000" pitchFamily="50" charset="-52"/>
              </a:rPr>
              <a:t>    - Подсчет компонентов</a:t>
            </a:r>
            <a:br>
              <a:rPr kumimoji="0" lang="ru-RU" altLang="ru-RU" sz="1800" b="0" i="0" u="none" strike="noStrike" cap="none" normalizeH="0" baseline="0" dirty="0">
                <a:ln>
                  <a:noFill/>
                </a:ln>
                <a:solidFill>
                  <a:srgbClr val="002060"/>
                </a:solidFill>
                <a:effectLst/>
                <a:latin typeface="HSE Sans" panose="02000000000000000000" pitchFamily="50" charset="-52"/>
              </a:rPr>
            </a:br>
            <a:r>
              <a:rPr kumimoji="0" lang="ru-RU" altLang="ru-RU" sz="1800" b="0" i="0" u="none" strike="noStrike" cap="none" normalizeH="0" baseline="0" dirty="0">
                <a:ln>
                  <a:noFill/>
                </a:ln>
                <a:solidFill>
                  <a:srgbClr val="002060"/>
                </a:solidFill>
                <a:effectLst/>
                <a:latin typeface="HSE Sans" panose="02000000000000000000" pitchFamily="50" charset="-52"/>
              </a:rPr>
              <a:t>    - Учет напряжений компонентов</a:t>
            </a:r>
          </a:p>
          <a:p>
            <a:pPr marL="0" marR="0" lvl="0" indent="0" algn="just" defTabSz="914400" rtl="0" eaLnBrk="0" fontAlgn="base" latinLnBrk="0" hangingPunct="0">
              <a:lnSpc>
                <a:spcPct val="100000"/>
              </a:lnSpc>
              <a:spcBef>
                <a:spcPct val="0"/>
              </a:spcBef>
              <a:spcAft>
                <a:spcPct val="0"/>
              </a:spcAft>
              <a:buClrTx/>
              <a:buSzTx/>
              <a:buFontTx/>
              <a:buNone/>
              <a:tabLst/>
            </a:pPr>
            <a:endParaRPr lang="ru-RU" altLang="ru-RU" dirty="0">
              <a:solidFill>
                <a:srgbClr val="002060"/>
              </a:solidFill>
              <a:latin typeface="HSE Sans" panose="02000000000000000000" pitchFamily="50" charset="-52"/>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dirty="0">
                <a:ln>
                  <a:noFill/>
                </a:ln>
                <a:solidFill>
                  <a:srgbClr val="002060"/>
                </a:solidFill>
                <a:effectLst/>
                <a:latin typeface="HSE Sans" panose="02000000000000000000" pitchFamily="50" charset="-52"/>
              </a:rPr>
            </a:br>
            <a:r>
              <a:rPr kumimoji="0" lang="ru-RU" altLang="ru-RU" sz="1800" b="1" i="0" u="none" strike="noStrike" cap="none" normalizeH="0" baseline="0" dirty="0">
                <a:ln>
                  <a:noFill/>
                </a:ln>
                <a:solidFill>
                  <a:srgbClr val="002060"/>
                </a:solidFill>
                <a:effectLst/>
                <a:latin typeface="HSE Sans" panose="02000000000000000000" pitchFamily="50" charset="-52"/>
              </a:rPr>
              <a:t>Сегодня он в значительной степени устарел, и следует использовать более современные стандарты прогнозирования.</a:t>
            </a:r>
            <a:endParaRPr kumimoji="0" lang="ru-RU" altLang="ru-RU" sz="1800" b="0" i="0" u="none" strike="noStrike" cap="none" normalizeH="0" baseline="0" dirty="0">
              <a:ln>
                <a:noFill/>
              </a:ln>
              <a:solidFill>
                <a:srgbClr val="002060"/>
              </a:solidFill>
              <a:effectLst/>
              <a:latin typeface="HSE Sans" panose="02000000000000000000" pitchFamily="50" charset="-52"/>
            </a:endParaRPr>
          </a:p>
        </p:txBody>
      </p:sp>
      <p:sp>
        <p:nvSpPr>
          <p:cNvPr id="9" name="TextBox 8">
            <a:extLst>
              <a:ext uri="{FF2B5EF4-FFF2-40B4-BE49-F238E27FC236}">
                <a16:creationId xmlns:a16="http://schemas.microsoft.com/office/drawing/2014/main" id="{CCDA9C29-ABC8-46F6-93DC-E99C97589BE9}"/>
              </a:ext>
            </a:extLst>
          </p:cNvPr>
          <p:cNvSpPr txBox="1"/>
          <p:nvPr/>
        </p:nvSpPr>
        <p:spPr>
          <a:xfrm>
            <a:off x="721631" y="1579393"/>
            <a:ext cx="4807632" cy="461665"/>
          </a:xfrm>
          <a:prstGeom prst="rect">
            <a:avLst/>
          </a:prstGeom>
          <a:noFill/>
        </p:spPr>
        <p:txBody>
          <a:bodyPr wrap="square" rtlCol="0">
            <a:spAutoFit/>
          </a:bodyPr>
          <a:lstStyle/>
          <a:p>
            <a:r>
              <a:rPr lang="en-US" sz="2400" dirty="0">
                <a:solidFill>
                  <a:srgbClr val="002060"/>
                </a:solidFill>
                <a:latin typeface="HSE Sans Black" panose="02000000000000000000" pitchFamily="50" charset="0"/>
              </a:rPr>
              <a:t>MIL-HDBK-217F</a:t>
            </a:r>
          </a:p>
        </p:txBody>
      </p:sp>
      <p:pic>
        <p:nvPicPr>
          <p:cNvPr id="2050" name="Picture 2" descr="MIL-HDBK-217F - Abbott Aerospace UK Ltd">
            <a:extLst>
              <a:ext uri="{FF2B5EF4-FFF2-40B4-BE49-F238E27FC236}">
                <a16:creationId xmlns:a16="http://schemas.microsoft.com/office/drawing/2014/main" id="{D2695BF3-379E-4698-B3CA-28BF97290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286" y="1810226"/>
            <a:ext cx="3431041" cy="4441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56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2" name="TextBox 11">
            <a:extLst>
              <a:ext uri="{FF2B5EF4-FFF2-40B4-BE49-F238E27FC236}">
                <a16:creationId xmlns:a16="http://schemas.microsoft.com/office/drawing/2014/main" id="{1CDC2310-AF5C-4417-B93D-FC266120C085}"/>
              </a:ext>
            </a:extLst>
          </p:cNvPr>
          <p:cNvSpPr txBox="1"/>
          <p:nvPr/>
        </p:nvSpPr>
        <p:spPr>
          <a:xfrm>
            <a:off x="721631" y="2256381"/>
            <a:ext cx="6096000" cy="3416320"/>
          </a:xfrm>
          <a:prstGeom prst="rect">
            <a:avLst/>
          </a:prstGeom>
          <a:noFill/>
        </p:spPr>
        <p:txBody>
          <a:bodyPr wrap="square">
            <a:spAutoFit/>
          </a:bodyPr>
          <a:lstStyle/>
          <a:p>
            <a:pPr algn="just"/>
            <a:br>
              <a:rPr lang="ru-RU" dirty="0">
                <a:solidFill>
                  <a:srgbClr val="002060"/>
                </a:solidFill>
                <a:latin typeface="HSE Sans" panose="02000000000000000000" pitchFamily="50" charset="-52"/>
              </a:rPr>
            </a:br>
            <a:r>
              <a:rPr lang="ru-RU" dirty="0">
                <a:solidFill>
                  <a:srgbClr val="002060"/>
                </a:solidFill>
                <a:latin typeface="HSE Sans" panose="02000000000000000000" pitchFamily="50" charset="-52"/>
              </a:rPr>
              <a:t>Этот метод основывается на расчетах интенсивности отказов компонентов в так называемых «типичных» или «эталонных» условиях эксплуатации. К таким условиям относятся определённая температура окружающей среды, стандартные значения электрических напряжений, типовой режим работы и заданная окружающая среда. Предполагается, что интенсивность отказов каждого компонента известна для этих эталонных условий. Общая интенсивность отказов определяется как сумма интенсивностей отказов всех компонентов:</a:t>
            </a:r>
          </a:p>
        </p:txBody>
      </p:sp>
      <p:pic>
        <p:nvPicPr>
          <p:cNvPr id="13" name="Рисунок 12">
            <a:extLst>
              <a:ext uri="{FF2B5EF4-FFF2-40B4-BE49-F238E27FC236}">
                <a16:creationId xmlns:a16="http://schemas.microsoft.com/office/drawing/2014/main" id="{3812DDAE-9809-4A39-B4FF-7657DDDD95FC}"/>
              </a:ext>
            </a:extLst>
          </p:cNvPr>
          <p:cNvPicPr>
            <a:picLocks noChangeAspect="1"/>
          </p:cNvPicPr>
          <p:nvPr/>
        </p:nvPicPr>
        <p:blipFill rotWithShape="1">
          <a:blip r:embed="rId3"/>
          <a:srcRect l="45685" t="1436" r="29026" b="29822"/>
          <a:stretch/>
        </p:blipFill>
        <p:spPr>
          <a:xfrm>
            <a:off x="7529118" y="1994891"/>
            <a:ext cx="3145972" cy="1563298"/>
          </a:xfrm>
          <a:prstGeom prst="rect">
            <a:avLst/>
          </a:prstGeom>
        </p:spPr>
      </p:pic>
      <p:sp>
        <p:nvSpPr>
          <p:cNvPr id="10" name="TextBox 9">
            <a:extLst>
              <a:ext uri="{FF2B5EF4-FFF2-40B4-BE49-F238E27FC236}">
                <a16:creationId xmlns:a16="http://schemas.microsoft.com/office/drawing/2014/main" id="{74D90128-2170-4B18-BA2A-A919FE11626C}"/>
              </a:ext>
            </a:extLst>
          </p:cNvPr>
          <p:cNvSpPr txBox="1"/>
          <p:nvPr/>
        </p:nvSpPr>
        <p:spPr>
          <a:xfrm>
            <a:off x="721630" y="1579393"/>
            <a:ext cx="6095999" cy="830997"/>
          </a:xfrm>
          <a:prstGeom prst="rect">
            <a:avLst/>
          </a:prstGeom>
          <a:noFill/>
        </p:spPr>
        <p:txBody>
          <a:bodyPr wrap="square" rtlCol="0">
            <a:spAutoFit/>
          </a:bodyPr>
          <a:lstStyle/>
          <a:p>
            <a:r>
              <a:rPr lang="ru-RU" sz="2400" dirty="0">
                <a:solidFill>
                  <a:srgbClr val="002060"/>
                </a:solidFill>
                <a:latin typeface="HSE Sans Black" panose="02000000000000000000" pitchFamily="50" charset="0"/>
              </a:rPr>
              <a:t>Метод подсчёта компонентов при эталонных условиях</a:t>
            </a:r>
            <a:endParaRPr lang="en-US" sz="2400" dirty="0">
              <a:solidFill>
                <a:srgbClr val="002060"/>
              </a:solidFill>
              <a:latin typeface="HSE Sans Black" panose="02000000000000000000" pitchFamily="50"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DED63D6-CA36-46E6-9C89-E831227B2B07}"/>
                  </a:ext>
                </a:extLst>
              </p:cNvPr>
              <p:cNvSpPr txBox="1"/>
              <p:nvPr/>
            </p:nvSpPr>
            <p:spPr>
              <a:xfrm>
                <a:off x="7294942" y="3295960"/>
                <a:ext cx="4677061" cy="945580"/>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sSub>
                        <m:sSubPr>
                          <m:ctrlPr>
                            <a:rPr lang="en-US" b="0" i="1" smtClean="0">
                              <a:solidFill>
                                <a:srgbClr val="002060"/>
                              </a:solidFill>
                              <a:latin typeface="Cambria Math" panose="02040503050406030204" pitchFamily="18" charset="0"/>
                            </a:rPr>
                          </m:ctrlPr>
                        </m:sSubPr>
                        <m:e>
                          <m:r>
                            <a:rPr lang="ru-RU" b="0" i="1" smtClean="0">
                              <a:solidFill>
                                <a:srgbClr val="002060"/>
                              </a:solidFill>
                              <a:latin typeface="Cambria Math" panose="02040503050406030204" pitchFamily="18" charset="0"/>
                            </a:rPr>
                            <m:t>𝜆</m:t>
                          </m:r>
                        </m:e>
                        <m:sub>
                          <m:r>
                            <a:rPr lang="en-US" b="0" i="1" smtClean="0">
                              <a:solidFill>
                                <a:srgbClr val="002060"/>
                              </a:solidFill>
                              <a:latin typeface="Cambria Math" panose="02040503050406030204" pitchFamily="18" charset="0"/>
                            </a:rPr>
                            <m:t>𝑟𝑒𝑓</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𝑖</m:t>
                          </m:r>
                        </m:sub>
                      </m:sSub>
                      <m:r>
                        <a:rPr lang="en-US" b="0" i="1" smtClean="0">
                          <a:solidFill>
                            <a:srgbClr val="002060"/>
                          </a:solidFill>
                          <a:latin typeface="Cambria Math" panose="02040503050406030204" pitchFamily="18" charset="0"/>
                        </a:rPr>
                        <m:t> −</m:t>
                      </m:r>
                      <m:r>
                        <a:rPr lang="ru-RU" b="0" i="1" smtClean="0">
                          <a:solidFill>
                            <a:srgbClr val="002060"/>
                          </a:solidFill>
                          <a:latin typeface="Cambria Math" panose="02040503050406030204" pitchFamily="18" charset="0"/>
                        </a:rPr>
                        <m:t>базовая интенсивность отказов </m:t>
                      </m:r>
                    </m:oMath>
                  </m:oMathPara>
                </a14:m>
                <a:endParaRPr lang="ru-RU" b="0" i="1" dirty="0">
                  <a:solidFill>
                    <a:srgbClr val="002060"/>
                  </a:solidFill>
                  <a:latin typeface="Cambria Math" panose="02040503050406030204" pitchFamily="18" charset="0"/>
                </a:endParaRPr>
              </a:p>
              <a:p>
                <a:pPr algn="just"/>
                <a14:m>
                  <m:oMathPara xmlns:m="http://schemas.openxmlformats.org/officeDocument/2006/math">
                    <m:oMathParaPr>
                      <m:jc m:val="left"/>
                    </m:oMathParaPr>
                    <m:oMath xmlns:m="http://schemas.openxmlformats.org/officeDocument/2006/math">
                      <m:r>
                        <a:rPr lang="en-US" b="0" i="1" smtClean="0">
                          <a:solidFill>
                            <a:srgbClr val="002060"/>
                          </a:solidFill>
                          <a:latin typeface="Cambria Math" panose="02040503050406030204" pitchFamily="18" charset="0"/>
                        </a:rPr>
                        <m:t>𝑖</m:t>
                      </m:r>
                      <m:r>
                        <a:rPr lang="ru-RU" b="0" i="1" smtClean="0">
                          <a:solidFill>
                            <a:srgbClr val="002060"/>
                          </a:solidFill>
                          <a:latin typeface="Cambria Math" panose="02040503050406030204" pitchFamily="18" charset="0"/>
                        </a:rPr>
                        <m:t>−го компонента в эталонных условиях</m:t>
                      </m:r>
                    </m:oMath>
                  </m:oMathPara>
                </a14:m>
                <a:endParaRPr lang="ru-RU" dirty="0">
                  <a:solidFill>
                    <a:srgbClr val="002060"/>
                  </a:solidFill>
                  <a:latin typeface="HSE Sans" panose="02000000000000000000" pitchFamily="50" charset="-52"/>
                </a:endParaRPr>
              </a:p>
              <a:p>
                <a:pPr algn="just"/>
                <a:endParaRPr lang="ru-RU" b="0" i="1" dirty="0">
                  <a:solidFill>
                    <a:srgbClr val="002060"/>
                  </a:solidFill>
                  <a:latin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0DED63D6-CA36-46E6-9C89-E831227B2B07}"/>
                  </a:ext>
                </a:extLst>
              </p:cNvPr>
              <p:cNvSpPr txBox="1">
                <a:spLocks noRot="1" noChangeAspect="1" noMove="1" noResize="1" noEditPoints="1" noAdjustHandles="1" noChangeArrowheads="1" noChangeShapeType="1" noTextEdit="1"/>
              </p:cNvSpPr>
              <p:nvPr/>
            </p:nvSpPr>
            <p:spPr>
              <a:xfrm>
                <a:off x="7294942" y="3295960"/>
                <a:ext cx="4677061" cy="945580"/>
              </a:xfrm>
              <a:prstGeom prst="rect">
                <a:avLst/>
              </a:prstGeom>
              <a:blipFill>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80966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2" name="TextBox 11">
            <a:extLst>
              <a:ext uri="{FF2B5EF4-FFF2-40B4-BE49-F238E27FC236}">
                <a16:creationId xmlns:a16="http://schemas.microsoft.com/office/drawing/2014/main" id="{1CDC2310-AF5C-4417-B93D-FC266120C085}"/>
              </a:ext>
            </a:extLst>
          </p:cNvPr>
          <p:cNvSpPr txBox="1"/>
          <p:nvPr/>
        </p:nvSpPr>
        <p:spPr>
          <a:xfrm>
            <a:off x="721630" y="2410390"/>
            <a:ext cx="6096000" cy="2585323"/>
          </a:xfrm>
          <a:prstGeom prst="rect">
            <a:avLst/>
          </a:prstGeom>
          <a:noFill/>
        </p:spPr>
        <p:txBody>
          <a:bodyPr wrap="square">
            <a:spAutoFit/>
          </a:bodyPr>
          <a:lstStyle/>
          <a:p>
            <a:pPr algn="just"/>
            <a:r>
              <a:rPr lang="ru-RU" dirty="0">
                <a:solidFill>
                  <a:srgbClr val="002060"/>
                </a:solidFill>
                <a:latin typeface="HSE Sans" panose="02000000000000000000" pitchFamily="50" charset="-52"/>
              </a:rPr>
              <a:t>Данный метод позволяет уточнять прогноз надежности, исходя из конкретных условий эксплуатации и реальных уровней напряжений на каждом компоненте. По мере получения более детальных сведений о проекте и режиме работы системы, интенсивности отказов корректируются за счет множителей, учитывающих реальные нагрузки, температуру, среду, качество компонентов и другие факторы. Формула расчета в этом случае может быть представлена следующим образом:</a:t>
            </a:r>
          </a:p>
        </p:txBody>
      </p:sp>
      <p:sp>
        <p:nvSpPr>
          <p:cNvPr id="10" name="TextBox 9">
            <a:extLst>
              <a:ext uri="{FF2B5EF4-FFF2-40B4-BE49-F238E27FC236}">
                <a16:creationId xmlns:a16="http://schemas.microsoft.com/office/drawing/2014/main" id="{74D90128-2170-4B18-BA2A-A919FE11626C}"/>
              </a:ext>
            </a:extLst>
          </p:cNvPr>
          <p:cNvSpPr txBox="1"/>
          <p:nvPr/>
        </p:nvSpPr>
        <p:spPr>
          <a:xfrm>
            <a:off x="721630" y="1579393"/>
            <a:ext cx="6095999" cy="830997"/>
          </a:xfrm>
          <a:prstGeom prst="rect">
            <a:avLst/>
          </a:prstGeom>
          <a:noFill/>
        </p:spPr>
        <p:txBody>
          <a:bodyPr wrap="square" rtlCol="0">
            <a:spAutoFit/>
          </a:bodyPr>
          <a:lstStyle/>
          <a:p>
            <a:r>
              <a:rPr lang="ru-RU" sz="2400" dirty="0">
                <a:solidFill>
                  <a:srgbClr val="002060"/>
                </a:solidFill>
                <a:latin typeface="HSE Sans Black" panose="02000000000000000000" pitchFamily="50" charset="0"/>
              </a:rPr>
              <a:t>Подход с учётом реальных условий и фактических напряжений на компонентах</a:t>
            </a:r>
            <a:endParaRPr lang="en-US" sz="2400" dirty="0">
              <a:solidFill>
                <a:srgbClr val="002060"/>
              </a:solidFill>
              <a:latin typeface="HSE Sans Black" panose="02000000000000000000" pitchFamily="50" charset="0"/>
            </a:endParaRPr>
          </a:p>
        </p:txBody>
      </p:sp>
      <p:pic>
        <p:nvPicPr>
          <p:cNvPr id="11" name="Рисунок 10">
            <a:extLst>
              <a:ext uri="{FF2B5EF4-FFF2-40B4-BE49-F238E27FC236}">
                <a16:creationId xmlns:a16="http://schemas.microsoft.com/office/drawing/2014/main" id="{66B059ED-AC12-4386-9E6E-CFFA3A3DAA0D}"/>
              </a:ext>
            </a:extLst>
          </p:cNvPr>
          <p:cNvPicPr>
            <a:picLocks noChangeAspect="1"/>
          </p:cNvPicPr>
          <p:nvPr/>
        </p:nvPicPr>
        <p:blipFill rotWithShape="1">
          <a:blip r:embed="rId3"/>
          <a:srcRect l="26057" r="19592" b="68471"/>
          <a:stretch/>
        </p:blipFill>
        <p:spPr>
          <a:xfrm>
            <a:off x="6817629" y="2365079"/>
            <a:ext cx="5230074" cy="1160124"/>
          </a:xfrm>
          <a:prstGeom prst="rect">
            <a:avLst/>
          </a:prstGeom>
        </p:spPr>
      </p:pic>
      <p:sp>
        <p:nvSpPr>
          <p:cNvPr id="16" name="TextBox 15">
            <a:extLst>
              <a:ext uri="{FF2B5EF4-FFF2-40B4-BE49-F238E27FC236}">
                <a16:creationId xmlns:a16="http://schemas.microsoft.com/office/drawing/2014/main" id="{31BA9403-54B6-405A-91AD-D54569EC8F02}"/>
              </a:ext>
            </a:extLst>
          </p:cNvPr>
          <p:cNvSpPr txBox="1"/>
          <p:nvPr/>
        </p:nvSpPr>
        <p:spPr>
          <a:xfrm>
            <a:off x="6817628" y="3325105"/>
            <a:ext cx="4914838" cy="203132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π</a:t>
            </a:r>
            <a:r>
              <a:rPr kumimoji="0" lang="ru-RU" altLang="ru-RU" sz="1800" b="0" i="0" u="none" strike="noStrike" cap="none" normalizeH="0" baseline="-25000" dirty="0">
                <a:ln>
                  <a:noFill/>
                </a:ln>
                <a:solidFill>
                  <a:srgbClr val="002060"/>
                </a:solidFill>
                <a:effectLst/>
                <a:latin typeface="HSE Sans" panose="02000000000000000000" pitchFamily="50" charset="-52"/>
              </a:rPr>
              <a:t>S</a:t>
            </a:r>
            <a:r>
              <a:rPr kumimoji="0" lang="ru-RU" altLang="ru-RU" sz="1800" b="0" i="0" u="none" strike="noStrike" cap="none" normalizeH="0" baseline="0" dirty="0">
                <a:ln>
                  <a:noFill/>
                </a:ln>
                <a:solidFill>
                  <a:srgbClr val="002060"/>
                </a:solidFill>
                <a:effectLst/>
                <a:latin typeface="HSE Sans" panose="02000000000000000000" pitchFamily="50" charset="-52"/>
              </a:rPr>
              <a:t>,π</a:t>
            </a:r>
            <a:r>
              <a:rPr kumimoji="0" lang="ru-RU" altLang="ru-RU" sz="1800" b="0" i="0" u="none" strike="noStrike" cap="none" normalizeH="0" baseline="-25000" dirty="0">
                <a:ln>
                  <a:noFill/>
                </a:ln>
                <a:solidFill>
                  <a:srgbClr val="002060"/>
                </a:solidFill>
                <a:effectLst/>
                <a:latin typeface="HSE Sans" panose="02000000000000000000" pitchFamily="50" charset="-52"/>
              </a:rPr>
              <a:t>T</a:t>
            </a:r>
            <a:r>
              <a:rPr kumimoji="0" lang="ru-RU" altLang="ru-RU" sz="1800" b="0" i="0" u="none" strike="noStrike" cap="none" normalizeH="0" baseline="0" dirty="0">
                <a:ln>
                  <a:noFill/>
                </a:ln>
                <a:solidFill>
                  <a:srgbClr val="002060"/>
                </a:solidFill>
                <a:effectLst/>
                <a:latin typeface="HSE Sans" panose="02000000000000000000" pitchFamily="50" charset="-52"/>
              </a:rPr>
              <a:t>,π</a:t>
            </a:r>
            <a:r>
              <a:rPr kumimoji="0" lang="ru-RU" altLang="ru-RU" sz="1800" b="0" i="0" u="none" strike="noStrike" cap="none" normalizeH="0" baseline="-25000" dirty="0">
                <a:ln>
                  <a:noFill/>
                </a:ln>
                <a:solidFill>
                  <a:srgbClr val="002060"/>
                </a:solidFill>
                <a:effectLst/>
                <a:latin typeface="HSE Sans" panose="02000000000000000000" pitchFamily="50" charset="-52"/>
              </a:rPr>
              <a:t>E</a:t>
            </a:r>
            <a:r>
              <a:rPr kumimoji="0" lang="ru-RU" altLang="ru-RU" sz="1800" b="0" i="0" u="none" strike="noStrike" cap="none" normalizeH="0" baseline="0" dirty="0">
                <a:ln>
                  <a:noFill/>
                </a:ln>
                <a:solidFill>
                  <a:srgbClr val="002060"/>
                </a:solidFill>
                <a:effectLst/>
                <a:latin typeface="HSE Sans" panose="02000000000000000000" pitchFamily="50" charset="-52"/>
              </a:rPr>
              <a:t>,π</a:t>
            </a:r>
            <a:r>
              <a:rPr lang="en-US" altLang="ru-RU" baseline="-25000" dirty="0">
                <a:solidFill>
                  <a:srgbClr val="002060"/>
                </a:solidFill>
                <a:latin typeface="HSE Sans" panose="02000000000000000000" pitchFamily="50" charset="-52"/>
              </a:rPr>
              <a:t>Q</a:t>
            </a:r>
            <a:r>
              <a:rPr lang="en-US" altLang="ru-RU" dirty="0">
                <a:solidFill>
                  <a:srgbClr val="002060"/>
                </a:solidFill>
                <a:latin typeface="HSE Sans" panose="02000000000000000000" pitchFamily="50" charset="-52"/>
              </a:rPr>
              <a:t> </a:t>
            </a:r>
            <a:r>
              <a:rPr kumimoji="0" lang="ru-RU" altLang="ru-RU" sz="1800" b="0" i="0" u="none" strike="noStrike" cap="none" normalizeH="0" baseline="0" dirty="0">
                <a:ln>
                  <a:noFill/>
                </a:ln>
                <a:solidFill>
                  <a:srgbClr val="002060"/>
                </a:solidFill>
                <a:effectLst/>
                <a:latin typeface="HSE Sans" panose="02000000000000000000" pitchFamily="50" charset="-52"/>
              </a:rPr>
              <a:t>— множители, учитывающие влияние среды, температуры, электрических параметров и качества;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π</a:t>
            </a:r>
            <a:r>
              <a:rPr kumimoji="0" lang="ru-RU" altLang="ru-RU" sz="1800" b="0" i="0" u="none" strike="noStrike" cap="none" normalizeH="0" baseline="-25000" dirty="0" err="1">
                <a:ln>
                  <a:noFill/>
                </a:ln>
                <a:solidFill>
                  <a:srgbClr val="002060"/>
                </a:solidFill>
                <a:effectLst/>
                <a:latin typeface="HSE Sans" panose="02000000000000000000" pitchFamily="50" charset="-52"/>
              </a:rPr>
              <a:t>Adjustment</a:t>
            </a:r>
            <a:r>
              <a:rPr kumimoji="0" lang="en-US" altLang="ru-RU" sz="1800" b="0" i="0" u="none" strike="noStrike" cap="none" normalizeH="0" baseline="0" dirty="0">
                <a:ln>
                  <a:noFill/>
                </a:ln>
                <a:solidFill>
                  <a:srgbClr val="002060"/>
                </a:solidFill>
                <a:effectLst/>
                <a:latin typeface="HSE Sans" panose="02000000000000000000" pitchFamily="50" charset="-52"/>
              </a:rPr>
              <a:t> </a:t>
            </a:r>
            <a:r>
              <a:rPr kumimoji="0" lang="ru-RU" altLang="ru-RU" sz="1800" b="0" i="0" u="none" strike="noStrike" cap="none" normalizeH="0" baseline="0" dirty="0">
                <a:ln>
                  <a:noFill/>
                </a:ln>
                <a:solidFill>
                  <a:srgbClr val="002060"/>
                </a:solidFill>
                <a:effectLst/>
                <a:latin typeface="HSE Sans" panose="02000000000000000000" pitchFamily="50" charset="-52"/>
              </a:rPr>
              <a:t>— дополнительные корректирующие коэффициенты, связанные с особыми условиями эксплуатации.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rgbClr val="002060"/>
              </a:solidFill>
              <a:effectLst/>
              <a:latin typeface="HSE Sans" panose="02000000000000000000" pitchFamily="50" charset="-52"/>
            </a:endParaRPr>
          </a:p>
        </p:txBody>
      </p:sp>
    </p:spTree>
    <p:extLst>
      <p:ext uri="{BB962C8B-B14F-4D97-AF65-F5344CB8AC3E}">
        <p14:creationId xmlns:p14="http://schemas.microsoft.com/office/powerpoint/2010/main" val="235468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2" name="TextBox 11">
            <a:extLst>
              <a:ext uri="{FF2B5EF4-FFF2-40B4-BE49-F238E27FC236}">
                <a16:creationId xmlns:a16="http://schemas.microsoft.com/office/drawing/2014/main" id="{1CDC2310-AF5C-4417-B93D-FC266120C085}"/>
              </a:ext>
            </a:extLst>
          </p:cNvPr>
          <p:cNvSpPr txBox="1"/>
          <p:nvPr/>
        </p:nvSpPr>
        <p:spPr>
          <a:xfrm>
            <a:off x="721630" y="2410390"/>
            <a:ext cx="6096000" cy="2308324"/>
          </a:xfrm>
          <a:prstGeom prst="rect">
            <a:avLst/>
          </a:prstGeom>
          <a:noFill/>
        </p:spPr>
        <p:txBody>
          <a:bodyPr wrap="square">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Разнообразные экологические факторы, такие как влажность, вибрации и загрязнение окружающей среды, сводятся к единому постоянному фактору.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Аналогично, качество кодируется в виде одного значения, не учитывая различия в материалах или архитектуре.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ru-RU" altLang="ru-RU" dirty="0">
                <a:solidFill>
                  <a:srgbClr val="002060"/>
                </a:solidFill>
                <a:latin typeface="HSE Sans" panose="02000000000000000000" pitchFamily="50" charset="-52"/>
              </a:rPr>
              <a:t>Допускает, что интенсивность отказов постоянна даже с течением времени</a:t>
            </a:r>
            <a:endParaRPr kumimoji="0" lang="ru-RU" altLang="ru-RU" sz="1800" b="0" i="0" u="none" strike="noStrike" cap="none" normalizeH="0" baseline="0" dirty="0">
              <a:ln>
                <a:noFill/>
              </a:ln>
              <a:solidFill>
                <a:srgbClr val="002060"/>
              </a:solidFill>
              <a:effectLst/>
              <a:latin typeface="HSE Sans" panose="02000000000000000000" pitchFamily="50" charset="-52"/>
            </a:endParaRPr>
          </a:p>
        </p:txBody>
      </p:sp>
      <p:sp>
        <p:nvSpPr>
          <p:cNvPr id="10" name="TextBox 9">
            <a:extLst>
              <a:ext uri="{FF2B5EF4-FFF2-40B4-BE49-F238E27FC236}">
                <a16:creationId xmlns:a16="http://schemas.microsoft.com/office/drawing/2014/main" id="{74D90128-2170-4B18-BA2A-A919FE11626C}"/>
              </a:ext>
            </a:extLst>
          </p:cNvPr>
          <p:cNvSpPr txBox="1"/>
          <p:nvPr/>
        </p:nvSpPr>
        <p:spPr>
          <a:xfrm>
            <a:off x="721630" y="1579393"/>
            <a:ext cx="6095999" cy="461665"/>
          </a:xfrm>
          <a:prstGeom prst="rect">
            <a:avLst/>
          </a:prstGeom>
          <a:noFill/>
        </p:spPr>
        <p:txBody>
          <a:bodyPr wrap="square" rtlCol="0">
            <a:spAutoFit/>
          </a:bodyPr>
          <a:lstStyle/>
          <a:p>
            <a:r>
              <a:rPr lang="ru-RU" sz="2400" dirty="0">
                <a:solidFill>
                  <a:srgbClr val="002060"/>
                </a:solidFill>
                <a:latin typeface="HSE Sans Black" panose="02000000000000000000" pitchFamily="50" charset="0"/>
              </a:rPr>
              <a:t>Ограничения </a:t>
            </a:r>
            <a:r>
              <a:rPr lang="en-US" sz="2400" dirty="0">
                <a:solidFill>
                  <a:srgbClr val="002060"/>
                </a:solidFill>
                <a:latin typeface="HSE Sans Black" panose="02000000000000000000" pitchFamily="50" charset="0"/>
              </a:rPr>
              <a:t>MIL-HDBK</a:t>
            </a:r>
          </a:p>
        </p:txBody>
      </p:sp>
      <p:pic>
        <p:nvPicPr>
          <p:cNvPr id="3" name="Рисунок 2">
            <a:extLst>
              <a:ext uri="{FF2B5EF4-FFF2-40B4-BE49-F238E27FC236}">
                <a16:creationId xmlns:a16="http://schemas.microsoft.com/office/drawing/2014/main" id="{B70D08E3-B1FA-4BE5-B834-835C012D3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876" y="2002715"/>
            <a:ext cx="2840866" cy="2840866"/>
          </a:xfrm>
          <a:prstGeom prst="rect">
            <a:avLst/>
          </a:prstGeom>
        </p:spPr>
      </p:pic>
    </p:spTree>
    <p:extLst>
      <p:ext uri="{BB962C8B-B14F-4D97-AF65-F5344CB8AC3E}">
        <p14:creationId xmlns:p14="http://schemas.microsoft.com/office/powerpoint/2010/main" val="181639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12" name="TextBox 11">
            <a:extLst>
              <a:ext uri="{FF2B5EF4-FFF2-40B4-BE49-F238E27FC236}">
                <a16:creationId xmlns:a16="http://schemas.microsoft.com/office/drawing/2014/main" id="{1CDC2310-AF5C-4417-B93D-FC266120C085}"/>
              </a:ext>
            </a:extLst>
          </p:cNvPr>
          <p:cNvSpPr txBox="1"/>
          <p:nvPr/>
        </p:nvSpPr>
        <p:spPr>
          <a:xfrm>
            <a:off x="721630" y="2410390"/>
            <a:ext cx="6096000" cy="258532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ru-RU" altLang="ru-RU" sz="1800" b="0" i="0" u="none" strike="noStrike" cap="none" normalizeH="0" baseline="0" dirty="0">
                <a:ln>
                  <a:noFill/>
                </a:ln>
                <a:solidFill>
                  <a:srgbClr val="002060"/>
                </a:solidFill>
                <a:effectLst/>
                <a:latin typeface="HSE Sans" panose="02000000000000000000" pitchFamily="50" charset="-52"/>
              </a:rPr>
              <a:t>Разработан в 80-х годах компанией </a:t>
            </a:r>
            <a:r>
              <a:rPr kumimoji="0" lang="ru-RU" altLang="ru-RU" sz="1800" b="0" i="0" u="none" strike="noStrike" cap="none" normalizeH="0" baseline="0" dirty="0" err="1">
                <a:ln>
                  <a:noFill/>
                </a:ln>
                <a:solidFill>
                  <a:srgbClr val="002060"/>
                </a:solidFill>
                <a:effectLst/>
                <a:latin typeface="HSE Sans" panose="02000000000000000000" pitchFamily="50" charset="-52"/>
              </a:rPr>
              <a:t>Bellcore</a:t>
            </a:r>
            <a:r>
              <a:rPr kumimoji="0" lang="ru-RU" altLang="ru-RU" sz="1800" b="0" i="0" u="none" strike="noStrike" cap="none" normalizeH="0" baseline="0" dirty="0">
                <a:ln>
                  <a:noFill/>
                </a:ln>
                <a:solidFill>
                  <a:srgbClr val="002060"/>
                </a:solidFill>
                <a:effectLst/>
                <a:latin typeface="HSE Sans" panose="02000000000000000000" pitchFamily="50" charset="-52"/>
              </a:rPr>
              <a:t>, основан на предыдущем стандарте MIL-HDBK-217F, но адаптирован специально для нужд телекоммуникационного сектора </a:t>
            </a:r>
            <a:endParaRPr kumimoji="0" lang="en-US" altLang="ru-RU" sz="1800" b="0" i="0" u="none" strike="noStrike" cap="none" normalizeH="0" baseline="0" dirty="0">
              <a:ln>
                <a:noFill/>
              </a:ln>
              <a:solidFill>
                <a:srgbClr val="002060"/>
              </a:solidFill>
              <a:effectLst/>
              <a:latin typeface="HSE Sans" panose="02000000000000000000" pitchFamily="50" charset="-52"/>
            </a:endParaRPr>
          </a:p>
          <a:p>
            <a:pPr marL="0" marR="0" lvl="0" indent="0" algn="l" defTabSz="914400" rtl="0" eaLnBrk="0" fontAlgn="base" latinLnBrk="0" hangingPunct="0">
              <a:lnSpc>
                <a:spcPct val="100000"/>
              </a:lnSpc>
              <a:spcBef>
                <a:spcPct val="0"/>
              </a:spcBef>
              <a:spcAft>
                <a:spcPct val="0"/>
              </a:spcAft>
              <a:buClrTx/>
              <a:buSzTx/>
              <a:tabLst/>
            </a:pPr>
            <a:endParaRPr kumimoji="0" lang="ru-RU" altLang="ru-RU" sz="1800" b="0" i="0" u="none" strike="noStrike" cap="none" normalizeH="0" baseline="0" dirty="0">
              <a:ln>
                <a:noFill/>
              </a:ln>
              <a:solidFill>
                <a:srgbClr val="002060"/>
              </a:solidFill>
              <a:effectLst/>
              <a:latin typeface="HSE Sans" panose="02000000000000000000" pitchFamily="50" charset="-52"/>
            </a:endParaRPr>
          </a:p>
          <a:p>
            <a:pPr marL="0" marR="0" lvl="0" indent="0" algn="l" defTabSz="914400" rtl="0" eaLnBrk="0" fontAlgn="base" latinLnBrk="0" hangingPunct="0">
              <a:lnSpc>
                <a:spcPct val="100000"/>
              </a:lnSpc>
              <a:spcBef>
                <a:spcPct val="0"/>
              </a:spcBef>
              <a:spcAft>
                <a:spcPct val="0"/>
              </a:spcAft>
              <a:buClrTx/>
              <a:buSzTx/>
              <a:tabLst/>
            </a:pPr>
            <a:r>
              <a:rPr kumimoji="0" lang="ru-RU" altLang="ru-RU" sz="1800" b="0" i="0" u="none" strike="noStrike" cap="none" normalizeH="0" baseline="0" dirty="0">
                <a:ln>
                  <a:noFill/>
                </a:ln>
                <a:solidFill>
                  <a:srgbClr val="002060"/>
                </a:solidFill>
                <a:effectLst/>
                <a:latin typeface="HSE Sans" panose="02000000000000000000" pitchFamily="50" charset="-52"/>
              </a:rPr>
              <a:t>Прогнозы надежности могут быть дополнительно уточнены путем их сочетания с результатами: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1800" b="0" i="0" u="none" strike="noStrike" cap="none" normalizeH="0" baseline="0" dirty="0">
                <a:ln>
                  <a:noFill/>
                </a:ln>
                <a:solidFill>
                  <a:srgbClr val="002060"/>
                </a:solidFill>
                <a:effectLst/>
                <a:latin typeface="HSE Sans" panose="02000000000000000000" pitchFamily="50" charset="-52"/>
              </a:rPr>
              <a:t>Лабораторных испытаний;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ru-RU" altLang="ru-RU" dirty="0">
                <a:solidFill>
                  <a:srgbClr val="002060"/>
                </a:solidFill>
                <a:latin typeface="HSE Sans" panose="02000000000000000000" pitchFamily="50" charset="-52"/>
              </a:rPr>
              <a:t>П</a:t>
            </a:r>
            <a:r>
              <a:rPr kumimoji="0" lang="ru-RU" altLang="ru-RU" sz="1800" b="0" i="0" u="none" strike="noStrike" cap="none" normalizeH="0" baseline="0" dirty="0">
                <a:ln>
                  <a:noFill/>
                </a:ln>
                <a:solidFill>
                  <a:srgbClr val="002060"/>
                </a:solidFill>
                <a:effectLst/>
                <a:latin typeface="HSE Sans" panose="02000000000000000000" pitchFamily="50" charset="-52"/>
              </a:rPr>
              <a:t>олевых данных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rgbClr val="002060"/>
              </a:solidFill>
              <a:effectLst/>
              <a:latin typeface="HSE Sans" panose="02000000000000000000" pitchFamily="50" charset="-52"/>
            </a:endParaRPr>
          </a:p>
        </p:txBody>
      </p:sp>
      <p:sp>
        <p:nvSpPr>
          <p:cNvPr id="10" name="TextBox 9">
            <a:extLst>
              <a:ext uri="{FF2B5EF4-FFF2-40B4-BE49-F238E27FC236}">
                <a16:creationId xmlns:a16="http://schemas.microsoft.com/office/drawing/2014/main" id="{74D90128-2170-4B18-BA2A-A919FE11626C}"/>
              </a:ext>
            </a:extLst>
          </p:cNvPr>
          <p:cNvSpPr txBox="1"/>
          <p:nvPr/>
        </p:nvSpPr>
        <p:spPr>
          <a:xfrm>
            <a:off x="721630" y="1579393"/>
            <a:ext cx="6095999" cy="461665"/>
          </a:xfrm>
          <a:prstGeom prst="rect">
            <a:avLst/>
          </a:prstGeom>
          <a:noFill/>
        </p:spPr>
        <p:txBody>
          <a:bodyPr wrap="square" rtlCol="0">
            <a:spAutoFit/>
          </a:bodyPr>
          <a:lstStyle/>
          <a:p>
            <a:r>
              <a:rPr lang="en-US" sz="2400" dirty="0">
                <a:solidFill>
                  <a:srgbClr val="002060"/>
                </a:solidFill>
                <a:latin typeface="HSE Sans Black" panose="02000000000000000000" pitchFamily="50" charset="0"/>
              </a:rPr>
              <a:t>Telcordia SR-332</a:t>
            </a:r>
            <a:endParaRPr lang="ru-RU" sz="2400" dirty="0">
              <a:solidFill>
                <a:srgbClr val="002060"/>
              </a:solidFill>
              <a:latin typeface="HSE Sans Black" panose="02000000000000000000" pitchFamily="50" charset="0"/>
            </a:endParaRPr>
          </a:p>
        </p:txBody>
      </p:sp>
      <p:pic>
        <p:nvPicPr>
          <p:cNvPr id="1026" name="Picture 2" descr="SR_332.i02.pdf_文档分享网">
            <a:extLst>
              <a:ext uri="{FF2B5EF4-FFF2-40B4-BE49-F238E27FC236}">
                <a16:creationId xmlns:a16="http://schemas.microsoft.com/office/drawing/2014/main" id="{7C17747F-14BC-4781-8DC9-C5BB6D12C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864" y="1579393"/>
            <a:ext cx="3500859" cy="453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40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sp>
        <p:nvSpPr>
          <p:cNvPr id="9" name="TextBox 8">
            <a:extLst>
              <a:ext uri="{FF2B5EF4-FFF2-40B4-BE49-F238E27FC236}">
                <a16:creationId xmlns:a16="http://schemas.microsoft.com/office/drawing/2014/main" id="{EDA40055-9FD0-4D76-B5E1-A4C674B189E8}"/>
              </a:ext>
            </a:extLst>
          </p:cNvPr>
          <p:cNvSpPr txBox="1"/>
          <p:nvPr/>
        </p:nvSpPr>
        <p:spPr>
          <a:xfrm>
            <a:off x="3048000" y="3244334"/>
            <a:ext cx="6096000" cy="369332"/>
          </a:xfrm>
          <a:prstGeom prst="rect">
            <a:avLst/>
          </a:prstGeom>
          <a:noFill/>
        </p:spPr>
        <p:txBody>
          <a:bodyPr wrap="square">
            <a:spAutoFit/>
          </a:bodyPr>
          <a:lstStyle/>
          <a:p>
            <a:endParaRPr lang="ru-RU" dirty="0"/>
          </a:p>
        </p:txBody>
      </p:sp>
      <p:pic>
        <p:nvPicPr>
          <p:cNvPr id="11" name="Рисунок 10">
            <a:extLst>
              <a:ext uri="{FF2B5EF4-FFF2-40B4-BE49-F238E27FC236}">
                <a16:creationId xmlns:a16="http://schemas.microsoft.com/office/drawing/2014/main" id="{B557BAD6-EB07-425C-B865-4FCBCAB41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81" y="1729642"/>
            <a:ext cx="6150591" cy="3768048"/>
          </a:xfrm>
          <a:prstGeom prst="rect">
            <a:avLst/>
          </a:prstGeom>
        </p:spPr>
      </p:pic>
      <p:sp>
        <p:nvSpPr>
          <p:cNvPr id="14" name="TextBox 13">
            <a:extLst>
              <a:ext uri="{FF2B5EF4-FFF2-40B4-BE49-F238E27FC236}">
                <a16:creationId xmlns:a16="http://schemas.microsoft.com/office/drawing/2014/main" id="{22FB4073-BC7D-4C9D-93E1-D3998AED8773}"/>
              </a:ext>
            </a:extLst>
          </p:cNvPr>
          <p:cNvSpPr txBox="1"/>
          <p:nvPr/>
        </p:nvSpPr>
        <p:spPr>
          <a:xfrm>
            <a:off x="6803571" y="2228671"/>
            <a:ext cx="4920343" cy="286232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rgbClr val="002060"/>
                </a:solidFill>
                <a:effectLst/>
                <a:latin typeface="HSE Sans" panose="02000000000000000000" pitchFamily="50" charset="-52"/>
              </a:rPr>
              <a:t>Отказы, которые не включены:</a:t>
            </a:r>
            <a:endParaRPr kumimoji="0" lang="ru-RU" altLang="ru-RU" sz="2000" b="0" i="0" u="none" strike="noStrike" cap="none" normalizeH="0" baseline="0" dirty="0">
              <a:ln>
                <a:noFill/>
              </a:ln>
              <a:solidFill>
                <a:srgbClr val="002060"/>
              </a:solidFill>
              <a:effectLst/>
              <a:latin typeface="HSE Sans" panose="02000000000000000000" pitchFamily="50" charset="-52"/>
            </a:endParaRPr>
          </a:p>
          <a:p>
            <a:pPr marL="285750" marR="0" lvl="0" indent="-285750" algn="r"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ru-RU" altLang="ru-RU" sz="2000" dirty="0">
                <a:solidFill>
                  <a:srgbClr val="002060"/>
                </a:solidFill>
                <a:latin typeface="HSE Sans" panose="02000000000000000000" pitchFamily="50" charset="-52"/>
              </a:rPr>
              <a:t>Редкие</a:t>
            </a:r>
            <a:r>
              <a:rPr kumimoji="0" lang="ru-RU" altLang="ru-RU" sz="2000" b="0" i="0" u="none" strike="noStrike" cap="none" normalizeH="0" baseline="0" dirty="0">
                <a:ln>
                  <a:noFill/>
                </a:ln>
                <a:solidFill>
                  <a:srgbClr val="002060"/>
                </a:solidFill>
                <a:effectLst/>
                <a:latin typeface="HSE Sans" panose="02000000000000000000" pitchFamily="50" charset="-52"/>
              </a:rPr>
              <a:t> отказы; </a:t>
            </a:r>
          </a:p>
          <a:p>
            <a:pPr marL="285750" marR="0" lvl="0" indent="-285750" algn="r"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2000" b="0" i="0" u="none" strike="noStrike" cap="none" normalizeH="0" baseline="0" dirty="0">
                <a:ln>
                  <a:noFill/>
                </a:ln>
                <a:solidFill>
                  <a:srgbClr val="002060"/>
                </a:solidFill>
                <a:effectLst/>
                <a:latin typeface="HSE Sans" panose="02000000000000000000" pitchFamily="50" charset="-52"/>
              </a:rPr>
              <a:t>Ошибки, вызванные процессами производства (пайка, изготовление печатных плат и т.д.); </a:t>
            </a:r>
          </a:p>
          <a:p>
            <a:pPr marL="285750" marR="0" lvl="0" indent="-285750" algn="r"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2000" b="0" i="0" u="none" strike="noStrike" cap="none" normalizeH="0" baseline="0" dirty="0">
                <a:ln>
                  <a:noFill/>
                </a:ln>
                <a:solidFill>
                  <a:srgbClr val="002060"/>
                </a:solidFill>
                <a:effectLst/>
                <a:latin typeface="HSE Sans" panose="02000000000000000000" pitchFamily="50" charset="-52"/>
              </a:rPr>
              <a:t>Ошибки программного обеспечения; </a:t>
            </a:r>
          </a:p>
          <a:p>
            <a:pPr marL="285750" marR="0" lvl="0" indent="-285750" algn="r"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altLang="ru-RU" sz="2000" b="0" i="0" u="none" strike="noStrike" cap="none" normalizeH="0" baseline="0" dirty="0">
                <a:ln>
                  <a:noFill/>
                </a:ln>
                <a:solidFill>
                  <a:srgbClr val="002060"/>
                </a:solidFill>
                <a:effectLst/>
                <a:latin typeface="HSE Sans" panose="02000000000000000000" pitchFamily="50" charset="-52"/>
              </a:rPr>
              <a:t>Отказы, связанные с процедурными ошибками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rgbClr val="002060"/>
              </a:solidFill>
              <a:effectLst/>
              <a:latin typeface="HSE Sans" panose="02000000000000000000" pitchFamily="50" charset="-52"/>
            </a:endParaRPr>
          </a:p>
        </p:txBody>
      </p:sp>
    </p:spTree>
    <p:extLst>
      <p:ext uri="{BB962C8B-B14F-4D97-AF65-F5344CB8AC3E}">
        <p14:creationId xmlns:p14="http://schemas.microsoft.com/office/powerpoint/2010/main" val="194685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EB29DC1-D5D4-FB41-9E2D-AA4750D0CC8B}"/>
              </a:ext>
            </a:extLst>
          </p:cNvPr>
          <p:cNvSpPr>
            <a:spLocks noGrp="1"/>
          </p:cNvSpPr>
          <p:nvPr>
            <p:ph type="body" sz="quarter" idx="13"/>
          </p:nvPr>
        </p:nvSpPr>
        <p:spPr/>
        <p:txBody>
          <a:bodyPr/>
          <a:lstStyle/>
          <a:p>
            <a:r>
              <a:rPr lang="ru-RU" sz="1300" dirty="0">
                <a:solidFill>
                  <a:srgbClr val="002060"/>
                </a:solidFill>
                <a:latin typeface="HSE Sans" panose="02000000000000000000" pitchFamily="50" charset="-52"/>
                <a:cs typeface="Arial" panose="020B0604020202020204" pitchFamily="34" charset="0"/>
              </a:rPr>
              <a:t>Московский институт электроники и математики им. А.Н. Тихонова</a:t>
            </a:r>
          </a:p>
          <a:p>
            <a:endParaRPr lang="ru-RU" sz="1300" dirty="0">
              <a:solidFill>
                <a:srgbClr val="002060"/>
              </a:solidFill>
              <a:latin typeface="HSE Sans" panose="02000000000000000000" pitchFamily="50" charset="-52"/>
              <a:cs typeface="Arial" panose="020B0604020202020204" pitchFamily="34" charset="0"/>
            </a:endParaRPr>
          </a:p>
        </p:txBody>
      </p:sp>
      <p:sp>
        <p:nvSpPr>
          <p:cNvPr id="6" name="Текст 5">
            <a:extLst>
              <a:ext uri="{FF2B5EF4-FFF2-40B4-BE49-F238E27FC236}">
                <a16:creationId xmlns:a16="http://schemas.microsoft.com/office/drawing/2014/main" id="{B5B6DD1A-BEFA-D842-9B7A-78D7BD1A5259}"/>
              </a:ext>
            </a:extLst>
          </p:cNvPr>
          <p:cNvSpPr>
            <a:spLocks noGrp="1"/>
          </p:cNvSpPr>
          <p:nvPr>
            <p:ph type="body" sz="quarter" idx="14"/>
          </p:nvPr>
        </p:nvSpPr>
        <p:spPr/>
        <p:txBody>
          <a:bodyPr/>
          <a:lstStyle/>
          <a:p>
            <a:r>
              <a:rPr lang="ru-RU" sz="1300" dirty="0">
                <a:solidFill>
                  <a:srgbClr val="002060"/>
                </a:solidFill>
                <a:latin typeface="HSE Sans" panose="02000000000000000000" pitchFamily="50" charset="-52"/>
                <a:cs typeface="Arial" panose="020B0604020202020204" pitchFamily="34" charset="0"/>
              </a:rPr>
              <a:t>Управление надежностью электронных изделий на этапах жизненного цикла</a:t>
            </a:r>
          </a:p>
        </p:txBody>
      </p:sp>
      <p:sp>
        <p:nvSpPr>
          <p:cNvPr id="7" name="Текст 6">
            <a:extLst>
              <a:ext uri="{FF2B5EF4-FFF2-40B4-BE49-F238E27FC236}">
                <a16:creationId xmlns:a16="http://schemas.microsoft.com/office/drawing/2014/main" id="{88968744-3B75-9B47-92FD-77E1E725F232}"/>
              </a:ext>
            </a:extLst>
          </p:cNvPr>
          <p:cNvSpPr>
            <a:spLocks noGrp="1"/>
          </p:cNvSpPr>
          <p:nvPr>
            <p:ph type="body" sz="quarter" idx="15"/>
          </p:nvPr>
        </p:nvSpPr>
        <p:spPr/>
        <p:txBody>
          <a:bodyPr/>
          <a:lstStyle/>
          <a:p>
            <a:r>
              <a:rPr lang="ru-RU" sz="1300" dirty="0">
                <a:solidFill>
                  <a:srgbClr val="002060"/>
                </a:solidFill>
                <a:latin typeface="HSE Sans" panose="02000000000000000000" pitchFamily="50" charset="-52"/>
                <a:cs typeface="Arial" panose="020B0604020202020204" pitchFamily="34" charset="0"/>
              </a:rPr>
              <a:t>Развитие методов прогнозирования показателей надежности электронных модулей</a:t>
            </a:r>
          </a:p>
        </p:txBody>
      </p:sp>
      <p:pic>
        <p:nvPicPr>
          <p:cNvPr id="10" name="Рисунок 9">
            <a:extLst>
              <a:ext uri="{FF2B5EF4-FFF2-40B4-BE49-F238E27FC236}">
                <a16:creationId xmlns:a16="http://schemas.microsoft.com/office/drawing/2014/main" id="{BA6E6DE3-EFC0-41CD-A60A-016D919C8705}"/>
              </a:ext>
            </a:extLst>
          </p:cNvPr>
          <p:cNvPicPr>
            <a:picLocks noChangeAspect="1"/>
          </p:cNvPicPr>
          <p:nvPr/>
        </p:nvPicPr>
        <p:blipFill>
          <a:blip r:embed="rId3"/>
          <a:stretch>
            <a:fillRect/>
          </a:stretch>
        </p:blipFill>
        <p:spPr>
          <a:xfrm>
            <a:off x="7294942" y="1367721"/>
            <a:ext cx="3791479" cy="3724795"/>
          </a:xfrm>
          <a:prstGeom prst="rect">
            <a:avLst/>
          </a:prstGeom>
        </p:spPr>
      </p:pic>
      <p:pic>
        <p:nvPicPr>
          <p:cNvPr id="9" name="Рисунок 8">
            <a:extLst>
              <a:ext uri="{FF2B5EF4-FFF2-40B4-BE49-F238E27FC236}">
                <a16:creationId xmlns:a16="http://schemas.microsoft.com/office/drawing/2014/main" id="{CDA9D2D3-886D-4B21-8B01-3B9377560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183" y="1563665"/>
            <a:ext cx="6727534" cy="4079010"/>
          </a:xfrm>
          <a:prstGeom prst="rect">
            <a:avLst/>
          </a:prstGeom>
        </p:spPr>
      </p:pic>
    </p:spTree>
    <p:extLst>
      <p:ext uri="{BB962C8B-B14F-4D97-AF65-F5344CB8AC3E}">
        <p14:creationId xmlns:p14="http://schemas.microsoft.com/office/powerpoint/2010/main" val="6703536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1769</Words>
  <Application>Microsoft Office PowerPoint</Application>
  <PresentationFormat>Широкоэкранный</PresentationFormat>
  <Paragraphs>187</Paragraphs>
  <Slides>20</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Calibri</vt:lpstr>
      <vt:lpstr>Calibri Light</vt:lpstr>
      <vt:lpstr>Cambria Math</vt:lpstr>
      <vt:lpstr>HSE Sans</vt:lpstr>
      <vt:lpstr>HSE Sans Black</vt:lpstr>
      <vt:lpstr>Тема Office</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2024 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2024 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2024 г.</dc:title>
  <dc:creator>Мкртчян Гарик Андраникович</dc:creator>
  <cp:lastModifiedBy>Вячеслав Цветков</cp:lastModifiedBy>
  <cp:revision>177</cp:revision>
  <dcterms:created xsi:type="dcterms:W3CDTF">2024-05-23T18:51:04Z</dcterms:created>
  <dcterms:modified xsi:type="dcterms:W3CDTF">2024-12-15T19:59:37Z</dcterms:modified>
</cp:coreProperties>
</file>