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5"/>
  </p:notesMasterIdLst>
  <p:sldIdLst>
    <p:sldId id="273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A925CD6-4085-429F-B893-976697C2C36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753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67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69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73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9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4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83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21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39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68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3764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6778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20750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3764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46778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0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2075040" y="721800"/>
            <a:ext cx="3848400" cy="13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027800" y="2404800"/>
            <a:ext cx="7633800" cy="9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26;p23" descr="Icon&#10;&#10;Description automatically generated"/>
          <p:cNvPicPr/>
          <p:nvPr/>
        </p:nvPicPr>
        <p:blipFill>
          <a:blip r:embed="rId16"/>
          <a:stretch/>
        </p:blipFill>
        <p:spPr>
          <a:xfrm>
            <a:off x="517320" y="464400"/>
            <a:ext cx="447840" cy="447840"/>
          </a:xfrm>
          <a:prstGeom prst="rect">
            <a:avLst/>
          </a:prstGeom>
          <a:ln w="0">
            <a:noFill/>
          </a:ln>
        </p:spPr>
      </p:pic>
      <p:cxnSp>
        <p:nvCxnSpPr>
          <p:cNvPr id="46" name="Google Shape;27;p23"/>
          <p:cNvCxnSpPr/>
          <p:nvPr/>
        </p:nvCxnSpPr>
        <p:spPr>
          <a:xfrm>
            <a:off x="329868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7" name="Google Shape;28;p23"/>
          <p:cNvCxnSpPr/>
          <p:nvPr/>
        </p:nvCxnSpPr>
        <p:spPr>
          <a:xfrm>
            <a:off x="60991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8" name="Google Shape;29;p23"/>
          <p:cNvCxnSpPr/>
          <p:nvPr/>
        </p:nvCxnSpPr>
        <p:spPr>
          <a:xfrm>
            <a:off x="102769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49" name="Google Shape;30;p23"/>
          <p:cNvSpPr/>
          <p:nvPr/>
        </p:nvSpPr>
        <p:spPr>
          <a:xfrm>
            <a:off x="10410120" y="532440"/>
            <a:ext cx="67176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59A5B01C-2B2D-4BDA-8899-A9585D1D42BB}" type="slidenum">
              <a:rPr lang="ru-RU" sz="2000" b="0" strike="noStrike" spc="-1">
                <a:solidFill>
                  <a:srgbClr val="102D69"/>
                </a:solidFill>
                <a:latin typeface="Arial"/>
                <a:ea typeface="Arial"/>
              </a:rPr>
              <a:t>‹#›</a:t>
            </a:fld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" name="Google Shape;31;p23"/>
          <p:cNvCxnSpPr/>
          <p:nvPr/>
        </p:nvCxnSpPr>
        <p:spPr>
          <a:xfrm>
            <a:off x="1164384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51" name="PlaceHolder 1"/>
          <p:cNvSpPr>
            <a:spLocks noGrp="1"/>
          </p:cNvSpPr>
          <p:nvPr>
            <p:ph type="body"/>
          </p:nvPr>
        </p:nvSpPr>
        <p:spPr>
          <a:xfrm>
            <a:off x="6684480" y="1447920"/>
            <a:ext cx="4324680" cy="432468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585720" y="1447920"/>
            <a:ext cx="5245200" cy="77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85720" y="2379600"/>
            <a:ext cx="5245200" cy="339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10.12.2024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CAQ-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Козлова Анастасия Александровна,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4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87D50-8411-4AA3-BF66-136B0817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2"/>
          <a:stretch/>
        </p:blipFill>
        <p:spPr>
          <a:xfrm>
            <a:off x="8487245" y="3256150"/>
            <a:ext cx="812532" cy="87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Сравнение CAQ-систем в разных странах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81635" y="1886863"/>
            <a:ext cx="11128050" cy="4247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Япония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Акцент на качественный контроль с философией "Тотального управления качеством" (TQM)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CAQ-системы направлены на бесконечное улучшение процессов и вовлечение всех сотрудников в процесс контроля качества.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CAQ-системы имеют встроенные модули для статистического контроля процессов и анализа причин последствий для повышения общей эффективности управления качеством.</a:t>
            </a:r>
          </a:p>
          <a:p>
            <a:endParaRPr lang="ru-RU" dirty="0"/>
          </a:p>
          <a:p>
            <a:r>
              <a:rPr lang="ru-RU" b="1" dirty="0"/>
              <a:t>Китай</a:t>
            </a:r>
          </a:p>
          <a:p>
            <a:r>
              <a:rPr lang="ru-RU" dirty="0"/>
              <a:t>Буддизм и философия "Баланс успеха" в Китае трансформируют подход к качеству, подчеркнув важность сотрудничества между поставщиками и производителями в процессе контроля качества. Поэтому китайские CAQ-системы часто включают модули для управления цепочками поставок, что позволяет контролировать качество на ранних стадиях, начиная с поставок компонентов. Применение больших данных и анализа на основе искусственного интеллекта также наблюдается в развивающихся CAQ-системах, что позволяет обрабатывать огромные объемы данных и выявлять тренды для улучшения качества/результатов.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423806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 dirty="0">
                <a:solidFill>
                  <a:schemeClr val="dk1"/>
                </a:solidFill>
                <a:latin typeface="Arial"/>
              </a:rPr>
              <a:t>SAP Quality Management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81635" y="1886863"/>
            <a:ext cx="11128050" cy="14773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SAP Quality Management (QM)</a:t>
            </a:r>
            <a:r>
              <a:rPr lang="ru-RU" dirty="0"/>
              <a:t> — это компонент SAP ERP Central </a:t>
            </a:r>
            <a:r>
              <a:rPr lang="ru-RU" dirty="0" err="1"/>
              <a:t>Component</a:t>
            </a:r>
            <a:r>
              <a:rPr lang="ru-RU" dirty="0"/>
              <a:t>, который помогает бизнесу реализовывать и запускать процессы контроля качества. Он предназначен для предотвращения дефектов, непрерывного улучшения процессов и установления устойчивых программ контроля качества.</a:t>
            </a:r>
            <a:endParaRPr lang="en-US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F791E-83E3-457D-B632-C58D8396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11" y="2800860"/>
            <a:ext cx="4115177" cy="38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 dirty="0">
                <a:solidFill>
                  <a:schemeClr val="dk1"/>
                </a:solidFill>
                <a:latin typeface="Arial"/>
              </a:rPr>
              <a:t>Teamcenter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3FB32-56E7-4D82-A9A3-7D38131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30" y="1960775"/>
            <a:ext cx="5957740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3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10.12.2024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CAQ-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Козлова Анастасия Александровна,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4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87D50-8411-4AA3-BF66-136B0817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2"/>
          <a:stretch/>
        </p:blipFill>
        <p:spPr>
          <a:xfrm>
            <a:off x="8487245" y="3256150"/>
            <a:ext cx="812532" cy="87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79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Определение </a:t>
            </a:r>
            <a:r>
              <a:rPr lang="en-US" sz="2400" b="1" strike="noStrike" spc="-1" dirty="0">
                <a:solidFill>
                  <a:schemeClr val="dk1"/>
                </a:solidFill>
                <a:latin typeface="Arial"/>
              </a:rPr>
              <a:t>CAQ</a:t>
            </a: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-</a:t>
            </a: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системы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14350" y="1934115"/>
            <a:ext cx="11128050" cy="22467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latin typeface="Arial"/>
              </a:rPr>
              <a:t>CAQ-</a:t>
            </a:r>
            <a:r>
              <a:rPr lang="ru-RU" sz="2000" b="1" strike="noStrike" spc="-1" dirty="0">
                <a:latin typeface="Arial"/>
              </a:rPr>
              <a:t>система </a:t>
            </a:r>
            <a:r>
              <a:rPr lang="ru-RU" sz="2000" b="0" strike="noStrike" spc="-1" dirty="0">
                <a:latin typeface="Arial"/>
              </a:rPr>
              <a:t>(</a:t>
            </a:r>
            <a:r>
              <a:rPr lang="en-US" sz="2000" b="0" strike="noStrike" spc="-1" dirty="0">
                <a:latin typeface="Arial"/>
              </a:rPr>
              <a:t>Computer-aided quality system</a:t>
            </a:r>
            <a:r>
              <a:rPr lang="ru-RU" sz="2000" b="0" strike="noStrike" spc="-1" dirty="0">
                <a:latin typeface="Arial"/>
              </a:rPr>
              <a:t>) </a:t>
            </a:r>
            <a:r>
              <a:rPr lang="ru-RU" sz="2000" spc="-1" dirty="0">
                <a:latin typeface="Arial"/>
              </a:rPr>
              <a:t>- </a:t>
            </a:r>
            <a:r>
              <a:rPr lang="ru-RU" sz="2000" b="0" strike="noStrike" spc="-1" dirty="0">
                <a:latin typeface="Arial"/>
              </a:rPr>
              <a:t>программное обеспечение, </a:t>
            </a:r>
            <a:r>
              <a:rPr lang="ru-RU" sz="2000" dirty="0"/>
              <a:t>предназначенное для автоматизации процессов контроля и управления качеством выпускаемых изделий.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Система играют ключевую роль в обеспечении соответствия продукции установленным стандартам и требованиям, повышении эффективности производства и снижении затрат на исправление брака.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Основные функции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14350" y="1934115"/>
            <a:ext cx="11128050" cy="3139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 Планирование качества: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Определение стандартов:</a:t>
            </a:r>
            <a:r>
              <a:rPr lang="ru-RU" dirty="0"/>
              <a:t> Установление стандартов и критериев качества для каждого этапа производственного процесса.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процедур контроля:</a:t>
            </a:r>
            <a:r>
              <a:rPr lang="ru-RU" dirty="0"/>
              <a:t> Создание и документирование процедур для контроля качества продукции на различных стадиях производства.</a:t>
            </a:r>
          </a:p>
          <a:p>
            <a:endParaRPr lang="ru-RU" dirty="0"/>
          </a:p>
          <a:p>
            <a:r>
              <a:rPr lang="ru-RU" b="1" dirty="0"/>
              <a:t>2. Контроль и управление процессом: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Мониторинг параметров:</a:t>
            </a:r>
            <a:r>
              <a:rPr lang="ru-RU" dirty="0"/>
              <a:t> Постоянный мониторинг параметров производственного процесса для выявления отклонений от установленных стандартов.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Анализ данных:</a:t>
            </a:r>
            <a:r>
              <a:rPr lang="ru-RU" dirty="0"/>
              <a:t> Сбор и анализ данных о качестве продукции в реальном времени, использование статистических методов для выявления причин отклонений.</a:t>
            </a:r>
          </a:p>
        </p:txBody>
      </p:sp>
    </p:spTree>
    <p:extLst>
      <p:ext uri="{BB962C8B-B14F-4D97-AF65-F5344CB8AC3E}">
        <p14:creationId xmlns:p14="http://schemas.microsoft.com/office/powerpoint/2010/main" val="40952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Основные функции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14350" y="1934115"/>
            <a:ext cx="11128050" cy="3139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3. Управление несоответствиями: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Идентификация брака:</a:t>
            </a:r>
            <a:r>
              <a:rPr lang="ru-RU" dirty="0"/>
              <a:t> Автоматическое выявление несоответствующей продукции и регистрация информации о дефектах.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Управление корректирующими действиями:</a:t>
            </a:r>
            <a:r>
              <a:rPr lang="ru-RU" dirty="0"/>
              <a:t> Разработка и реализация корректирующих действий для устранения выявленных дефектов и предотвращения их повторного возникновения.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/>
              <a:t>4. Калибровка и проверка оборудования: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Планирование калибровки:</a:t>
            </a:r>
            <a:r>
              <a:rPr lang="ru-RU" dirty="0"/>
              <a:t> Автоматическое планирование и отслеживание калибровки оборудования для обеспечения его точности и надежности.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Документирование результатов:</a:t>
            </a:r>
            <a:r>
              <a:rPr lang="ru-RU" dirty="0"/>
              <a:t> Сохранение данных о калибровке и проверках оборудования, создание отчетов для аудита и сертификации.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52990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Основные функции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14350" y="1934115"/>
            <a:ext cx="11128050" cy="3139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5. Управление документами: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Хранение и доступ:</a:t>
            </a:r>
            <a:r>
              <a:rPr lang="ru-RU" dirty="0"/>
              <a:t> Организация хранения и доступа к документации по качеству, стандартам, процедурам и результатам проверок.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Версионный</a:t>
            </a:r>
            <a:r>
              <a:rPr lang="ru-RU" b="1" dirty="0"/>
              <a:t> контроль:</a:t>
            </a:r>
            <a:r>
              <a:rPr lang="ru-RU" dirty="0"/>
              <a:t> Обеспечение контроля версий документов для отслеживания изменений и улучшений.</a:t>
            </a:r>
          </a:p>
          <a:p>
            <a:endParaRPr lang="ru-RU" dirty="0"/>
          </a:p>
          <a:p>
            <a:r>
              <a:rPr lang="ru-RU" b="1" dirty="0"/>
              <a:t>6. Обучение и квалификация персонала: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Планирование обучения:</a:t>
            </a:r>
            <a:r>
              <a:rPr lang="ru-RU" dirty="0"/>
              <a:t> Автоматизация планирования обучения и сертификации персонала для повышения их квалификации в области контроля качества.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Отслеживание квалификации:</a:t>
            </a:r>
            <a:r>
              <a:rPr lang="ru-RU" dirty="0"/>
              <a:t> Мониторинг и учет квалификаций сотрудников, управление процессом повышения их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333225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Основные функции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14350" y="1934115"/>
            <a:ext cx="11128050" cy="17543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7. Аналитика и отчетность: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Генерация отчетов:</a:t>
            </a:r>
            <a:r>
              <a:rPr lang="ru-RU" dirty="0"/>
              <a:t> Создание отчетов по качеству продукции, анализ данных для выявления тенденций и проблемных областей.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Анализ причин:</a:t>
            </a:r>
            <a:r>
              <a:rPr lang="ru-RU" dirty="0"/>
              <a:t> Проведение анализа причин выявленных несоответствий и дефектов, разработка рекомендаций по их устранению.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7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Преимущества использования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31975" y="2277388"/>
            <a:ext cx="11128050" cy="3139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Повышение качества продукции:</a:t>
            </a:r>
          </a:p>
          <a:p>
            <a:r>
              <a:rPr lang="ru-RU" dirty="0"/>
              <a:t>Автоматизация процессов контроля и управления качеством позволяет значительно повысить соответствие продукции установленным стандартам и требованиям.</a:t>
            </a:r>
          </a:p>
          <a:p>
            <a:endParaRPr lang="ru-RU" dirty="0"/>
          </a:p>
          <a:p>
            <a:r>
              <a:rPr lang="ru-RU" b="1" dirty="0"/>
              <a:t>Снижение затрат на исправление брака:</a:t>
            </a:r>
          </a:p>
          <a:p>
            <a:r>
              <a:rPr lang="ru-RU" dirty="0"/>
              <a:t>Раннее выявление дефектов и своевременное принятие корректирующих действий позволяет снизить затраты на исправление брака и уменьшить количество возвратов.</a:t>
            </a:r>
          </a:p>
          <a:p>
            <a:endParaRPr lang="ru-RU" dirty="0"/>
          </a:p>
          <a:p>
            <a:r>
              <a:rPr lang="ru-RU" b="1" dirty="0"/>
              <a:t>Улучшение эффективности производства:</a:t>
            </a:r>
          </a:p>
          <a:p>
            <a:r>
              <a:rPr lang="ru-RU" dirty="0"/>
              <a:t>Постоянный мониторинг и анализ параметров производственного процесса способствует оптимизации его работы, снижению количества брака и повышению производительности.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7029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Преимущества использования программ автоматизированного контроля качества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531975" y="2277388"/>
            <a:ext cx="11128050" cy="203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Обеспечение соответствия стандартам:</a:t>
            </a:r>
          </a:p>
          <a:p>
            <a:r>
              <a:rPr lang="ru-RU" dirty="0"/>
              <a:t>Использование CAQ-систем помогает предприятиям соблюдать международные стандарты качества и требования сертификации, что повышает их конкурентоспособность на рынке.</a:t>
            </a:r>
          </a:p>
          <a:p>
            <a:endParaRPr lang="ru-RU" dirty="0"/>
          </a:p>
          <a:p>
            <a:r>
              <a:rPr lang="ru-RU" b="1" dirty="0"/>
              <a:t>Улучшение управления документами:</a:t>
            </a:r>
          </a:p>
          <a:p>
            <a:r>
              <a:rPr lang="ru-RU" dirty="0"/>
              <a:t>Автоматизация процессов хранения и доступа к документации по качеству обеспечивает удобное и надежное управление всеми необходимыми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155042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Сравнение CAQ-систем в разных странах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strike="noStrike" spc="-1" dirty="0">
                <a:solidFill>
                  <a:srgbClr val="0E2D69"/>
                </a:solidFill>
                <a:latin typeface="Arial"/>
              </a:rPr>
              <a:t>CAQ-</a:t>
            </a: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система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81635" y="1886863"/>
            <a:ext cx="11128050" cy="4247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r>
              <a:rPr lang="ru-RU" b="1" dirty="0"/>
              <a:t>Германия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Существует сильная традиция инженерного подхода, и многие компании активно применяют CAQ-системы в рамках высококачественного производства.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Акцент на интеграцию систем в общую структуру управления предприятием.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Местные CAQ-системы часто разработаны с учетом строгих стандартов качества, таких как ISO 9001.</a:t>
            </a:r>
          </a:p>
          <a:p>
            <a:endParaRPr lang="ru-RU" dirty="0"/>
          </a:p>
          <a:p>
            <a:r>
              <a:rPr lang="ru-RU" b="1" dirty="0"/>
              <a:t>США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Подчеркивается большая гибкость в выборе инструментов и интеграции.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Акцентируется внимание на индивидуальных решениях, которые можно адаптировать под специфику конкретной отрасли.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CAQ-системы часто интегрируются с другими системами управления ресурсами и производственными процессами, что позволяет оптимизировать не только качество, но и эффективность производства в целом.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Использование облачных технологий становится трендом.</a:t>
            </a:r>
          </a:p>
        </p:txBody>
      </p:sp>
    </p:spTree>
    <p:extLst>
      <p:ext uri="{BB962C8B-B14F-4D97-AF65-F5344CB8AC3E}">
        <p14:creationId xmlns:p14="http://schemas.microsoft.com/office/powerpoint/2010/main" val="56336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1161</Words>
  <Application>Microsoft Office PowerPoint</Application>
  <PresentationFormat>Широкоэкранный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HSE Sans</vt:lpstr>
      <vt:lpstr>Symbol</vt:lpstr>
      <vt:lpstr>Times New Roman</vt:lpstr>
      <vt:lpstr>Wingdings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Определение CAQ-системы</vt:lpstr>
      <vt:lpstr>Основные функции программ автоматизированного контроля качества</vt:lpstr>
      <vt:lpstr>Основные функции программ автоматизированного контроля качества</vt:lpstr>
      <vt:lpstr>Основные функции программ автоматизированного контроля качества</vt:lpstr>
      <vt:lpstr>Основные функции программ автоматизированного контроля качества</vt:lpstr>
      <vt:lpstr>Преимущества использования программ автоматизированного контроля качества</vt:lpstr>
      <vt:lpstr>Преимущества использования программ автоматизированного контроля качества</vt:lpstr>
      <vt:lpstr>Сравнение CAQ-систем в разных странах</vt:lpstr>
      <vt:lpstr>Сравнение CAQ-систем в разных странах</vt:lpstr>
      <vt:lpstr>SAP Quality Management</vt:lpstr>
      <vt:lpstr>Teamcenter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subject/>
  <dc:creator>Кутьков Юрий Юрьевич</dc:creator>
  <dc:description/>
  <cp:lastModifiedBy>Вячеслав Цветков</cp:lastModifiedBy>
  <cp:revision>64</cp:revision>
  <dcterms:created xsi:type="dcterms:W3CDTF">2021-11-11T08:52:47Z</dcterms:created>
  <dcterms:modified xsi:type="dcterms:W3CDTF">2024-12-15T19:59:04Z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