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2" r:id="rId2"/>
    <p:sldId id="424" r:id="rId3"/>
    <p:sldId id="417" r:id="rId4"/>
    <p:sldId id="426" r:id="rId5"/>
    <p:sldId id="420" r:id="rId6"/>
    <p:sldId id="427" r:id="rId7"/>
    <p:sldId id="418" r:id="rId8"/>
    <p:sldId id="428" r:id="rId9"/>
    <p:sldId id="425" r:id="rId10"/>
    <p:sldId id="42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41D1-8772-4561-91D6-B29395450E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00BB-8D95-461D-AE00-394DF48F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940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476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054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883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702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802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198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280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B6CC1-7F7B-478A-A9C2-6D2CEFCF5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75C1E-0481-496A-AE46-570BBA02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F210B-AE7C-4FF6-AA5B-10D8761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D43FA-A870-44EE-A6DD-9902F3AD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8128D-5120-4787-A52D-1B3BECD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7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654F-01B5-4E97-AFFA-E89B9D6B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3A6D7-2775-456B-A817-91FA027E6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3DB81-126B-46A8-AF6E-E2AA882D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C486D-0A15-495E-A95F-4E184E61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AF0E3-8821-4EA3-8D49-0FB1ED37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8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F44FC7-5DED-43AD-9BBD-6D3E0FBF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81615-5F82-49A0-991C-9F920F0C1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4F5F-201C-4885-B831-C74480F7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144B5-C961-4A83-8533-6949846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E79BD-21D8-4F5E-8F06-282BC83A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42F7-A52C-4B04-9F89-B811810B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B5F0B-00F9-4A74-BF8E-C4FE192B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15A86-67E7-4C19-AAA0-C6241A38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719EE-9CB7-440D-8691-F3EE53FE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CD250-90CB-426F-805D-AF78E015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0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171B8-AC15-49F7-B4BA-000FAE22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1F26C5-0147-4F71-A35B-52E86BC56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BB317-26D3-4412-852A-3E531EDB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54842-4F61-433F-86EE-1F6544C6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9464D-5335-4749-9D64-204D799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4B04-40AC-4A82-9D20-D194180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4429B-3B9D-4E65-9531-2F891A4EB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F3269-3621-4BA8-9977-7D8657736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71066-B49B-4FC1-B253-7E2B50ED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F6D16-7735-4617-B8CF-689B5184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8CB3D-CE3D-4D6A-A4E7-5BD97CC4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53C38-FB54-478C-8D2F-41D5C135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76458-3599-4C9A-9B8B-E2B5E54B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F153A-BD90-43BE-AC6A-649E29F1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59AEC2-AAF4-49EB-9BD1-E9274331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5E776-54BE-4875-B343-AC0D59F73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5B92F-7947-470D-8A6C-9CB52BC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E76BD7-ACC2-4168-B70D-0CA6A880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089E4B-3540-45AC-8DCD-FD6C7DBC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A4779-52E5-42C3-8B52-0A5703B1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059E0-52E3-4878-90C7-5CCB7249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C79AD0-7E35-4A5F-AFA1-CBE73B3B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CB7A2-DA21-4E4F-BA8C-40B893D6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80D7E-5263-4FB2-865A-508AEE28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36E59D-4022-4345-957D-77D10A0A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88C1F-7D5E-471D-98CB-4DB1925F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77A74-6019-44EB-80E2-69E4E93D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25136-FD22-444B-B3D7-6FF851F2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55566-2C41-4C24-9E99-F142F9ED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3F659-8C9C-4FFF-ABF6-06DC5ED1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50DDA-CF90-429C-B7BC-E6D3DDD3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F6B34-5979-4F44-ACB5-F0C6634D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1191D-EEC8-442C-9CFF-A1FAF3BF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3E4C7-36DF-46EA-A4A8-3AC6908D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EC5CD-BF22-4D57-83C5-F6E2A1F36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0BD62-39D7-4452-95F2-DCF79750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FA0C02-A229-480B-90F2-3BC17AF5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2F7B7-2EBC-43DF-89F0-ADE6B6BA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C71B-CD38-42FA-B9FA-7CE2F377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E0465-824C-4675-AB7A-211EA2AD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A9F50-400F-431E-996C-E781499C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0D2BB-1BBF-4518-9FED-40C028EC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2A133-F52C-4B23-B046-E99FCCFB3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10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9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500" b="1" dirty="0">
                <a:latin typeface="HSE Sans" panose="02000000000000000000" pitchFamily="50" charset="-52"/>
                <a:cs typeface="Arial" panose="020B0604020202020204" pitchFamily="34" charset="0"/>
              </a:rPr>
              <a:t>«Представление стадий и этапов жизненного цикла в виде динамического графа в веб-сервисе»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Докладчики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Цветков Павел Алексеевич</a:t>
            </a: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2 года обучения –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КБ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3C2A48-C653-41D6-954A-ECC29899D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" b="14876"/>
          <a:stretch/>
        </p:blipFill>
        <p:spPr>
          <a:xfrm>
            <a:off x="8449090" y="3429000"/>
            <a:ext cx="888842" cy="900953"/>
          </a:xfrm>
          <a:prstGeom prst="ellipse">
            <a:avLst/>
          </a:prstGeom>
          <a:ln w="28575">
            <a:solidFill>
              <a:srgbClr val="102D69"/>
            </a:solidFill>
          </a:ln>
        </p:spPr>
      </p:pic>
    </p:spTree>
    <p:extLst>
      <p:ext uri="{BB962C8B-B14F-4D97-AF65-F5344CB8AC3E}">
        <p14:creationId xmlns:p14="http://schemas.microsoft.com/office/powerpoint/2010/main" val="1232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31.10.2024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500" b="1" dirty="0">
                <a:latin typeface="HSE Sans" panose="02000000000000000000" pitchFamily="50" charset="-52"/>
                <a:cs typeface="Arial" panose="020B0604020202020204" pitchFamily="34" charset="0"/>
              </a:rPr>
              <a:t>«Представление стадий и этапов жизненного цикла в виде динамического графа в веб-сервисе»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Докладчики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Цветков Павел Алексеевич</a:t>
            </a: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2 года обучения –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КБ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3C2A48-C653-41D6-954A-ECC29899D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" b="14876"/>
          <a:stretch/>
        </p:blipFill>
        <p:spPr>
          <a:xfrm>
            <a:off x="8449090" y="3429000"/>
            <a:ext cx="888842" cy="900953"/>
          </a:xfrm>
          <a:prstGeom prst="ellipse">
            <a:avLst/>
          </a:prstGeom>
          <a:ln w="28575">
            <a:solidFill>
              <a:srgbClr val="102D69"/>
            </a:solidFill>
          </a:ln>
        </p:spPr>
      </p:pic>
    </p:spTree>
    <p:extLst>
      <p:ext uri="{BB962C8B-B14F-4D97-AF65-F5344CB8AC3E}">
        <p14:creationId xmlns:p14="http://schemas.microsoft.com/office/powerpoint/2010/main" val="227280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Добавление проектов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08E82-4D25-4CDE-8203-894D8FC8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10" y="2338938"/>
            <a:ext cx="7226164" cy="3552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A10B03-9C7F-43E3-9AEF-CA695222D4B4}"/>
              </a:ext>
            </a:extLst>
          </p:cNvPr>
          <p:cNvSpPr txBox="1"/>
          <p:nvPr/>
        </p:nvSpPr>
        <p:spPr>
          <a:xfrm>
            <a:off x="911829" y="2811191"/>
            <a:ext cx="3932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HSE Sans" panose="02000000000000000000"/>
              </a:rPr>
              <a:t>Теперь для каждого отдельного проекта можно проходить свой опрос</a:t>
            </a:r>
          </a:p>
        </p:txBody>
      </p:sp>
    </p:spTree>
    <p:extLst>
      <p:ext uri="{BB962C8B-B14F-4D97-AF65-F5344CB8AC3E}">
        <p14:creationId xmlns:p14="http://schemas.microsoft.com/office/powerpoint/2010/main" val="419522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Изменение концепции прохождения опроса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04994-E3BD-4E11-BEBD-8D385E17537C}"/>
              </a:ext>
            </a:extLst>
          </p:cNvPr>
          <p:cNvSpPr txBox="1"/>
          <p:nvPr/>
        </p:nvSpPr>
        <p:spPr>
          <a:xfrm>
            <a:off x="876830" y="2311724"/>
            <a:ext cx="3932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HSE Sans" panose="02000000000000000000"/>
              </a:rPr>
              <a:t>Для возможности отслеживания коэффициента качества прямо во время разработки продукта должна быть возможность пройти опрос на конкретной стадии производства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DDDCE9-199F-4D6C-A991-31904A1EE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67" y="2113368"/>
            <a:ext cx="7118405" cy="41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5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Изменение концепции прохождения опроса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04994-E3BD-4E11-BEBD-8D385E17537C}"/>
              </a:ext>
            </a:extLst>
          </p:cNvPr>
          <p:cNvSpPr txBox="1"/>
          <p:nvPr/>
        </p:nvSpPr>
        <p:spPr>
          <a:xfrm>
            <a:off x="876830" y="2311724"/>
            <a:ext cx="39322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HSE Sans" panose="02000000000000000000"/>
              </a:rPr>
              <a:t>Для реализации этой логики перед прохождением каждого опроса перед пользователем будет высвечиваться динамический граф, при нажатии на каждую стадию которого будут появляться этапы с возможностью их дальнейшего прохождения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DDDCE9-199F-4D6C-A991-31904A1EE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67" y="2113368"/>
            <a:ext cx="7118405" cy="41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Примерная схема графа для стадий и этапов жизненного цикла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0B671C-E37B-4040-997D-ABD3AA6DF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59" y="2853506"/>
            <a:ext cx="7843204" cy="33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8" y="1530067"/>
            <a:ext cx="105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Схема графа для стадий и этапов жизненного цикла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0B671C-E37B-4040-997D-ABD3AA6DF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334" y="2688080"/>
            <a:ext cx="6303007" cy="2721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1F36DA-1BB7-4094-BD5B-1011F37B2AFE}"/>
              </a:ext>
            </a:extLst>
          </p:cNvPr>
          <p:cNvSpPr txBox="1"/>
          <p:nvPr/>
        </p:nvSpPr>
        <p:spPr>
          <a:xfrm>
            <a:off x="911828" y="2229956"/>
            <a:ext cx="37460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Каждый круг по «главной» линии представляет собой стадию разработки. Внутри круга у каждой стадии подписан текущий коэффициент качества. При наведении на каждую стадию появляются все этапы, которые входят в эту стадию. На соединении стадии и этапы подписан коэффициент качества конкретного этапа. При нажатии на круг с этапом пользователю предлагается пройти все вопросы, связанные с этим этапом. Таким образом в каждом моменте разработки можно увидеть, где происходит снижения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36857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894131" y="1541866"/>
            <a:ext cx="9078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Реализация динамического графа в веб-интерфейсе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15CFE3-7C95-4743-9B06-0CCD6620D1BC}"/>
              </a:ext>
            </a:extLst>
          </p:cNvPr>
          <p:cNvSpPr txBox="1"/>
          <p:nvPr/>
        </p:nvSpPr>
        <p:spPr>
          <a:xfrm>
            <a:off x="987332" y="2990973"/>
            <a:ext cx="6929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Переход разработки веб-сервиса на фреймворк </a:t>
            </a:r>
            <a:r>
              <a:rPr lang="en-US" sz="2000" dirty="0"/>
              <a:t>React</a:t>
            </a:r>
            <a:r>
              <a:rPr lang="ru-RU" sz="2000" dirty="0"/>
              <a:t> открыл новые возможности для реализации более сложных интерфейсов. Поэтому для создания динамического графа</a:t>
            </a:r>
            <a:r>
              <a:rPr lang="en-US" sz="2000" dirty="0"/>
              <a:t> </a:t>
            </a:r>
            <a:r>
              <a:rPr lang="ru-RU" sz="2000" dirty="0"/>
              <a:t>в основном были рассмотрены следующие библиотеки:</a:t>
            </a:r>
          </a:p>
          <a:p>
            <a:r>
              <a:rPr lang="ru-RU" sz="2000" dirty="0"/>
              <a:t>1). </a:t>
            </a:r>
            <a:r>
              <a:rPr lang="en-US" sz="2000" dirty="0"/>
              <a:t>Victory</a:t>
            </a:r>
          </a:p>
          <a:p>
            <a:r>
              <a:rPr lang="en-US" sz="2000" dirty="0"/>
              <a:t>2). React-vis</a:t>
            </a:r>
          </a:p>
          <a:p>
            <a:r>
              <a:rPr lang="en-US" sz="2000" dirty="0"/>
              <a:t>3). React Flow</a:t>
            </a:r>
          </a:p>
          <a:p>
            <a:r>
              <a:rPr lang="en-US" sz="2000" dirty="0"/>
              <a:t>4). Recharts</a:t>
            </a:r>
            <a:endParaRPr lang="ru-RU" sz="2000" dirty="0"/>
          </a:p>
        </p:txBody>
      </p:sp>
      <p:pic>
        <p:nvPicPr>
          <p:cNvPr id="1026" name="Picture 2" descr="React">
            <a:extLst>
              <a:ext uri="{FF2B5EF4-FFF2-40B4-BE49-F238E27FC236}">
                <a16:creationId xmlns:a16="http://schemas.microsoft.com/office/drawing/2014/main" id="{5E0A8A6E-0BCD-4815-B23C-8E0074B6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92" y="28141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2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894131" y="1541866"/>
            <a:ext cx="9078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Библиотека для создания динамического графа в веб-интерфейсе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15CFE3-7C95-4743-9B06-0CCD6620D1BC}"/>
              </a:ext>
            </a:extLst>
          </p:cNvPr>
          <p:cNvSpPr txBox="1"/>
          <p:nvPr/>
        </p:nvSpPr>
        <p:spPr>
          <a:xfrm>
            <a:off x="987333" y="2990973"/>
            <a:ext cx="610369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 всего вышеперечисленных библиотек были отобраны две: </a:t>
            </a:r>
            <a:r>
              <a:rPr lang="en-US" sz="2000" dirty="0"/>
              <a:t>Victory </a:t>
            </a:r>
            <a:r>
              <a:rPr lang="ru-RU" sz="2000" dirty="0"/>
              <a:t>и </a:t>
            </a:r>
            <a:r>
              <a:rPr lang="en-US" sz="2000" dirty="0"/>
              <a:t>React Flow. </a:t>
            </a:r>
            <a:r>
              <a:rPr lang="ru-RU" sz="2000" dirty="0"/>
              <a:t>Однако окончательный выбор пал на библиотеку </a:t>
            </a:r>
            <a:r>
              <a:rPr lang="en-US" sz="2000" dirty="0"/>
              <a:t>React Flow </a:t>
            </a:r>
            <a:r>
              <a:rPr lang="ru-RU" sz="2000" dirty="0"/>
              <a:t>по следующим причинам: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</a:t>
            </a:r>
            <a:r>
              <a:rPr lang="ru-RU" sz="2400" dirty="0"/>
              <a:t>о</a:t>
            </a:r>
            <a:r>
              <a:rPr lang="ru-RU" sz="2000" dirty="0"/>
              <a:t>льшая интерактивность динамичных диаграмм и графов в сравнении с </a:t>
            </a:r>
            <a:r>
              <a:rPr lang="en-US" sz="2000" dirty="0"/>
              <a:t>Victory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Обширная возможность кастомизации, использование собственных компонент, стилей и типов звеньев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Подробная документация</a:t>
            </a:r>
          </a:p>
        </p:txBody>
      </p:sp>
      <p:pic>
        <p:nvPicPr>
          <p:cNvPr id="2050" name="Picture 2" descr="Аутсорсинг разработки на React Flow — Work Solutions">
            <a:extLst>
              <a:ext uri="{FF2B5EF4-FFF2-40B4-BE49-F238E27FC236}">
                <a16:creationId xmlns:a16="http://schemas.microsoft.com/office/drawing/2014/main" id="{A8937F0B-218A-4CBE-92B1-EFCA014A7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5120"/>
          <a:stretch/>
        </p:blipFill>
        <p:spPr bwMode="auto">
          <a:xfrm>
            <a:off x="8141109" y="2990973"/>
            <a:ext cx="3390531" cy="28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3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Интерактивная карта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04823E-698F-474A-B8D2-9CA6403EC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80"/>
          <a:stretch/>
        </p:blipFill>
        <p:spPr>
          <a:xfrm>
            <a:off x="826055" y="2237953"/>
            <a:ext cx="8221133" cy="39052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BCC59F-4C67-482A-8C71-F577477F1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117" y="2237953"/>
            <a:ext cx="5930580" cy="39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72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706</Words>
  <Application>Microsoft Office PowerPoint</Application>
  <PresentationFormat>Широкоэкранный</PresentationFormat>
  <Paragraphs>75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HSE Sans</vt:lpstr>
      <vt:lpstr>HSE Sans Black</vt:lpstr>
      <vt:lpstr>Тема Office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creator>Мкртчян Гарик Андраникович</dc:creator>
  <cp:lastModifiedBy>Вячеслав Цветков</cp:lastModifiedBy>
  <cp:revision>56</cp:revision>
  <dcterms:created xsi:type="dcterms:W3CDTF">2024-05-23T18:51:04Z</dcterms:created>
  <dcterms:modified xsi:type="dcterms:W3CDTF">2024-11-02T11:55:51Z</dcterms:modified>
</cp:coreProperties>
</file>