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416" r:id="rId5"/>
    <p:sldId id="295" r:id="rId6"/>
    <p:sldId id="417" r:id="rId7"/>
    <p:sldId id="418" r:id="rId8"/>
    <p:sldId id="419" r:id="rId9"/>
    <p:sldId id="420" r:id="rId10"/>
    <p:sldId id="421" r:id="rId11"/>
    <p:sldId id="422" r:id="rId12"/>
    <p:sldId id="424" r:id="rId13"/>
  </p:sldIdLst>
  <p:sldSz cx="12192000" cy="6858000"/>
  <p:notesSz cx="6858000" cy="9144000"/>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extLst>
      <p:ext uri="{19B8F6BF-5375-455C-9EA6-DF929625EA0E}">
        <p15:presenceInfo xmlns:p15="http://schemas.microsoft.com/office/powerpoint/2012/main" userId="S::ykutkov@hse.ru::45dbd1ed-eea1-4925-9fa4-5001421b49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D69"/>
    <a:srgbClr val="029C63"/>
    <a:srgbClr val="96628C"/>
    <a:srgbClr val="11A0D7"/>
    <a:srgbClr val="E61F3D"/>
    <a:srgbClr val="CD5A5A"/>
    <a:srgbClr val="FFD746"/>
    <a:srgbClr val="D9D9D9"/>
    <a:srgbClr val="EB681F"/>
    <a:srgbClr val="234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8" autoAdjust="0"/>
    <p:restoredTop sz="95666" autoAdjust="0"/>
  </p:normalViewPr>
  <p:slideViewPr>
    <p:cSldViewPr snapToGrid="0" snapToObjects="1">
      <p:cViewPr varScale="1">
        <p:scale>
          <a:sx n="101" d="100"/>
          <a:sy n="101" d="100"/>
        </p:scale>
        <p:origin x="1182" y="108"/>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33" d="100"/>
        <a:sy n="133" d="100"/>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1BF4-8B2C-784B-9959-B59A059012C3}" type="datetimeFigureOut">
              <a:rPr lang="en-RU" smtClean="0"/>
              <a:t>10/31/2024</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48903-8EB5-294E-A216-6B54B0368783}" type="slidenum">
              <a:rPr lang="en-RU" smtClean="0"/>
              <a:t>‹#›</a:t>
            </a:fld>
            <a:endParaRPr lang="en-RU"/>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2</a:t>
            </a:fld>
            <a:endParaRPr lang="en-RU"/>
          </a:p>
        </p:txBody>
      </p:sp>
    </p:spTree>
    <p:extLst>
      <p:ext uri="{BB962C8B-B14F-4D97-AF65-F5344CB8AC3E}">
        <p14:creationId xmlns:p14="http://schemas.microsoft.com/office/powerpoint/2010/main" val="3498754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3</a:t>
            </a:fld>
            <a:endParaRPr lang="en-RU"/>
          </a:p>
        </p:txBody>
      </p:sp>
    </p:spTree>
    <p:extLst>
      <p:ext uri="{BB962C8B-B14F-4D97-AF65-F5344CB8AC3E}">
        <p14:creationId xmlns:p14="http://schemas.microsoft.com/office/powerpoint/2010/main" val="338895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4</a:t>
            </a:fld>
            <a:endParaRPr lang="en-RU"/>
          </a:p>
        </p:txBody>
      </p:sp>
    </p:spTree>
    <p:extLst>
      <p:ext uri="{BB962C8B-B14F-4D97-AF65-F5344CB8AC3E}">
        <p14:creationId xmlns:p14="http://schemas.microsoft.com/office/powerpoint/2010/main" val="3087521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5</a:t>
            </a:fld>
            <a:endParaRPr lang="en-RU"/>
          </a:p>
        </p:txBody>
      </p:sp>
    </p:spTree>
    <p:extLst>
      <p:ext uri="{BB962C8B-B14F-4D97-AF65-F5344CB8AC3E}">
        <p14:creationId xmlns:p14="http://schemas.microsoft.com/office/powerpoint/2010/main" val="1072600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6</a:t>
            </a:fld>
            <a:endParaRPr lang="en-RU"/>
          </a:p>
        </p:txBody>
      </p:sp>
    </p:spTree>
    <p:extLst>
      <p:ext uri="{BB962C8B-B14F-4D97-AF65-F5344CB8AC3E}">
        <p14:creationId xmlns:p14="http://schemas.microsoft.com/office/powerpoint/2010/main" val="255262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7</a:t>
            </a:fld>
            <a:endParaRPr lang="en-RU"/>
          </a:p>
        </p:txBody>
      </p:sp>
    </p:spTree>
    <p:extLst>
      <p:ext uri="{BB962C8B-B14F-4D97-AF65-F5344CB8AC3E}">
        <p14:creationId xmlns:p14="http://schemas.microsoft.com/office/powerpoint/2010/main" val="59769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50000"/>
              </a:lnSpc>
              <a:spcAft>
                <a:spcPts val="800"/>
              </a:spcAft>
            </a:pPr>
            <a:endParaRPr lang="ru-RU" dirty="0"/>
          </a:p>
        </p:txBody>
      </p:sp>
      <p:sp>
        <p:nvSpPr>
          <p:cNvPr id="4" name="Номер слайда 3"/>
          <p:cNvSpPr>
            <a:spLocks noGrp="1"/>
          </p:cNvSpPr>
          <p:nvPr>
            <p:ph type="sldNum" sz="quarter" idx="5"/>
          </p:nvPr>
        </p:nvSpPr>
        <p:spPr/>
        <p:txBody>
          <a:bodyPr/>
          <a:lstStyle/>
          <a:p>
            <a:fld id="{6C748903-8EB5-294E-A216-6B54B0368783}" type="slidenum">
              <a:rPr lang="en-RU" smtClean="0"/>
              <a:t>8</a:t>
            </a:fld>
            <a:endParaRPr lang="en-RU"/>
          </a:p>
        </p:txBody>
      </p:sp>
    </p:spTree>
    <p:extLst>
      <p:ext uri="{BB962C8B-B14F-4D97-AF65-F5344CB8AC3E}">
        <p14:creationId xmlns:p14="http://schemas.microsoft.com/office/powerpoint/2010/main" val="2322766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descr="A blue circle with white text&#10;&#10;Description automatically generated with low confidence">
            <a:extLst>
              <a:ext uri="{FF2B5EF4-FFF2-40B4-BE49-F238E27FC236}">
                <a16:creationId xmlns:a16="http://schemas.microsoft.com/office/drawing/2014/main" id="{BA292C80-0DA8-194A-9A66-279048FA2A54}"/>
              </a:ext>
            </a:extLst>
          </p:cNvPr>
          <p:cNvPicPr>
            <a:picLocks noChangeAspect="1"/>
          </p:cNvPicPr>
          <p:nvPr userDrawn="1"/>
        </p:nvPicPr>
        <p:blipFill>
          <a:blip r:embed="rId3"/>
          <a:stretch>
            <a:fillRect/>
          </a:stretch>
        </p:blipFill>
        <p:spPr>
          <a:xfrm>
            <a:off x="1013859" y="962173"/>
            <a:ext cx="886499" cy="886499"/>
          </a:xfrm>
          <a:prstGeom prst="rect">
            <a:avLst/>
          </a:prstGeom>
        </p:spPr>
      </p:pic>
      <p:cxnSp>
        <p:nvCxnSpPr>
          <p:cNvPr id="11" name="Straight Connector 48">
            <a:extLst>
              <a:ext uri="{FF2B5EF4-FFF2-40B4-BE49-F238E27FC236}">
                <a16:creationId xmlns:a16="http://schemas.microsoft.com/office/drawing/2014/main" id="{313EF906-5BAC-0141-A198-076E155DF9E2}"/>
              </a:ext>
            </a:extLst>
          </p:cNvPr>
          <p:cNvCxnSpPr>
            <a:cxnSpLocks/>
          </p:cNvCxnSpPr>
          <p:nvPr userDrawn="1"/>
        </p:nvCxnSpPr>
        <p:spPr>
          <a:xfrm>
            <a:off x="6090212"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0">
            <a:extLst>
              <a:ext uri="{FF2B5EF4-FFF2-40B4-BE49-F238E27FC236}">
                <a16:creationId xmlns:a16="http://schemas.microsoft.com/office/drawing/2014/main" id="{61206A97-26F2-E646-8775-9928FEF465B5}"/>
              </a:ext>
            </a:extLst>
          </p:cNvPr>
          <p:cNvCxnSpPr>
            <a:cxnSpLocks/>
          </p:cNvCxnSpPr>
          <p:nvPr userDrawn="1"/>
        </p:nvCxnSpPr>
        <p:spPr>
          <a:xfrm>
            <a:off x="8642581"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1">
            <a:extLst>
              <a:ext uri="{FF2B5EF4-FFF2-40B4-BE49-F238E27FC236}">
                <a16:creationId xmlns:a16="http://schemas.microsoft.com/office/drawing/2014/main" id="{28E0E5F6-C1CA-9B41-B1DB-6E4FB509084D}"/>
              </a:ext>
            </a:extLst>
          </p:cNvPr>
          <p:cNvCxnSpPr>
            <a:cxnSpLocks/>
          </p:cNvCxnSpPr>
          <p:nvPr userDrawn="1"/>
        </p:nvCxnSpPr>
        <p:spPr>
          <a:xfrm>
            <a:off x="11179047"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15">
            <a:extLst>
              <a:ext uri="{FF2B5EF4-FFF2-40B4-BE49-F238E27FC236}">
                <a16:creationId xmlns:a16="http://schemas.microsoft.com/office/drawing/2014/main" id="{6007C52F-2E27-E24A-B9DC-AAAB052DBD59}"/>
              </a:ext>
            </a:extLst>
          </p:cNvPr>
          <p:cNvSpPr>
            <a:spLocks noGrp="1"/>
          </p:cNvSpPr>
          <p:nvPr>
            <p:ph type="title" hasCustomPrompt="1"/>
          </p:nvPr>
        </p:nvSpPr>
        <p:spPr>
          <a:xfrm>
            <a:off x="1027967" y="2404670"/>
            <a:ext cx="7634059" cy="1978323"/>
          </a:xfrm>
          <a:prstGeom prst="rect">
            <a:avLst/>
          </a:prstGeo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en-US" sz="4400" dirty="0">
                <a:solidFill>
                  <a:srgbClr val="102D69"/>
                </a:solidFill>
                <a:latin typeface="HSE Sans" panose="02000000000000000000" pitchFamily="2" charset="0"/>
              </a:rPr>
              <a:t>Name of presentation can be specified in two or three lines </a:t>
            </a:r>
            <a:r>
              <a:rPr lang="ru-RU" sz="4400" dirty="0">
                <a:solidFill>
                  <a:srgbClr val="102D69"/>
                </a:solidFill>
                <a:latin typeface="HSE Sans" panose="02000000000000000000" pitchFamily="2" charset="0"/>
              </a:rPr>
              <a:t>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id="{18109844-C2E7-354F-9C01-8834E4DCE373}"/>
              </a:ext>
            </a:extLst>
          </p:cNvPr>
          <p:cNvSpPr>
            <a:spLocks noGrp="1"/>
          </p:cNvSpPr>
          <p:nvPr>
            <p:ph type="body" sz="quarter" idx="10" hasCustomPrompt="1"/>
          </p:nvPr>
        </p:nvSpPr>
        <p:spPr>
          <a:xfrm>
            <a:off x="2074947" y="1187841"/>
            <a:ext cx="3848717" cy="435163"/>
          </a:xfrm>
          <a:prstGeom prst="rect">
            <a:avLst/>
          </a:prstGeo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en-GB" sz="1600" dirty="0">
                <a:latin typeface="HSE Sans" panose="02000000000000000000" pitchFamily="2" charset="0"/>
              </a:rPr>
              <a:t>Name of faculty in two lines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
        <p:nvSpPr>
          <p:cNvPr id="25" name="Текст 24">
            <a:extLst>
              <a:ext uri="{FF2B5EF4-FFF2-40B4-BE49-F238E27FC236}">
                <a16:creationId xmlns:a16="http://schemas.microsoft.com/office/drawing/2014/main" id="{40A04329-C800-BB42-BFE0-7E3C68848DA7}"/>
              </a:ext>
            </a:extLst>
          </p:cNvPr>
          <p:cNvSpPr>
            <a:spLocks noGrp="1"/>
          </p:cNvSpPr>
          <p:nvPr>
            <p:ph type="body" sz="quarter" idx="11" hasCustomPrompt="1"/>
          </p:nvPr>
        </p:nvSpPr>
        <p:spPr>
          <a:xfrm>
            <a:off x="6259420" y="1173829"/>
            <a:ext cx="2278063"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GB" sz="1200" dirty="0">
                <a:latin typeface="HSE Sans" panose="02000000000000000000" pitchFamily="2" charset="0"/>
              </a:rPr>
              <a:t>Name of subdivision in two or three lines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id="{98337931-3EC2-F348-99EA-860F4FFDC188}"/>
              </a:ext>
            </a:extLst>
          </p:cNvPr>
          <p:cNvSpPr>
            <a:spLocks noGrp="1"/>
          </p:cNvSpPr>
          <p:nvPr>
            <p:ph type="body" idx="12" hasCustomPrompt="1"/>
          </p:nvPr>
        </p:nvSpPr>
        <p:spPr>
          <a:xfrm>
            <a:off x="8786720" y="1173829"/>
            <a:ext cx="2217738"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US" sz="1200" dirty="0">
                <a:latin typeface="HSE Sans" panose="02000000000000000000" pitchFamily="2" charset="0"/>
              </a:rPr>
              <a:t>Moscow</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id="{EEA7A79B-D410-B44F-BF32-C3EAEFC20A6E}"/>
              </a:ext>
            </a:extLst>
          </p:cNvPr>
          <p:cNvSpPr>
            <a:spLocks noGrp="1"/>
          </p:cNvSpPr>
          <p:nvPr>
            <p:ph type="body" sz="quarter" idx="13" hasCustomPrompt="1"/>
          </p:nvPr>
        </p:nvSpPr>
        <p:spPr>
          <a:xfrm>
            <a:off x="1027967" y="4824914"/>
            <a:ext cx="7625267" cy="652860"/>
          </a:xfrm>
          <a:prstGeom prst="rect">
            <a:avLst/>
          </a:prstGeo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r>
              <a:rPr lang="en-US" sz="1600" dirty="0">
                <a:latin typeface="HSE Sans" panose="02000000000000000000" pitchFamily="2" charset="0"/>
              </a:rPr>
              <a:t>If you need more space, please use a subheading (16 </a:t>
            </a:r>
            <a:r>
              <a:rPr lang="en-US" sz="1600" dirty="0" err="1">
                <a:latin typeface="HSE Sans" panose="02000000000000000000" pitchFamily="2" charset="0"/>
              </a:rPr>
              <a:t>pt</a:t>
            </a:r>
            <a:r>
              <a:rPr lang="en-US"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39D099-B515-F343-BF7A-A95468DA3860}"/>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9" name="Заголовок 31">
            <a:extLst>
              <a:ext uri="{FF2B5EF4-FFF2-40B4-BE49-F238E27FC236}">
                <a16:creationId xmlns:a16="http://schemas.microsoft.com/office/drawing/2014/main" id="{1C20890C-BC1C-0745-9AF3-46700BA27C4A}"/>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More </a:t>
            </a:r>
            <a:r>
              <a:rPr lang="en-US" sz="2400" dirty="0" err="1">
                <a:solidFill>
                  <a:srgbClr val="102D69"/>
                </a:solidFill>
                <a:latin typeface="HSE Sans" panose="02000000000000000000" pitchFamily="2" charset="0"/>
              </a:rPr>
              <a:t>colours</a:t>
            </a:r>
            <a:r>
              <a:rPr lang="en-US" sz="2400" dirty="0">
                <a:solidFill>
                  <a:srgbClr val="102D69"/>
                </a:solidFill>
                <a:latin typeface="HSE Sans" panose="02000000000000000000" pitchFamily="2" charset="0"/>
              </a:rPr>
              <a:t>: palette</a:t>
            </a:r>
            <a:endParaRPr lang="ru-RU" sz="2400" dirty="0">
              <a:solidFill>
                <a:srgbClr val="102D69"/>
              </a:solidFill>
              <a:latin typeface="HSE Sans" panose="02000000000000000000" pitchFamily="2" charset="0"/>
            </a:endParaRPr>
          </a:p>
        </p:txBody>
      </p:sp>
      <p:sp>
        <p:nvSpPr>
          <p:cNvPr id="20" name="Текст 35">
            <a:extLst>
              <a:ext uri="{FF2B5EF4-FFF2-40B4-BE49-F238E27FC236}">
                <a16:creationId xmlns:a16="http://schemas.microsoft.com/office/drawing/2014/main" id="{CA2589F7-4500-024F-8E07-D726629A599C}"/>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For tables, graphs , charts and diagrams, you may need to use additional </a:t>
            </a:r>
            <a:r>
              <a:rPr lang="en-US" sz="1300" dirty="0" err="1">
                <a:latin typeface="HSE Sans" panose="02000000000000000000" pitchFamily="2" charset="0"/>
              </a:rPr>
              <a:t>colours</a:t>
            </a:r>
            <a:r>
              <a:rPr lang="en-US" sz="1300" dirty="0">
                <a:latin typeface="HSE Sans" panose="02000000000000000000" pitchFamily="2" charset="0"/>
              </a:rPr>
              <a:t>; you may correctly ask what </a:t>
            </a:r>
            <a:r>
              <a:rPr lang="en-US" sz="1300" dirty="0" err="1">
                <a:latin typeface="HSE Sans" panose="02000000000000000000" pitchFamily="2" charset="0"/>
              </a:rPr>
              <a:t>colours</a:t>
            </a:r>
            <a:r>
              <a:rPr lang="en-US" sz="1300" dirty="0">
                <a:latin typeface="HSE Sans" panose="02000000000000000000" pitchFamily="2" charset="0"/>
              </a:rPr>
              <a:t> can be used and where to find them. We advise using HSE University’s official </a:t>
            </a:r>
            <a:r>
              <a:rPr lang="en-US" sz="1300" dirty="0" err="1">
                <a:latin typeface="HSE Sans" panose="02000000000000000000" pitchFamily="2" charset="0"/>
              </a:rPr>
              <a:t>colour</a:t>
            </a:r>
            <a:r>
              <a:rPr lang="en-US" sz="1300" dirty="0">
                <a:latin typeface="HSE Sans" panose="02000000000000000000" pitchFamily="2" charset="0"/>
              </a:rPr>
              <a:t> scheme for such purposes.</a:t>
            </a:r>
            <a:endParaRPr lang="ru-RU" sz="1300" dirty="0">
              <a:latin typeface="HSE Sans" panose="02000000000000000000" pitchFamily="2" charset="0"/>
            </a:endParaRPr>
          </a:p>
        </p:txBody>
      </p:sp>
      <p:sp>
        <p:nvSpPr>
          <p:cNvPr id="21" name="Oval 5">
            <a:extLst>
              <a:ext uri="{FF2B5EF4-FFF2-40B4-BE49-F238E27FC236}">
                <a16:creationId xmlns:a16="http://schemas.microsoft.com/office/drawing/2014/main"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2" name="Oval 20">
            <a:extLst>
              <a:ext uri="{FF2B5EF4-FFF2-40B4-BE49-F238E27FC236}">
                <a16:creationId xmlns:a16="http://schemas.microsoft.com/office/drawing/2014/main"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3" name="Oval 22">
            <a:extLst>
              <a:ext uri="{FF2B5EF4-FFF2-40B4-BE49-F238E27FC236}">
                <a16:creationId xmlns:a16="http://schemas.microsoft.com/office/drawing/2014/main"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4" name="Oval 23">
            <a:extLst>
              <a:ext uri="{FF2B5EF4-FFF2-40B4-BE49-F238E27FC236}">
                <a16:creationId xmlns:a16="http://schemas.microsoft.com/office/drawing/2014/main"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5" name="Oval 26">
            <a:extLst>
              <a:ext uri="{FF2B5EF4-FFF2-40B4-BE49-F238E27FC236}">
                <a16:creationId xmlns:a16="http://schemas.microsoft.com/office/drawing/2014/main"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6" name="Oval 29">
            <a:extLst>
              <a:ext uri="{FF2B5EF4-FFF2-40B4-BE49-F238E27FC236}">
                <a16:creationId xmlns:a16="http://schemas.microsoft.com/office/drawing/2014/main"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7" name="Oval 33">
            <a:extLst>
              <a:ext uri="{FF2B5EF4-FFF2-40B4-BE49-F238E27FC236}">
                <a16:creationId xmlns:a16="http://schemas.microsoft.com/office/drawing/2014/main"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Oval 34">
            <a:extLst>
              <a:ext uri="{FF2B5EF4-FFF2-40B4-BE49-F238E27FC236}">
                <a16:creationId xmlns:a16="http://schemas.microsoft.com/office/drawing/2014/main"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9" name="Oval 35">
            <a:extLst>
              <a:ext uri="{FF2B5EF4-FFF2-40B4-BE49-F238E27FC236}">
                <a16:creationId xmlns:a16="http://schemas.microsoft.com/office/drawing/2014/main"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0" name="Oval 36">
            <a:extLst>
              <a:ext uri="{FF2B5EF4-FFF2-40B4-BE49-F238E27FC236}">
                <a16:creationId xmlns:a16="http://schemas.microsoft.com/office/drawing/2014/main"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1" name="Oval 37">
            <a:extLst>
              <a:ext uri="{FF2B5EF4-FFF2-40B4-BE49-F238E27FC236}">
                <a16:creationId xmlns:a16="http://schemas.microsoft.com/office/drawing/2014/main"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2" name="Oval 38">
            <a:extLst>
              <a:ext uri="{FF2B5EF4-FFF2-40B4-BE49-F238E27FC236}">
                <a16:creationId xmlns:a16="http://schemas.microsoft.com/office/drawing/2014/main"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3" name="Oval 39">
            <a:extLst>
              <a:ext uri="{FF2B5EF4-FFF2-40B4-BE49-F238E27FC236}">
                <a16:creationId xmlns:a16="http://schemas.microsoft.com/office/drawing/2014/main"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4" name="Oval 40">
            <a:extLst>
              <a:ext uri="{FF2B5EF4-FFF2-40B4-BE49-F238E27FC236}">
                <a16:creationId xmlns:a16="http://schemas.microsoft.com/office/drawing/2014/main"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Oval 41">
            <a:extLst>
              <a:ext uri="{FF2B5EF4-FFF2-40B4-BE49-F238E27FC236}">
                <a16:creationId xmlns:a16="http://schemas.microsoft.com/office/drawing/2014/main"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6" name="Oval 42">
            <a:extLst>
              <a:ext uri="{FF2B5EF4-FFF2-40B4-BE49-F238E27FC236}">
                <a16:creationId xmlns:a16="http://schemas.microsoft.com/office/drawing/2014/main"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7" name="Oval 43">
            <a:extLst>
              <a:ext uri="{FF2B5EF4-FFF2-40B4-BE49-F238E27FC236}">
                <a16:creationId xmlns:a16="http://schemas.microsoft.com/office/drawing/2014/main"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8" name="Oval 44">
            <a:extLst>
              <a:ext uri="{FF2B5EF4-FFF2-40B4-BE49-F238E27FC236}">
                <a16:creationId xmlns:a16="http://schemas.microsoft.com/office/drawing/2014/main"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9" name="Oval 45">
            <a:extLst>
              <a:ext uri="{FF2B5EF4-FFF2-40B4-BE49-F238E27FC236}">
                <a16:creationId xmlns:a16="http://schemas.microsoft.com/office/drawing/2014/main"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0" name="Oval 46">
            <a:extLst>
              <a:ext uri="{FF2B5EF4-FFF2-40B4-BE49-F238E27FC236}">
                <a16:creationId xmlns:a16="http://schemas.microsoft.com/office/drawing/2014/main"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1" name="Текст 37">
            <a:extLst>
              <a:ext uri="{FF2B5EF4-FFF2-40B4-BE49-F238E27FC236}">
                <a16:creationId xmlns:a16="http://schemas.microsoft.com/office/drawing/2014/main" id="{800F6957-CEFF-924E-B258-5B51A5196DEB}"/>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2" name="Текст 39">
            <a:extLst>
              <a:ext uri="{FF2B5EF4-FFF2-40B4-BE49-F238E27FC236}">
                <a16:creationId xmlns:a16="http://schemas.microsoft.com/office/drawing/2014/main" id="{8FD4982C-EBD6-6D4D-A16B-212CB048938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3" name="Текст 39">
            <a:extLst>
              <a:ext uri="{FF2B5EF4-FFF2-40B4-BE49-F238E27FC236}">
                <a16:creationId xmlns:a16="http://schemas.microsoft.com/office/drawing/2014/main" id="{733D5CDE-163B-C148-A20F-A808E0652336}"/>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2171D1-2A5B-7A4A-9760-17CCE51B980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7">
            <a:extLst>
              <a:ext uri="{FF2B5EF4-FFF2-40B4-BE49-F238E27FC236}">
                <a16:creationId xmlns:a16="http://schemas.microsoft.com/office/drawing/2014/main" id="{C0A1CB46-D6D6-5E48-B4F7-CCED4525C46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1" name="Текст 39">
            <a:extLst>
              <a:ext uri="{FF2B5EF4-FFF2-40B4-BE49-F238E27FC236}">
                <a16:creationId xmlns:a16="http://schemas.microsoft.com/office/drawing/2014/main" id="{25D35A19-1AA8-204A-BFCA-83B65D59CFF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3557077C-F503-0B4A-82A2-54D21547E589}"/>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4D3A12E-0E10-C441-81D2-C3C1EB6A053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9" name="Straight Connector 59">
            <a:extLst>
              <a:ext uri="{FF2B5EF4-FFF2-40B4-BE49-F238E27FC236}">
                <a16:creationId xmlns:a16="http://schemas.microsoft.com/office/drawing/2014/main"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id="{61115A7A-23E5-E442-9551-F72F1CDA57B9}"/>
              </a:ext>
            </a:extLst>
          </p:cNvPr>
          <p:cNvSpPr>
            <a:spLocks noGrp="1"/>
          </p:cNvSpPr>
          <p:nvPr>
            <p:ph type="pic" sz="quarter" idx="10" hasCustomPrompt="1"/>
          </p:nvPr>
        </p:nvSpPr>
        <p:spPr>
          <a:xfrm>
            <a:off x="6684653" y="1447790"/>
            <a:ext cx="4325167" cy="4325107"/>
          </a:xfrm>
          <a:prstGeom prst="rect">
            <a:avLst/>
          </a:prstGeo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algn="ctr"/>
            <a:r>
              <a:rPr lang="en-US" sz="2800" dirty="0">
                <a:solidFill>
                  <a:schemeClr val="tx1"/>
                </a:solidFill>
                <a:latin typeface="HSE Sans" panose="02000000000000000000" pitchFamily="2" charset="0"/>
              </a:rPr>
              <a:t>You can place an illustration or photograph here so that your slide doesn’t look empty</a:t>
            </a:r>
            <a:endParaRPr lang="en-RU" sz="2800" dirty="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id="{9ED7AA97-D972-DF4F-B662-A65F2A544CC5}"/>
              </a:ext>
            </a:extLst>
          </p:cNvPr>
          <p:cNvSpPr>
            <a:spLocks noGrp="1"/>
          </p:cNvSpPr>
          <p:nvPr>
            <p:ph type="title" hasCustomPrompt="1"/>
          </p:nvPr>
        </p:nvSpPr>
        <p:spPr>
          <a:xfrm>
            <a:off x="585898" y="1447790"/>
            <a:ext cx="524556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id="{69E35E54-2B19-7441-876F-1C6A84F4F156}"/>
              </a:ext>
            </a:extLst>
          </p:cNvPr>
          <p:cNvSpPr>
            <a:spLocks noGrp="1"/>
          </p:cNvSpPr>
          <p:nvPr>
            <p:ph type="body" sz="quarter" idx="12" hasCustomPrompt="1"/>
          </p:nvPr>
        </p:nvSpPr>
        <p:spPr>
          <a:xfrm>
            <a:off x="585897" y="2379663"/>
            <a:ext cx="5245561" cy="3393234"/>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Moderately sized bits of text can be presented in a single column, but they shouldn’t take up the whole screen. A text that is arranged in a long line might be too hard to read; always bear in mind the perspective of those who will be viewing your presentation. Try to limit each line to seven to 10 words. More than that might put your audience to sleep. </a:t>
            </a:r>
            <a:r>
              <a:rPr lang="en-US" sz="1300" i="1" dirty="0">
                <a:latin typeface="HSE Sans" panose="02000000000000000000" pitchFamily="2" charset="0"/>
              </a:rPr>
              <a:t>If you have space left and wish to make your slide more visual, you can include a small image nearby, which should illustrate or supplement your text.</a:t>
            </a:r>
            <a:endParaRPr lang="ru-RU" sz="1300" i="1" dirty="0">
              <a:latin typeface="HSE Sans" panose="02000000000000000000" pitchFamily="2" charset="0"/>
            </a:endParaRPr>
          </a:p>
        </p:txBody>
      </p:sp>
      <p:sp>
        <p:nvSpPr>
          <p:cNvPr id="38" name="Текст 37">
            <a:extLst>
              <a:ext uri="{FF2B5EF4-FFF2-40B4-BE49-F238E27FC236}">
                <a16:creationId xmlns:a16="http://schemas.microsoft.com/office/drawing/2014/main" id="{7FB4A275-856E-364D-8AA4-2071AADC6AAA}"/>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id="{58FBA0EA-8BE0-A643-B258-4E5C34467172}"/>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id="{0BEC062F-1BEB-DE4C-B7EE-C552C9D45F13}"/>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DE27C859-478F-3648-8A9D-2C85DBDCAC0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58EA1144-CFD8-1D47-B430-7014F576043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96EDC73C-5A3C-014E-8E52-04CAFCA9B20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5E88681-53A8-3B45-B80A-372EDFB53883}"/>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EDA7D8BF-DF37-704F-B77F-7E40752ACE25}"/>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31">
            <a:extLst>
              <a:ext uri="{FF2B5EF4-FFF2-40B4-BE49-F238E27FC236}">
                <a16:creationId xmlns:a16="http://schemas.microsoft.com/office/drawing/2014/main" id="{76942483-EB13-0A4B-8060-DB65024C294E}"/>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id="{66FAD63B-F743-0F47-BBE3-D7731766705A}"/>
              </a:ext>
            </a:extLst>
          </p:cNvPr>
          <p:cNvSpPr>
            <a:spLocks noGrp="1"/>
          </p:cNvSpPr>
          <p:nvPr>
            <p:ph type="body" sz="quarter" idx="12" hasCustomPrompt="1"/>
          </p:nvPr>
        </p:nvSpPr>
        <p:spPr>
          <a:xfrm>
            <a:off x="585897" y="2379663"/>
            <a:ext cx="11057971" cy="3745092"/>
          </a:xfrm>
          <a:prstGeom prst="rect">
            <a:avLst/>
          </a:prstGeo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a:t>
            </a:r>
            <a:endParaRPr lang="ru-RU" sz="1300" dirty="0">
              <a:latin typeface="HSE Sans" panose="02000000000000000000" pitchFamily="2" charset="0"/>
            </a:endParaRPr>
          </a:p>
        </p:txBody>
      </p:sp>
      <p:sp>
        <p:nvSpPr>
          <p:cNvPr id="21" name="Текст 37">
            <a:extLst>
              <a:ext uri="{FF2B5EF4-FFF2-40B4-BE49-F238E27FC236}">
                <a16:creationId xmlns:a16="http://schemas.microsoft.com/office/drawing/2014/main" id="{45421580-30B9-AE44-9576-3890C98F5E8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78A6943-08BD-8C4D-A524-728A4340014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EB90A960-EE54-5742-BBB0-8536917AD4C0}"/>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5ECCF8F-5855-7943-B503-5573887A534D}"/>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Текст 35">
            <a:extLst>
              <a:ext uri="{FF2B5EF4-FFF2-40B4-BE49-F238E27FC236}">
                <a16:creationId xmlns:a16="http://schemas.microsoft.com/office/drawing/2014/main" id="{5163BE0A-A745-414A-AF21-D968BD69D2DA}"/>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300"/>
              </a:spcBef>
            </a:pPr>
            <a:r>
              <a:rPr lang="en-US" sz="1300" dirty="0">
                <a:latin typeface="HSE Sans" panose="02000000000000000000" pitchFamily="2" charset="0"/>
              </a:rPr>
              <a:t>Here I am, a regular text as seen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 Here I am, a regular text as described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a:t>
            </a:r>
            <a:endParaRPr lang="ru-RU" sz="1300" dirty="0">
              <a:latin typeface="HSE Sans" panose="02000000000000000000" pitchFamily="2" charset="0"/>
            </a:endParaRPr>
          </a:p>
        </p:txBody>
      </p:sp>
      <p:sp>
        <p:nvSpPr>
          <p:cNvPr id="20" name="Текст 35">
            <a:extLst>
              <a:ext uri="{FF2B5EF4-FFF2-40B4-BE49-F238E27FC236}">
                <a16:creationId xmlns:a16="http://schemas.microsoft.com/office/drawing/2014/main" id="{B3D47CF6-5FC1-2346-8894-A7CC39063DE3}"/>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id="{CD14B8F3-89C2-9F45-809E-D1EAF85AC566}"/>
              </a:ext>
            </a:extLst>
          </p:cNvPr>
          <p:cNvSpPr>
            <a:spLocks noGrp="1"/>
          </p:cNvSpPr>
          <p:nvPr>
            <p:ph type="body" sz="quarter" idx="18" hasCustomPrompt="1"/>
          </p:nvPr>
        </p:nvSpPr>
        <p:spPr>
          <a:xfrm>
            <a:off x="6259892" y="2379663"/>
            <a:ext cx="5383968" cy="3451794"/>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r>
              <a:rPr lang="en-US" sz="3200" dirty="0">
                <a:solidFill>
                  <a:srgbClr val="102D69"/>
                </a:solidFill>
                <a:latin typeface="HSE Sans" panose="02000000000000000000" pitchFamily="2" charset="0"/>
              </a:rPr>
              <a:t>Short phrase with important information can have a larger font size than normal, but we don’t recommend doing this often.</a:t>
            </a:r>
            <a:endParaRPr lang="ru-RU" sz="3200" dirty="0">
              <a:solidFill>
                <a:srgbClr val="102D69"/>
              </a:solidFill>
              <a:latin typeface="HSE Sans" panose="02000000000000000000" pitchFamily="2" charset="0"/>
            </a:endParaRPr>
          </a:p>
        </p:txBody>
      </p:sp>
      <p:sp>
        <p:nvSpPr>
          <p:cNvPr id="25" name="Заголовок 31">
            <a:extLst>
              <a:ext uri="{FF2B5EF4-FFF2-40B4-BE49-F238E27FC236}">
                <a16:creationId xmlns:a16="http://schemas.microsoft.com/office/drawing/2014/main" id="{B32DC3D4-97A5-3E4F-A29B-422D5E3129B7}"/>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5" name="Текст 37">
            <a:extLst>
              <a:ext uri="{FF2B5EF4-FFF2-40B4-BE49-F238E27FC236}">
                <a16:creationId xmlns:a16="http://schemas.microsoft.com/office/drawing/2014/main" id="{87E14987-3496-B241-A4C9-88FACDD837F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3DAEB9AB-245D-774E-9656-B80FCC7A20BB}"/>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98145217-7421-9C4F-9483-5AEA3D2895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6DF89EC-1E7C-3B40-85F4-6D19A7D29AC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B3F16318-C9C3-B948-A508-4BC53D0B7716}"/>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id="{23B3E5FB-BBCE-4149-AD9A-8CAB06CC9FCF}"/>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id="{658542D3-7E45-6E46-8039-27C4C43DD617}"/>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57965DCA-4776-7546-97FD-A69317A34CF2}"/>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15" name="Текст 37">
            <a:extLst>
              <a:ext uri="{FF2B5EF4-FFF2-40B4-BE49-F238E27FC236}">
                <a16:creationId xmlns:a16="http://schemas.microsoft.com/office/drawing/2014/main" id="{F0037DB7-9A83-3348-8DAE-CC70560E4099}"/>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4007716A-CF6E-BC4E-83BE-CC4A3F1F2008}"/>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4921AC85-F824-C54B-91ED-6AB495D80D7A}"/>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5A5D7C-EB12-9D4D-A99A-4B26C81B738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5">
            <a:extLst>
              <a:ext uri="{FF2B5EF4-FFF2-40B4-BE49-F238E27FC236}">
                <a16:creationId xmlns:a16="http://schemas.microsoft.com/office/drawing/2014/main" id="{5812BF3C-1D24-3640-84D2-BFFCA525AE5F}"/>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BCBBDD44-9DC9-F74E-979F-120A7BBD4EE1}"/>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23" name="Текст 22">
            <a:extLst>
              <a:ext uri="{FF2B5EF4-FFF2-40B4-BE49-F238E27FC236}">
                <a16:creationId xmlns:a16="http://schemas.microsoft.com/office/drawing/2014/main" id="{7C68DF7B-E804-E44B-83DF-5DC36AF76F43}"/>
              </a:ext>
            </a:extLst>
          </p:cNvPr>
          <p:cNvSpPr>
            <a:spLocks noGrp="1"/>
          </p:cNvSpPr>
          <p:nvPr>
            <p:ph type="body" sz="quarter" idx="17" hasCustomPrompt="1"/>
          </p:nvPr>
        </p:nvSpPr>
        <p:spPr>
          <a:xfrm>
            <a:off x="585788" y="1447064"/>
            <a:ext cx="4322762" cy="703205"/>
          </a:xfrm>
          <a:prstGeom prst="rect">
            <a:avLst/>
          </a:prstGeo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GB" sz="1600" dirty="0">
                <a:solidFill>
                  <a:srgbClr val="102D69"/>
                </a:solidFill>
                <a:latin typeface="HSE Sans" panose="02000000000000000000" pitchFamily="2" charset="0"/>
              </a:rPr>
              <a:t>Name of graph. Please note that table titles should be smaller than headlines (16 </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id="{89E931D8-2901-A54D-86EA-096E47B81880}"/>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EB05FE86-9EEC-B64C-A6A4-0EF1E57F548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897B1CBC-D3E1-5F42-9E46-5C5D5982A1A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364269E6-245A-D54E-A8AD-14E29A03FAC1}"/>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0460EF6-ECAD-8941-8132-1B3E005D606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1" name="Straight Connector 59">
            <a:extLst>
              <a:ext uri="{FF2B5EF4-FFF2-40B4-BE49-F238E27FC236}">
                <a16:creationId xmlns:a16="http://schemas.microsoft.com/office/drawing/2014/main"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3B28B62E-5EE9-834C-9BB6-BD66079B8164}"/>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id="{621215DE-C1FD-2B4C-B236-AF679CF906BE}"/>
              </a:ext>
            </a:extLst>
          </p:cNvPr>
          <p:cNvSpPr>
            <a:spLocks noGrp="1"/>
          </p:cNvSpPr>
          <p:nvPr>
            <p:ph type="body" sz="quarter" idx="12" hasCustomPrompt="1"/>
          </p:nvPr>
        </p:nvSpPr>
        <p:spPr>
          <a:xfrm>
            <a:off x="575076" y="4103994"/>
            <a:ext cx="2758143"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5" name="Текст 35">
            <a:extLst>
              <a:ext uri="{FF2B5EF4-FFF2-40B4-BE49-F238E27FC236}">
                <a16:creationId xmlns:a16="http://schemas.microsoft.com/office/drawing/2014/main" id="{8BC2F90D-0CE0-574C-A7C1-EAA3E6F1AB56}"/>
              </a:ext>
            </a:extLst>
          </p:cNvPr>
          <p:cNvSpPr>
            <a:spLocks noGrp="1"/>
          </p:cNvSpPr>
          <p:nvPr>
            <p:ph type="body" sz="quarter" idx="16" hasCustomPrompt="1"/>
          </p:nvPr>
        </p:nvSpPr>
        <p:spPr>
          <a:xfrm>
            <a:off x="4047007"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6" name="Текст 35">
            <a:extLst>
              <a:ext uri="{FF2B5EF4-FFF2-40B4-BE49-F238E27FC236}">
                <a16:creationId xmlns:a16="http://schemas.microsoft.com/office/drawing/2014/main" id="{239E188B-2696-8A48-9F8A-36223EEF61E9}"/>
              </a:ext>
            </a:extLst>
          </p:cNvPr>
          <p:cNvSpPr>
            <a:spLocks noGrp="1"/>
          </p:cNvSpPr>
          <p:nvPr>
            <p:ph type="body" sz="quarter" idx="17" hasCustomPrompt="1"/>
          </p:nvPr>
        </p:nvSpPr>
        <p:spPr>
          <a:xfrm>
            <a:off x="7518938"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8" name="Текст 27">
            <a:extLst>
              <a:ext uri="{FF2B5EF4-FFF2-40B4-BE49-F238E27FC236}">
                <a16:creationId xmlns:a16="http://schemas.microsoft.com/office/drawing/2014/main" id="{379BF4C6-F899-294C-B88E-8363AFBEEC2A}"/>
              </a:ext>
            </a:extLst>
          </p:cNvPr>
          <p:cNvSpPr>
            <a:spLocks noGrp="1"/>
          </p:cNvSpPr>
          <p:nvPr>
            <p:ph type="body" sz="quarter" idx="18" hasCustomPrompt="1"/>
          </p:nvPr>
        </p:nvSpPr>
        <p:spPr>
          <a:xfrm>
            <a:off x="575076"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id="{DE7F352B-F6D9-B545-A835-443A55956E74}"/>
              </a:ext>
            </a:extLst>
          </p:cNvPr>
          <p:cNvSpPr>
            <a:spLocks noGrp="1"/>
          </p:cNvSpPr>
          <p:nvPr>
            <p:ph type="body" sz="quarter" idx="19" hasCustomPrompt="1"/>
          </p:nvPr>
        </p:nvSpPr>
        <p:spPr>
          <a:xfrm>
            <a:off x="4047007"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id="{D1D5AF9F-C1B0-7842-8789-1DB8963D981B}"/>
              </a:ext>
            </a:extLst>
          </p:cNvPr>
          <p:cNvSpPr>
            <a:spLocks noGrp="1"/>
          </p:cNvSpPr>
          <p:nvPr>
            <p:ph type="body" sz="quarter" idx="20" hasCustomPrompt="1"/>
          </p:nvPr>
        </p:nvSpPr>
        <p:spPr>
          <a:xfrm>
            <a:off x="7518938"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
        <p:nvSpPr>
          <p:cNvPr id="18" name="Текст 37">
            <a:extLst>
              <a:ext uri="{FF2B5EF4-FFF2-40B4-BE49-F238E27FC236}">
                <a16:creationId xmlns:a16="http://schemas.microsoft.com/office/drawing/2014/main" id="{37B4962B-A5BA-AB4F-AFB3-5BF3A0AD0352}"/>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78AD85C2-6CFD-A94C-8134-2B3392A33196}"/>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C50CF571-E523-5440-B1C9-D74160206AED}"/>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64502F5-56EE-354B-A3B1-E79F8B00517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0" name="Straight Connector 59">
            <a:extLst>
              <a:ext uri="{FF2B5EF4-FFF2-40B4-BE49-F238E27FC236}">
                <a16:creationId xmlns:a16="http://schemas.microsoft.com/office/drawing/2014/main"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5" name="Текст 22">
            <a:extLst>
              <a:ext uri="{FF2B5EF4-FFF2-40B4-BE49-F238E27FC236}">
                <a16:creationId xmlns:a16="http://schemas.microsoft.com/office/drawing/2014/main" id="{51340CB4-0355-3640-A212-F684523CDCCF}"/>
              </a:ext>
            </a:extLst>
          </p:cNvPr>
          <p:cNvSpPr>
            <a:spLocks noGrp="1"/>
          </p:cNvSpPr>
          <p:nvPr>
            <p:ph type="body" sz="quarter" idx="17" hasCustomPrompt="1"/>
          </p:nvPr>
        </p:nvSpPr>
        <p:spPr>
          <a:xfrm>
            <a:off x="585787" y="1447065"/>
            <a:ext cx="11058065" cy="307778"/>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id="{8C6F2EA4-CEDC-324C-9C06-8713118041EB}"/>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id="{7B291085-A9B9-D842-B1A7-96258FAF012C}"/>
              </a:ext>
            </a:extLst>
          </p:cNvPr>
          <p:cNvSpPr>
            <a:spLocks noGrp="1"/>
          </p:cNvSpPr>
          <p:nvPr>
            <p:ph type="tbl" sz="quarter" idx="19"/>
          </p:nvPr>
        </p:nvSpPr>
        <p:spPr>
          <a:xfrm>
            <a:off x="585787" y="1984076"/>
            <a:ext cx="11058527" cy="3519576"/>
          </a:xfrm>
          <a:prstGeom prst="rect">
            <a:avLst/>
          </a:prstGeom>
        </p:spPr>
        <p:txBody>
          <a:bodyPr/>
          <a:lstStyle/>
          <a:p>
            <a:endParaRPr lang="ru-RU"/>
          </a:p>
        </p:txBody>
      </p:sp>
      <p:sp>
        <p:nvSpPr>
          <p:cNvPr id="16" name="Текст 37">
            <a:extLst>
              <a:ext uri="{FF2B5EF4-FFF2-40B4-BE49-F238E27FC236}">
                <a16:creationId xmlns:a16="http://schemas.microsoft.com/office/drawing/2014/main" id="{252B365F-6D89-0045-99CC-0F0D3EF2DA0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C9CC4AE0-EDCC-9A4F-97C4-4CAFF1F1EBCF}"/>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185F6674-A1EC-1846-AEB5-DA4959807147}"/>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33F65D6-1072-F140-B6A5-758D7B595A9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8" name="Текст 22">
            <a:extLst>
              <a:ext uri="{FF2B5EF4-FFF2-40B4-BE49-F238E27FC236}">
                <a16:creationId xmlns:a16="http://schemas.microsoft.com/office/drawing/2014/main" id="{4D940599-2B77-CE47-91E6-CDB51ADE1840}"/>
              </a:ext>
            </a:extLst>
          </p:cNvPr>
          <p:cNvSpPr>
            <a:spLocks noGrp="1"/>
          </p:cNvSpPr>
          <p:nvPr>
            <p:ph type="body" sz="quarter" idx="17" hasCustomPrompt="1"/>
          </p:nvPr>
        </p:nvSpPr>
        <p:spPr>
          <a:xfrm>
            <a:off x="585787" y="1447064"/>
            <a:ext cx="7617877" cy="537011"/>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id="{A7333712-9DED-4F4B-B209-2F13075EDB3F}"/>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id="{DD467C42-8209-B740-8419-DBB6A6F7D5EE}"/>
              </a:ext>
            </a:extLst>
          </p:cNvPr>
          <p:cNvSpPr>
            <a:spLocks noGrp="1"/>
          </p:cNvSpPr>
          <p:nvPr>
            <p:ph type="tbl" sz="quarter" idx="19"/>
          </p:nvPr>
        </p:nvSpPr>
        <p:spPr>
          <a:xfrm>
            <a:off x="585787" y="2208362"/>
            <a:ext cx="7617895" cy="3295290"/>
          </a:xfrm>
          <a:prstGeom prst="rect">
            <a:avLst/>
          </a:prstGeom>
        </p:spPr>
        <p:txBody>
          <a:bodyPr/>
          <a:lstStyle/>
          <a:p>
            <a:endParaRPr lang="ru-RU"/>
          </a:p>
        </p:txBody>
      </p:sp>
      <p:sp>
        <p:nvSpPr>
          <p:cNvPr id="21" name="Текст 35">
            <a:extLst>
              <a:ext uri="{FF2B5EF4-FFF2-40B4-BE49-F238E27FC236}">
                <a16:creationId xmlns:a16="http://schemas.microsoft.com/office/drawing/2014/main" id="{B4309850-76EA-224C-A9E2-B6BBDBF99DE2}"/>
              </a:ext>
            </a:extLst>
          </p:cNvPr>
          <p:cNvSpPr>
            <a:spLocks noGrp="1"/>
          </p:cNvSpPr>
          <p:nvPr>
            <p:ph type="body" sz="quarter" idx="12" hasCustomPrompt="1"/>
          </p:nvPr>
        </p:nvSpPr>
        <p:spPr>
          <a:xfrm>
            <a:off x="8686807" y="2208363"/>
            <a:ext cx="2930666" cy="2570672"/>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6809E15B-CD0E-2F47-B500-B457A9CCBB37}"/>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E0B9771-35DC-D24C-B598-648DE6F8DE6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5B1ACD18-BD14-2B4B-BA0A-46A5167E2C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95C0D-D7DC-EF40-9E45-F5F0A4817CD2}"/>
              </a:ext>
            </a:extLst>
          </p:cNvPr>
          <p:cNvSpPr>
            <a:spLocks noGrp="1"/>
          </p:cNvSpPr>
          <p:nvPr>
            <p:ph type="title"/>
          </p:nvPr>
        </p:nvSpPr>
        <p:spPr>
          <a:xfrm>
            <a:off x="1027968" y="2716699"/>
            <a:ext cx="5347195" cy="2589375"/>
          </a:xfrm>
        </p:spPr>
        <p:txBody>
          <a:bodyPr>
            <a:noAutofit/>
          </a:bodyPr>
          <a:lstStyle/>
          <a:p>
            <a:pPr algn="ctr"/>
            <a:r>
              <a:rPr lang="ru-RU" sz="2400" b="1" dirty="0">
                <a:latin typeface="HSE Sans" panose="02000000000000000000" pitchFamily="50" charset="-52"/>
                <a:cs typeface="Arial" panose="020B0604020202020204" pitchFamily="34" charset="0"/>
              </a:rPr>
              <a:t>Научно-учебная группа</a:t>
            </a:r>
            <a:r>
              <a:rPr lang="ru-RU" sz="2400" dirty="0">
                <a:latin typeface="HSE Sans" panose="02000000000000000000" pitchFamily="50" charset="-52"/>
                <a:cs typeface="Arial" panose="020B0604020202020204" pitchFamily="34" charset="0"/>
              </a:rPr>
              <a:t> </a:t>
            </a:r>
            <a:br>
              <a:rPr lang="ru-RU" sz="2400" dirty="0">
                <a:latin typeface="HSE Sans" panose="02000000000000000000" pitchFamily="50" charset="-52"/>
                <a:cs typeface="Arial" panose="020B0604020202020204" pitchFamily="34" charset="0"/>
              </a:rPr>
            </a:br>
            <a:r>
              <a:rPr lang="ru-RU" sz="1800" dirty="0">
                <a:latin typeface="HSE Sans" panose="02000000000000000000" pitchFamily="50" charset="-52"/>
                <a:cs typeface="Arial" panose="020B0604020202020204" pitchFamily="34" charset="0"/>
              </a:rPr>
              <a:t>«</a:t>
            </a:r>
            <a:r>
              <a:rPr lang="ru-RU" sz="1800" b="1" dirty="0">
                <a:latin typeface="HSE Sans" panose="02000000000000000000" pitchFamily="50" charset="-52"/>
                <a:cs typeface="Arial" panose="020B0604020202020204" pitchFamily="34" charset="0"/>
              </a:rPr>
              <a:t>Управление надежностью на предприятиях</a:t>
            </a:r>
            <a:r>
              <a:rPr lang="ru-RU" sz="1800" dirty="0">
                <a:latin typeface="HSE Sans" panose="02000000000000000000" pitchFamily="50" charset="-52"/>
                <a:cs typeface="Arial" panose="020B0604020202020204" pitchFamily="34" charset="0"/>
              </a:rPr>
              <a:t>»</a:t>
            </a:r>
            <a:br>
              <a:rPr lang="ru-RU" sz="2000" dirty="0">
                <a:latin typeface="HSE Sans" panose="02000000000000000000" pitchFamily="50" charset="-52"/>
                <a:cs typeface="Arial" panose="020B0604020202020204" pitchFamily="34" charset="0"/>
              </a:rPr>
            </a:br>
            <a:br>
              <a:rPr lang="ru-RU" sz="2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Доклад подготовлен в ходе проведения исследования </a:t>
            </a:r>
            <a:br>
              <a:rPr lang="ru-RU" sz="1400"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Проект № 24-00-024 «Развитие методов прогнозирования показателей надежности электронных модулей» </a:t>
            </a:r>
            <a:br>
              <a:rPr lang="ru-RU" sz="1400" b="1"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в рамках Программы «Научный фонд Национального исследовательского университета </a:t>
            </a:r>
            <a:br>
              <a:rPr lang="ru-RU" sz="1400" b="1"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«Высшая школа экономики» (НИУ ВШЭ)» в 2024 г.</a:t>
            </a:r>
            <a:endParaRPr lang="ru-RU" sz="2400" dirty="0">
              <a:latin typeface="HSE Sans" panose="02000000000000000000" pitchFamily="50" charset="-52"/>
              <a:cs typeface="Arial" panose="020B0604020202020204" pitchFamily="34" charset="0"/>
            </a:endParaRPr>
          </a:p>
        </p:txBody>
      </p:sp>
      <p:sp>
        <p:nvSpPr>
          <p:cNvPr id="3" name="Текст 2">
            <a:extLst>
              <a:ext uri="{FF2B5EF4-FFF2-40B4-BE49-F238E27FC236}">
                <a16:creationId xmlns:a16="http://schemas.microsoft.com/office/drawing/2014/main" id="{2B85EA7E-BEC4-B745-B2A8-D4E4AFC614FC}"/>
              </a:ext>
            </a:extLst>
          </p:cNvPr>
          <p:cNvSpPr>
            <a:spLocks noGrp="1"/>
          </p:cNvSpPr>
          <p:nvPr>
            <p:ph type="body" sz="quarter" idx="10"/>
          </p:nvPr>
        </p:nvSpPr>
        <p:spPr/>
        <p:txBody>
          <a:bodyPr/>
          <a:lstStyle/>
          <a:p>
            <a:r>
              <a:rPr lang="ru-RU" dirty="0">
                <a:latin typeface="HSE Sans" panose="02000000000000000000" pitchFamily="50" charset="-52"/>
                <a:cs typeface="Arial" panose="020B0604020202020204" pitchFamily="34" charset="0"/>
              </a:rPr>
              <a:t>Департамент </a:t>
            </a:r>
            <a:br>
              <a:rPr lang="ru-RU" dirty="0">
                <a:latin typeface="HSE Sans" panose="02000000000000000000" pitchFamily="50" charset="-52"/>
                <a:cs typeface="Arial" panose="020B0604020202020204" pitchFamily="34" charset="0"/>
              </a:rPr>
            </a:br>
            <a:r>
              <a:rPr lang="ru-RU" dirty="0">
                <a:latin typeface="HSE Sans" panose="02000000000000000000" pitchFamily="50" charset="-52"/>
                <a:cs typeface="Arial" panose="020B0604020202020204" pitchFamily="34" charset="0"/>
              </a:rPr>
              <a:t>электронной инженерии</a:t>
            </a:r>
          </a:p>
        </p:txBody>
      </p:sp>
      <p:sp>
        <p:nvSpPr>
          <p:cNvPr id="4" name="Текст 3">
            <a:extLst>
              <a:ext uri="{FF2B5EF4-FFF2-40B4-BE49-F238E27FC236}">
                <a16:creationId xmlns:a16="http://schemas.microsoft.com/office/drawing/2014/main" id="{DB8D49EC-434A-5443-AC3F-85F01995E632}"/>
              </a:ext>
            </a:extLst>
          </p:cNvPr>
          <p:cNvSpPr>
            <a:spLocks noGrp="1"/>
          </p:cNvSpPr>
          <p:nvPr>
            <p:ph type="body" sz="quarter" idx="11"/>
          </p:nvPr>
        </p:nvSpPr>
        <p:spPr/>
        <p:txBody>
          <a:bodyPr>
            <a:normAutofit/>
          </a:bodyPr>
          <a:lstStyle/>
          <a:p>
            <a:r>
              <a:rPr lang="ru-RU" dirty="0">
                <a:latin typeface="HSE Sans" panose="02000000000000000000" pitchFamily="50" charset="-52"/>
                <a:cs typeface="Arial" panose="020B0604020202020204" pitchFamily="34" charset="0"/>
              </a:rPr>
              <a:t>Московский институт электроники и математики им. А.Н. Тихонова</a:t>
            </a:r>
          </a:p>
        </p:txBody>
      </p:sp>
      <p:sp>
        <p:nvSpPr>
          <p:cNvPr id="5" name="Текст 4">
            <a:extLst>
              <a:ext uri="{FF2B5EF4-FFF2-40B4-BE49-F238E27FC236}">
                <a16:creationId xmlns:a16="http://schemas.microsoft.com/office/drawing/2014/main" id="{C6FAE0FA-3CAF-BA4B-8F9F-5FEF3C2F3CC6}"/>
              </a:ext>
            </a:extLst>
          </p:cNvPr>
          <p:cNvSpPr>
            <a:spLocks noGrp="1"/>
          </p:cNvSpPr>
          <p:nvPr>
            <p:ph type="body" idx="12"/>
          </p:nvPr>
        </p:nvSpPr>
        <p:spPr/>
        <p:txBody>
          <a:bodyPr/>
          <a:lstStyle/>
          <a:p>
            <a:r>
              <a:rPr lang="ru-RU" dirty="0">
                <a:latin typeface="HSE Sans" panose="02000000000000000000" pitchFamily="50" charset="-52"/>
                <a:cs typeface="Arial" panose="020B0604020202020204" pitchFamily="34" charset="0"/>
              </a:rPr>
              <a:t>Москва</a:t>
            </a:r>
          </a:p>
          <a:p>
            <a:r>
              <a:rPr lang="ru-RU" dirty="0">
                <a:latin typeface="HSE Sans" panose="02000000000000000000" pitchFamily="50" charset="-52"/>
                <a:cs typeface="Arial" panose="020B0604020202020204" pitchFamily="34" charset="0"/>
              </a:rPr>
              <a:t>31.10.2024 г.</a:t>
            </a:r>
          </a:p>
        </p:txBody>
      </p:sp>
      <p:sp>
        <p:nvSpPr>
          <p:cNvPr id="6" name="Прямоугольник: скругленные углы 5">
            <a:extLst>
              <a:ext uri="{FF2B5EF4-FFF2-40B4-BE49-F238E27FC236}">
                <a16:creationId xmlns:a16="http://schemas.microsoft.com/office/drawing/2014/main" id="{9CEE9B9B-9B18-4E8B-B2FB-65BC4D08957A}"/>
              </a:ext>
            </a:extLst>
          </p:cNvPr>
          <p:cNvSpPr/>
          <p:nvPr/>
        </p:nvSpPr>
        <p:spPr>
          <a:xfrm>
            <a:off x="1027968" y="2461188"/>
            <a:ext cx="5347195" cy="2844887"/>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HSE Sans" panose="02000000000000000000" pitchFamily="50" charset="-52"/>
            </a:endParaRPr>
          </a:p>
        </p:txBody>
      </p:sp>
      <p:sp>
        <p:nvSpPr>
          <p:cNvPr id="8" name="Заголовок 1">
            <a:extLst>
              <a:ext uri="{FF2B5EF4-FFF2-40B4-BE49-F238E27FC236}">
                <a16:creationId xmlns:a16="http://schemas.microsoft.com/office/drawing/2014/main" id="{2D5AE6A7-279B-455A-B0A0-74BECF51F5A9}"/>
              </a:ext>
            </a:extLst>
          </p:cNvPr>
          <p:cNvSpPr txBox="1">
            <a:spLocks/>
          </p:cNvSpPr>
          <p:nvPr/>
        </p:nvSpPr>
        <p:spPr>
          <a:xfrm>
            <a:off x="6622991" y="2722958"/>
            <a:ext cx="4541041" cy="2589375"/>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sz="4300" b="0" i="0" kern="1200" baseline="0">
                <a:solidFill>
                  <a:srgbClr val="0E2D69"/>
                </a:solidFill>
                <a:latin typeface="HSE Sans" panose="02000000000000000000" pitchFamily="2" charset="0"/>
                <a:ea typeface="+mj-ea"/>
                <a:cs typeface="+mj-cs"/>
              </a:defRPr>
            </a:lvl1pPr>
          </a:lstStyle>
          <a:p>
            <a:pPr algn="ctr"/>
            <a:r>
              <a:rPr lang="ru-RU" sz="2000" b="1" dirty="0">
                <a:latin typeface="HSE Sans" panose="02000000000000000000" pitchFamily="50" charset="-52"/>
                <a:cs typeface="Arial" panose="020B0604020202020204" pitchFamily="34" charset="0"/>
              </a:rPr>
              <a:t>Доклад</a:t>
            </a:r>
            <a:r>
              <a:rPr lang="ru-RU" sz="2000" dirty="0">
                <a:latin typeface="HSE Sans" panose="02000000000000000000" pitchFamily="50" charset="-52"/>
                <a:cs typeface="Arial" panose="020B0604020202020204" pitchFamily="34" charset="0"/>
              </a:rPr>
              <a:t> </a:t>
            </a:r>
            <a:br>
              <a:rPr lang="ru-RU" sz="2000" dirty="0">
                <a:latin typeface="HSE Sans" panose="02000000000000000000" pitchFamily="50" charset="-52"/>
                <a:cs typeface="Arial" panose="020B0604020202020204" pitchFamily="34" charset="0"/>
              </a:rPr>
            </a:br>
            <a:r>
              <a:rPr lang="ru-RU" sz="1600" b="1" dirty="0">
                <a:latin typeface="HSE Sans" panose="02000000000000000000" pitchFamily="50" charset="-52"/>
                <a:cs typeface="Arial" panose="020B0604020202020204" pitchFamily="34" charset="0"/>
              </a:rPr>
              <a:t>«Исследование стадий и этапов жизненного цикла изделий»</a:t>
            </a:r>
            <a:br>
              <a:rPr lang="ru-RU" sz="1800" dirty="0">
                <a:latin typeface="HSE Sans" panose="02000000000000000000" pitchFamily="50" charset="-52"/>
                <a:cs typeface="Arial" panose="020B0604020202020204" pitchFamily="34" charset="0"/>
              </a:rPr>
            </a:br>
            <a:br>
              <a:rPr lang="ru-RU" sz="1800" dirty="0">
                <a:latin typeface="HSE Sans" panose="02000000000000000000" pitchFamily="50" charset="-52"/>
                <a:cs typeface="Arial" panose="020B0604020202020204" pitchFamily="34" charset="0"/>
              </a:rPr>
            </a:br>
            <a:endParaRPr lang="ru-RU" sz="1800" dirty="0">
              <a:latin typeface="HSE Sans" panose="02000000000000000000" pitchFamily="50" charset="-52"/>
              <a:cs typeface="Arial" panose="020B0604020202020204" pitchFamily="34" charset="0"/>
            </a:endParaRPr>
          </a:p>
          <a:p>
            <a:pPr algn="ctr"/>
            <a:endParaRPr lang="ru-RU" sz="1400" b="1" dirty="0">
              <a:latin typeface="HSE Sans" panose="02000000000000000000" pitchFamily="50" charset="-52"/>
              <a:cs typeface="Arial" panose="020B0604020202020204" pitchFamily="34" charset="0"/>
            </a:endParaRPr>
          </a:p>
          <a:p>
            <a:pPr algn="ctr"/>
            <a:endParaRPr lang="ru-RU" sz="1400" b="1" dirty="0">
              <a:latin typeface="HSE Sans" panose="02000000000000000000" pitchFamily="50" charset="-52"/>
              <a:cs typeface="Arial" panose="020B0604020202020204" pitchFamily="34" charset="0"/>
            </a:endParaRPr>
          </a:p>
          <a:p>
            <a:pPr algn="ctr"/>
            <a:r>
              <a:rPr lang="ru-RU" sz="1400" b="1" dirty="0">
                <a:latin typeface="HSE Sans" panose="02000000000000000000" pitchFamily="50" charset="-52"/>
                <a:cs typeface="Arial" panose="020B0604020202020204" pitchFamily="34" charset="0"/>
              </a:rPr>
              <a:t>Докладчик</a:t>
            </a:r>
            <a:r>
              <a:rPr lang="ru-RU" sz="1400" dirty="0">
                <a:latin typeface="HSE Sans" panose="02000000000000000000" pitchFamily="50" charset="-52"/>
                <a:cs typeface="Arial" panose="020B0604020202020204" pitchFamily="34" charset="0"/>
              </a:rPr>
              <a:t> </a:t>
            </a:r>
            <a:br>
              <a:rPr lang="ru-RU" sz="1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Цветков Вячеслав Эдуардович</a:t>
            </a:r>
            <a:br>
              <a:rPr lang="ru-RU" sz="1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аспирант 1 года обучения - ОП </a:t>
            </a:r>
            <a:r>
              <a:rPr lang="en-US" sz="1400" dirty="0">
                <a:latin typeface="HSE Sans" panose="02000000000000000000" pitchFamily="50" charset="-52"/>
                <a:cs typeface="Arial" panose="020B0604020202020204" pitchFamily="34" charset="0"/>
              </a:rPr>
              <a:t>“</a:t>
            </a:r>
            <a:r>
              <a:rPr lang="ru-RU" sz="1400" dirty="0">
                <a:latin typeface="HSE Sans" panose="02000000000000000000" pitchFamily="50" charset="-52"/>
                <a:cs typeface="Arial" panose="020B0604020202020204" pitchFamily="34" charset="0"/>
              </a:rPr>
              <a:t>Электроника, радиотехника и системы связи</a:t>
            </a:r>
            <a:r>
              <a:rPr lang="en-US" sz="1400" dirty="0">
                <a:latin typeface="HSE Sans" panose="02000000000000000000" pitchFamily="50" charset="-52"/>
                <a:cs typeface="Arial" panose="020B0604020202020204" pitchFamily="34" charset="0"/>
              </a:rPr>
              <a:t>”</a:t>
            </a:r>
            <a:endParaRPr lang="ru-RU" sz="1400" dirty="0">
              <a:latin typeface="HSE Sans" panose="02000000000000000000" pitchFamily="50" charset="-52"/>
              <a:cs typeface="Arial" panose="020B0604020202020204" pitchFamily="34" charset="0"/>
            </a:endParaRPr>
          </a:p>
        </p:txBody>
      </p:sp>
      <p:sp>
        <p:nvSpPr>
          <p:cNvPr id="10" name="Прямоугольник: скругленные углы 9">
            <a:extLst>
              <a:ext uri="{FF2B5EF4-FFF2-40B4-BE49-F238E27FC236}">
                <a16:creationId xmlns:a16="http://schemas.microsoft.com/office/drawing/2014/main" id="{1D54483D-1542-4DDB-95BB-44C3244848E8}"/>
              </a:ext>
            </a:extLst>
          </p:cNvPr>
          <p:cNvSpPr/>
          <p:nvPr/>
        </p:nvSpPr>
        <p:spPr>
          <a:xfrm>
            <a:off x="6622991" y="2461187"/>
            <a:ext cx="4541042" cy="2844887"/>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HSE Sans" panose="02000000000000000000" pitchFamily="50" charset="-52"/>
            </a:endParaRPr>
          </a:p>
        </p:txBody>
      </p:sp>
      <p:pic>
        <p:nvPicPr>
          <p:cNvPr id="11" name="Рисунок 10">
            <a:extLst>
              <a:ext uri="{FF2B5EF4-FFF2-40B4-BE49-F238E27FC236}">
                <a16:creationId xmlns:a16="http://schemas.microsoft.com/office/drawing/2014/main" id="{19A846D9-6044-47A1-B665-2A142D54783C}"/>
              </a:ext>
            </a:extLst>
          </p:cNvPr>
          <p:cNvPicPr>
            <a:picLocks noChangeAspect="1"/>
          </p:cNvPicPr>
          <p:nvPr/>
        </p:nvPicPr>
        <p:blipFill>
          <a:blip r:embed="rId2"/>
          <a:stretch>
            <a:fillRect/>
          </a:stretch>
        </p:blipFill>
        <p:spPr>
          <a:xfrm>
            <a:off x="8483416" y="3532010"/>
            <a:ext cx="754661" cy="958752"/>
          </a:xfrm>
          <a:prstGeom prst="rect">
            <a:avLst/>
          </a:prstGeom>
        </p:spPr>
      </p:pic>
    </p:spTree>
    <p:extLst>
      <p:ext uri="{BB962C8B-B14F-4D97-AF65-F5344CB8AC3E}">
        <p14:creationId xmlns:p14="http://schemas.microsoft.com/office/powerpoint/2010/main" val="229945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p:txBody>
          <a:bodyPr>
            <a:normAutofit/>
          </a:bodyPr>
          <a:lstStyle/>
          <a:p>
            <a:r>
              <a:rPr lang="ru-RU" sz="3200" dirty="0"/>
              <a:t>Стандарты</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11" name="Заголовок 2">
            <a:extLst>
              <a:ext uri="{FF2B5EF4-FFF2-40B4-BE49-F238E27FC236}">
                <a16:creationId xmlns:a16="http://schemas.microsoft.com/office/drawing/2014/main" id="{FB883A12-3AEB-4211-BF25-B087DCF18DFE}"/>
              </a:ext>
            </a:extLst>
          </p:cNvPr>
          <p:cNvSpPr txBox="1">
            <a:spLocks/>
          </p:cNvSpPr>
          <p:nvPr/>
        </p:nvSpPr>
        <p:spPr>
          <a:xfrm>
            <a:off x="-282995" y="2259874"/>
            <a:ext cx="4188559"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algn="ctr"/>
            <a:r>
              <a:rPr lang="ru-RU" sz="2000" dirty="0"/>
              <a:t> ГОСТ Р ИСО/МЭК 12207-2010</a:t>
            </a:r>
          </a:p>
          <a:p>
            <a:pPr algn="ctr"/>
            <a:r>
              <a:rPr lang="ru-RU" sz="2000" dirty="0"/>
              <a:t>Информационная технология</a:t>
            </a:r>
          </a:p>
          <a:p>
            <a:pPr algn="ctr"/>
            <a:r>
              <a:rPr lang="ru-RU" sz="2000" dirty="0"/>
              <a:t>Системная и программная инженерия.</a:t>
            </a:r>
          </a:p>
          <a:p>
            <a:pPr algn="ctr"/>
            <a:r>
              <a:rPr lang="ru-RU" sz="2000" dirty="0"/>
              <a:t>Процессы жизненного цикла</a:t>
            </a:r>
          </a:p>
          <a:p>
            <a:pPr algn="ctr"/>
            <a:r>
              <a:rPr lang="ru-RU" sz="2000" dirty="0"/>
              <a:t>программных средств</a:t>
            </a:r>
          </a:p>
        </p:txBody>
      </p:sp>
      <p:sp>
        <p:nvSpPr>
          <p:cNvPr id="13" name="Заголовок 2">
            <a:extLst>
              <a:ext uri="{FF2B5EF4-FFF2-40B4-BE49-F238E27FC236}">
                <a16:creationId xmlns:a16="http://schemas.microsoft.com/office/drawing/2014/main" id="{F46248AE-2B26-139C-9460-4E758865642C}"/>
              </a:ext>
            </a:extLst>
          </p:cNvPr>
          <p:cNvSpPr txBox="1">
            <a:spLocks/>
          </p:cNvSpPr>
          <p:nvPr/>
        </p:nvSpPr>
        <p:spPr>
          <a:xfrm>
            <a:off x="3459163" y="2255839"/>
            <a:ext cx="3965494"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algn="ctr"/>
            <a:r>
              <a:rPr lang="ru-RU" sz="2000" dirty="0"/>
              <a:t>ГОСТ Р 53791— 2023</a:t>
            </a:r>
          </a:p>
          <a:p>
            <a:pPr algn="ctr"/>
            <a:r>
              <a:rPr lang="ru-RU" sz="2000" dirty="0"/>
              <a:t>Ресурсосбережение. Стадии жизненного цикла изделий производственно-технического назначения</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7442724" y="2291187"/>
            <a:ext cx="4502608"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algn="ctr"/>
            <a:r>
              <a:rPr lang="ru-RU" sz="2000" dirty="0"/>
              <a:t>ГОСТ Р 15.ХХХ-202Х. (ГОСТ Р 15.000-2016)</a:t>
            </a:r>
          </a:p>
          <a:p>
            <a:pPr algn="ctr"/>
            <a:r>
              <a:rPr lang="ru-RU" sz="2000" dirty="0"/>
              <a:t>Система разработки и постановки продукции на производство. Программные средства управления жизненным циклом. Общие требования</a:t>
            </a:r>
          </a:p>
        </p:txBody>
      </p:sp>
      <p:sp>
        <p:nvSpPr>
          <p:cNvPr id="10" name="Прямоугольник 9">
            <a:extLst>
              <a:ext uri="{FF2B5EF4-FFF2-40B4-BE49-F238E27FC236}">
                <a16:creationId xmlns:a16="http://schemas.microsoft.com/office/drawing/2014/main" id="{B6BBD0D0-13D6-44CB-BE39-F05C353E30AE}"/>
              </a:ext>
            </a:extLst>
          </p:cNvPr>
          <p:cNvSpPr/>
          <p:nvPr/>
        </p:nvSpPr>
        <p:spPr>
          <a:xfrm>
            <a:off x="7424657" y="2255839"/>
            <a:ext cx="4538743" cy="184540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Заголовок 2">
            <a:extLst>
              <a:ext uri="{FF2B5EF4-FFF2-40B4-BE49-F238E27FC236}">
                <a16:creationId xmlns:a16="http://schemas.microsoft.com/office/drawing/2014/main" id="{B4B5EDC3-EEBA-4A61-B2A2-DAD777D586FD}"/>
              </a:ext>
            </a:extLst>
          </p:cNvPr>
          <p:cNvSpPr txBox="1">
            <a:spLocks/>
          </p:cNvSpPr>
          <p:nvPr/>
        </p:nvSpPr>
        <p:spPr>
          <a:xfrm>
            <a:off x="3989619" y="4508770"/>
            <a:ext cx="3247690"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AutoNum type="arabicParenR"/>
            </a:pPr>
            <a:r>
              <a:rPr lang="ru-RU" sz="1600" dirty="0"/>
              <a:t>обоснование разработки</a:t>
            </a:r>
            <a:r>
              <a:rPr lang="en-US" sz="1600" dirty="0"/>
              <a:t>;</a:t>
            </a:r>
          </a:p>
          <a:p>
            <a:pPr marL="457200" indent="-457200">
              <a:buAutoNum type="arabicParenR"/>
            </a:pPr>
            <a:r>
              <a:rPr lang="ru-RU" sz="1600" dirty="0"/>
              <a:t>разработка ТЗ</a:t>
            </a:r>
            <a:r>
              <a:rPr lang="en-US" sz="1600" dirty="0"/>
              <a:t>;</a:t>
            </a:r>
          </a:p>
          <a:p>
            <a:pPr marL="457200" indent="-457200">
              <a:buAutoNum type="arabicParenR"/>
            </a:pPr>
            <a:r>
              <a:rPr lang="ru-RU" sz="1600" dirty="0"/>
              <a:t>проведение ОКР</a:t>
            </a:r>
            <a:r>
              <a:rPr lang="en-US" sz="1600" dirty="0"/>
              <a:t>;</a:t>
            </a:r>
          </a:p>
          <a:p>
            <a:pPr marL="457200" indent="-457200">
              <a:buAutoNum type="arabicParenR"/>
            </a:pPr>
            <a:r>
              <a:rPr lang="ru-RU" sz="1600" dirty="0"/>
              <a:t>производство и испытания;</a:t>
            </a:r>
            <a:endParaRPr lang="en-US" sz="1600" dirty="0"/>
          </a:p>
          <a:p>
            <a:pPr marL="457200" indent="-457200">
              <a:buAutoNum type="arabicParenR"/>
            </a:pPr>
            <a:r>
              <a:rPr lang="ru-RU" sz="1600" dirty="0"/>
              <a:t>модернизация;</a:t>
            </a:r>
          </a:p>
          <a:p>
            <a:pPr marL="457200" indent="-457200">
              <a:buAutoNum type="arabicParenR"/>
            </a:pPr>
            <a:r>
              <a:rPr lang="ru-RU" sz="1600" dirty="0"/>
              <a:t>использование (эксплуатация);</a:t>
            </a:r>
          </a:p>
          <a:p>
            <a:pPr marL="457200" indent="-457200">
              <a:buAutoNum type="arabicParenR"/>
            </a:pPr>
            <a:r>
              <a:rPr lang="ru-RU" sz="1600" dirty="0"/>
              <a:t>обращение с отходами.</a:t>
            </a:r>
          </a:p>
        </p:txBody>
      </p:sp>
      <p:sp>
        <p:nvSpPr>
          <p:cNvPr id="14" name="Стрелка: вниз 13">
            <a:extLst>
              <a:ext uri="{FF2B5EF4-FFF2-40B4-BE49-F238E27FC236}">
                <a16:creationId xmlns:a16="http://schemas.microsoft.com/office/drawing/2014/main" id="{47B7AB18-D971-4B30-8ECD-8F0A13F87678}"/>
              </a:ext>
            </a:extLst>
          </p:cNvPr>
          <p:cNvSpPr/>
          <p:nvPr/>
        </p:nvSpPr>
        <p:spPr>
          <a:xfrm>
            <a:off x="5308612" y="3749810"/>
            <a:ext cx="609705" cy="758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a:extLst>
              <a:ext uri="{FF2B5EF4-FFF2-40B4-BE49-F238E27FC236}">
                <a16:creationId xmlns:a16="http://schemas.microsoft.com/office/drawing/2014/main" id="{5427E7B7-D742-4245-93F5-9B4A58045825}"/>
              </a:ext>
            </a:extLst>
          </p:cNvPr>
          <p:cNvSpPr/>
          <p:nvPr/>
        </p:nvSpPr>
        <p:spPr>
          <a:xfrm>
            <a:off x="9537363" y="4129290"/>
            <a:ext cx="623615" cy="758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Заголовок 2">
            <a:extLst>
              <a:ext uri="{FF2B5EF4-FFF2-40B4-BE49-F238E27FC236}">
                <a16:creationId xmlns:a16="http://schemas.microsoft.com/office/drawing/2014/main" id="{9763CC4A-3B17-4F72-8782-4DD31F5C873C}"/>
              </a:ext>
            </a:extLst>
          </p:cNvPr>
          <p:cNvSpPr txBox="1">
            <a:spLocks/>
          </p:cNvSpPr>
          <p:nvPr/>
        </p:nvSpPr>
        <p:spPr>
          <a:xfrm>
            <a:off x="7952050" y="4876560"/>
            <a:ext cx="3794239"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AutoNum type="arabicParenR"/>
            </a:pPr>
            <a:r>
              <a:rPr lang="ru-RU" sz="1600" dirty="0"/>
              <a:t>исследования и обоснование разработки</a:t>
            </a:r>
            <a:r>
              <a:rPr lang="en-US" sz="1600" dirty="0"/>
              <a:t>;</a:t>
            </a:r>
          </a:p>
          <a:p>
            <a:pPr marL="457200" indent="-457200">
              <a:buAutoNum type="arabicParenR"/>
            </a:pPr>
            <a:r>
              <a:rPr lang="ru-RU" sz="1600" dirty="0"/>
              <a:t>разработка</a:t>
            </a:r>
            <a:r>
              <a:rPr lang="en-US" sz="1600" dirty="0"/>
              <a:t>;</a:t>
            </a:r>
          </a:p>
          <a:p>
            <a:pPr marL="457200" indent="-457200">
              <a:buAutoNum type="arabicParenR"/>
            </a:pPr>
            <a:r>
              <a:rPr lang="ru-RU" sz="1600" dirty="0"/>
              <a:t>производство</a:t>
            </a:r>
            <a:r>
              <a:rPr lang="en-US" sz="1600" dirty="0"/>
              <a:t>;</a:t>
            </a:r>
          </a:p>
          <a:p>
            <a:pPr marL="457200" indent="-457200">
              <a:buAutoNum type="arabicParenR"/>
            </a:pPr>
            <a:r>
              <a:rPr lang="ru-RU" sz="1600" dirty="0"/>
              <a:t>эксплуатация;</a:t>
            </a:r>
            <a:endParaRPr lang="en-US" sz="1600" dirty="0"/>
          </a:p>
          <a:p>
            <a:pPr marL="457200" indent="-457200">
              <a:buAutoNum type="arabicParenR"/>
            </a:pPr>
            <a:r>
              <a:rPr lang="ru-RU" sz="1600" dirty="0"/>
              <a:t>капитальный ремонт;</a:t>
            </a:r>
          </a:p>
          <a:p>
            <a:pPr marL="457200" indent="-457200">
              <a:buAutoNum type="arabicParenR"/>
            </a:pPr>
            <a:r>
              <a:rPr lang="ru-RU" sz="1600" dirty="0"/>
              <a:t>ликвидация.</a:t>
            </a:r>
          </a:p>
        </p:txBody>
      </p:sp>
    </p:spTree>
    <p:extLst>
      <p:ext uri="{BB962C8B-B14F-4D97-AF65-F5344CB8AC3E}">
        <p14:creationId xmlns:p14="http://schemas.microsoft.com/office/powerpoint/2010/main" val="45230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«Исследования и обоснование разработки»</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01508" y="2459676"/>
            <a:ext cx="5663134"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lnSpc>
                <a:spcPct val="150000"/>
              </a:lnSpc>
              <a:buAutoNum type="arabicParenR"/>
            </a:pPr>
            <a:r>
              <a:rPr lang="ru-RU" sz="2000" dirty="0"/>
              <a:t>Формирование научно-технического задела</a:t>
            </a:r>
            <a:r>
              <a:rPr lang="en-US" sz="2000" dirty="0"/>
              <a:t>;</a:t>
            </a:r>
            <a:endParaRPr lang="ru-RU" sz="2000" dirty="0"/>
          </a:p>
        </p:txBody>
      </p:sp>
      <p:sp>
        <p:nvSpPr>
          <p:cNvPr id="18" name="Заголовок 2">
            <a:extLst>
              <a:ext uri="{FF2B5EF4-FFF2-40B4-BE49-F238E27FC236}">
                <a16:creationId xmlns:a16="http://schemas.microsoft.com/office/drawing/2014/main" id="{B4B5EDC3-EEBA-4A61-B2A2-DAD777D586FD}"/>
              </a:ext>
            </a:extLst>
          </p:cNvPr>
          <p:cNvSpPr txBox="1">
            <a:spLocks/>
          </p:cNvSpPr>
          <p:nvPr/>
        </p:nvSpPr>
        <p:spPr>
          <a:xfrm>
            <a:off x="501508" y="2892311"/>
            <a:ext cx="5663134" cy="1129624"/>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Исследования существующих принципов и путей создания изделий схожего назначения.</a:t>
            </a:r>
          </a:p>
          <a:p>
            <a:pPr marL="457200" indent="-457200">
              <a:buFont typeface="Arial" panose="020B0604020202020204" pitchFamily="34" charset="0"/>
              <a:buChar char="•"/>
            </a:pPr>
            <a:r>
              <a:rPr lang="ru-RU" sz="1200" dirty="0"/>
              <a:t>Оценка достаточности НТЗ.</a:t>
            </a:r>
          </a:p>
          <a:p>
            <a:pPr marL="457200" indent="-457200">
              <a:buFont typeface="Arial" panose="020B0604020202020204" pitchFamily="34" charset="0"/>
              <a:buChar char="•"/>
            </a:pPr>
            <a:r>
              <a:rPr lang="ru-RU" sz="1200" dirty="0"/>
              <a:t>Обоснование необходимости создания нового изделия и формирование принципиальных требований к нему. </a:t>
            </a:r>
          </a:p>
          <a:p>
            <a:pPr marL="457200" indent="-457200">
              <a:buFont typeface="Arial" panose="020B0604020202020204" pitchFamily="34" charset="0"/>
              <a:buChar char="•"/>
            </a:pPr>
            <a:r>
              <a:rPr lang="ru-RU" sz="1200" dirty="0"/>
              <a:t>Разработка ТЗ на НИР по созданию изделия</a:t>
            </a:r>
          </a:p>
        </p:txBody>
      </p:sp>
      <p:sp>
        <p:nvSpPr>
          <p:cNvPr id="17" name="TextBox 16">
            <a:extLst>
              <a:ext uri="{FF2B5EF4-FFF2-40B4-BE49-F238E27FC236}">
                <a16:creationId xmlns:a16="http://schemas.microsoft.com/office/drawing/2014/main" id="{E6A2EB67-9B04-49CD-A064-F3DC3FB2D25E}"/>
              </a:ext>
            </a:extLst>
          </p:cNvPr>
          <p:cNvSpPr txBox="1"/>
          <p:nvPr/>
        </p:nvSpPr>
        <p:spPr>
          <a:xfrm>
            <a:off x="411163" y="4035431"/>
            <a:ext cx="6096000" cy="506292"/>
          </a:xfrm>
          <a:prstGeom prst="rect">
            <a:avLst/>
          </a:prstGeom>
          <a:noFill/>
        </p:spPr>
        <p:txBody>
          <a:bodyPr wrap="square">
            <a:spAutoFit/>
          </a:bodyPr>
          <a:lstStyle/>
          <a:p>
            <a:pPr>
              <a:lnSpc>
                <a:spcPct val="150000"/>
              </a:lnSpc>
            </a:pPr>
            <a:r>
              <a:rPr lang="ru-RU" sz="2000" dirty="0"/>
              <a:t>2)   Научно-исследовательская работа</a:t>
            </a:r>
            <a:r>
              <a:rPr lang="en-US" sz="2000" dirty="0">
                <a:latin typeface="HSE Sans" panose="02000000000000000000"/>
              </a:rPr>
              <a:t>;</a:t>
            </a:r>
            <a:endParaRPr lang="ru-RU" sz="2000" dirty="0"/>
          </a:p>
        </p:txBody>
      </p:sp>
      <p:sp>
        <p:nvSpPr>
          <p:cNvPr id="23" name="TextBox 22">
            <a:extLst>
              <a:ext uri="{FF2B5EF4-FFF2-40B4-BE49-F238E27FC236}">
                <a16:creationId xmlns:a16="http://schemas.microsoft.com/office/drawing/2014/main" id="{AC4C23D8-6CAF-41F6-A909-B94E0F27B549}"/>
              </a:ext>
            </a:extLst>
          </p:cNvPr>
          <p:cNvSpPr txBox="1"/>
          <p:nvPr/>
        </p:nvSpPr>
        <p:spPr>
          <a:xfrm>
            <a:off x="6429375" y="2492201"/>
            <a:ext cx="6096000" cy="400110"/>
          </a:xfrm>
          <a:prstGeom prst="rect">
            <a:avLst/>
          </a:prstGeom>
          <a:noFill/>
        </p:spPr>
        <p:txBody>
          <a:bodyPr wrap="square">
            <a:spAutoFit/>
          </a:bodyPr>
          <a:lstStyle/>
          <a:p>
            <a:r>
              <a:rPr lang="en-US" sz="2000" dirty="0"/>
              <a:t>3)   </a:t>
            </a:r>
            <a:r>
              <a:rPr lang="ru-RU" sz="2000" dirty="0"/>
              <a:t>Аванпроект (при необходимости).</a:t>
            </a:r>
          </a:p>
        </p:txBody>
      </p:sp>
      <p:sp>
        <p:nvSpPr>
          <p:cNvPr id="24" name="Заголовок 2">
            <a:extLst>
              <a:ext uri="{FF2B5EF4-FFF2-40B4-BE49-F238E27FC236}">
                <a16:creationId xmlns:a16="http://schemas.microsoft.com/office/drawing/2014/main" id="{B0DC19FF-9262-4003-AE5B-8659BDD96E32}"/>
              </a:ext>
            </a:extLst>
          </p:cNvPr>
          <p:cNvSpPr txBox="1">
            <a:spLocks/>
          </p:cNvSpPr>
          <p:nvPr/>
        </p:nvSpPr>
        <p:spPr>
          <a:xfrm>
            <a:off x="492741" y="4513124"/>
            <a:ext cx="5663134" cy="13543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Детальное исследование выявленных принципов и путей создания изделий схожего назначения.</a:t>
            </a:r>
          </a:p>
          <a:p>
            <a:pPr marL="457200" indent="-457200">
              <a:buFont typeface="Arial" panose="020B0604020202020204" pitchFamily="34" charset="0"/>
              <a:buChar char="•"/>
            </a:pPr>
            <a:r>
              <a:rPr lang="ru-RU" sz="1200" dirty="0"/>
              <a:t>Разработка моделей (макетов), экспериментальных образцов для принятия по результатам их испытаний обоснованных решений по созданию нового изделия. </a:t>
            </a:r>
          </a:p>
          <a:p>
            <a:pPr marL="457200" indent="-457200">
              <a:buFont typeface="Arial" panose="020B0604020202020204" pitchFamily="34" charset="0"/>
              <a:buChar char="•"/>
            </a:pPr>
            <a:r>
              <a:rPr lang="ru-RU" sz="1200" dirty="0"/>
              <a:t>Разработка ТЗ на аванпроект или ОКР по созданию изделия. </a:t>
            </a:r>
          </a:p>
          <a:p>
            <a:pPr marL="457200" indent="-457200">
              <a:buFont typeface="Arial" panose="020B0604020202020204" pitchFamily="34" charset="0"/>
              <a:buChar char="•"/>
            </a:pPr>
            <a:r>
              <a:rPr lang="ru-RU" sz="1200" dirty="0"/>
              <a:t>Документирование результатов НИР</a:t>
            </a:r>
          </a:p>
        </p:txBody>
      </p:sp>
      <p:sp>
        <p:nvSpPr>
          <p:cNvPr id="25" name="Заголовок 2">
            <a:extLst>
              <a:ext uri="{FF2B5EF4-FFF2-40B4-BE49-F238E27FC236}">
                <a16:creationId xmlns:a16="http://schemas.microsoft.com/office/drawing/2014/main" id="{95D93CB6-9D24-422D-8D33-C72E72BA321A}"/>
              </a:ext>
            </a:extLst>
          </p:cNvPr>
          <p:cNvSpPr txBox="1">
            <a:spLocks/>
          </p:cNvSpPr>
          <p:nvPr/>
        </p:nvSpPr>
        <p:spPr>
          <a:xfrm>
            <a:off x="6507163" y="2934185"/>
            <a:ext cx="5408612" cy="13543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Технико-экономическое обоснование возможности и целесообразности разработки изделия с заданными характеристиками, анализ научно-технических проблем, требующих решения, и предполагаемых материальных и финансовых затрат. </a:t>
            </a:r>
          </a:p>
          <a:p>
            <a:pPr marL="457200" indent="-457200">
              <a:buFont typeface="Arial" panose="020B0604020202020204" pitchFamily="34" charset="0"/>
              <a:buChar char="•"/>
            </a:pPr>
            <a:r>
              <a:rPr lang="ru-RU" sz="1200" dirty="0"/>
              <a:t>Разработка предварительной архитектуры изделия, проработка возможных вариантов его облика. </a:t>
            </a:r>
          </a:p>
          <a:p>
            <a:pPr marL="457200" indent="-457200">
              <a:buFont typeface="Arial" panose="020B0604020202020204" pitchFamily="34" charset="0"/>
              <a:buChar char="•"/>
            </a:pPr>
            <a:r>
              <a:rPr lang="ru-RU" sz="1200" dirty="0"/>
              <a:t>Экспериментальная проверка возможности создания изделия, правильности выбранных технических и конструктивно-технологических решений с применением моделей (макетов) и экспериментальных образцов. </a:t>
            </a:r>
          </a:p>
          <a:p>
            <a:pPr marL="457200" indent="-457200">
              <a:buFont typeface="Arial" panose="020B0604020202020204" pitchFamily="34" charset="0"/>
              <a:buChar char="•"/>
            </a:pPr>
            <a:r>
              <a:rPr lang="ru-RU" sz="1200" dirty="0"/>
              <a:t>Формирование комплекса требований к изделию и его составным частям. </a:t>
            </a:r>
          </a:p>
          <a:p>
            <a:pPr marL="457200" indent="-457200">
              <a:buFont typeface="Arial" panose="020B0604020202020204" pitchFamily="34" charset="0"/>
              <a:buChar char="•"/>
            </a:pPr>
            <a:r>
              <a:rPr lang="ru-RU" sz="1200" dirty="0"/>
              <a:t>Разработка ТЗ на ОКР по созданию изделия. </a:t>
            </a:r>
          </a:p>
          <a:p>
            <a:pPr marL="457200" indent="-457200">
              <a:buFont typeface="Arial" panose="020B0604020202020204" pitchFamily="34" charset="0"/>
              <a:buChar char="•"/>
            </a:pPr>
            <a:r>
              <a:rPr lang="ru-RU" sz="1200" dirty="0"/>
              <a:t>Документирование результатов АП</a:t>
            </a:r>
          </a:p>
        </p:txBody>
      </p:sp>
    </p:spTree>
    <p:extLst>
      <p:ext uri="{BB962C8B-B14F-4D97-AF65-F5344CB8AC3E}">
        <p14:creationId xmlns:p14="http://schemas.microsoft.com/office/powerpoint/2010/main" val="426438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«Разработка»</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01508" y="2459676"/>
            <a:ext cx="5663134" cy="164941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lnSpc>
                <a:spcPct val="150000"/>
              </a:lnSpc>
              <a:buAutoNum type="arabicParenR"/>
            </a:pPr>
            <a:r>
              <a:rPr lang="ru-RU" sz="2000" dirty="0"/>
              <a:t>ОКР</a:t>
            </a:r>
          </a:p>
        </p:txBody>
      </p:sp>
      <p:sp>
        <p:nvSpPr>
          <p:cNvPr id="18" name="Заголовок 2">
            <a:extLst>
              <a:ext uri="{FF2B5EF4-FFF2-40B4-BE49-F238E27FC236}">
                <a16:creationId xmlns:a16="http://schemas.microsoft.com/office/drawing/2014/main" id="{B4B5EDC3-EEBA-4A61-B2A2-DAD777D586FD}"/>
              </a:ext>
            </a:extLst>
          </p:cNvPr>
          <p:cNvSpPr txBox="1">
            <a:spLocks/>
          </p:cNvSpPr>
          <p:nvPr/>
        </p:nvSpPr>
        <p:spPr>
          <a:xfrm>
            <a:off x="462270" y="2892310"/>
            <a:ext cx="11595243" cy="1984489"/>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Эскизное и техническое проектирование для обоснования</a:t>
            </a:r>
            <a:r>
              <a:rPr lang="en-US" sz="1200" dirty="0"/>
              <a:t>;</a:t>
            </a:r>
          </a:p>
          <a:p>
            <a:pPr marL="457200" indent="-457200">
              <a:buFont typeface="Arial" panose="020B0604020202020204" pitchFamily="34" charset="0"/>
              <a:buChar char="•"/>
            </a:pPr>
            <a:r>
              <a:rPr lang="ru-RU" sz="1200" dirty="0"/>
              <a:t>Разработка рабочей конструкторской документации</a:t>
            </a:r>
            <a:r>
              <a:rPr lang="en-US" sz="1200" dirty="0"/>
              <a:t> </a:t>
            </a:r>
            <a:r>
              <a:rPr lang="ru-RU" sz="1200" dirty="0"/>
              <a:t>(РКД</a:t>
            </a:r>
            <a:r>
              <a:rPr lang="en-US" sz="1200" dirty="0"/>
              <a:t>)</a:t>
            </a:r>
            <a:r>
              <a:rPr lang="ru-RU" sz="1200" dirty="0"/>
              <a:t> и технологической документации (ТД) для изготовления опытного образца изделия</a:t>
            </a:r>
            <a:r>
              <a:rPr lang="en-US" sz="1200" dirty="0"/>
              <a:t>;</a:t>
            </a:r>
          </a:p>
          <a:p>
            <a:pPr marL="457200" indent="-457200">
              <a:buFont typeface="Arial" panose="020B0604020202020204" pitchFamily="34" charset="0"/>
              <a:buChar char="•"/>
            </a:pPr>
            <a:r>
              <a:rPr lang="ru-RU" sz="1200" dirty="0"/>
              <a:t>Изготовление опытного образца для предварительных испытаний</a:t>
            </a:r>
            <a:r>
              <a:rPr lang="en-US" sz="1200" dirty="0"/>
              <a:t>;</a:t>
            </a:r>
          </a:p>
          <a:p>
            <a:pPr marL="457200" indent="-457200">
              <a:buFont typeface="Arial" panose="020B0604020202020204" pitchFamily="34" charset="0"/>
              <a:buChar char="•"/>
            </a:pPr>
            <a:r>
              <a:rPr lang="ru-RU" sz="1200" dirty="0"/>
              <a:t>Проведение предварительных испытаний, документирование возможности подтверждения соответствия характеристик опытного образца</a:t>
            </a:r>
            <a:r>
              <a:rPr lang="en-US" sz="1200" dirty="0"/>
              <a:t> (</a:t>
            </a:r>
            <a:r>
              <a:rPr lang="ru-RU" sz="1200" dirty="0"/>
              <a:t>ОО</a:t>
            </a:r>
            <a:r>
              <a:rPr lang="en-US" sz="1200" dirty="0"/>
              <a:t>) </a:t>
            </a:r>
            <a:r>
              <a:rPr lang="ru-RU" sz="1200" dirty="0"/>
              <a:t>заданным требованиям</a:t>
            </a:r>
            <a:r>
              <a:rPr lang="en-US" sz="1200" dirty="0"/>
              <a:t>;</a:t>
            </a:r>
          </a:p>
          <a:p>
            <a:pPr marL="457200" indent="-457200">
              <a:buFont typeface="Arial" panose="020B0604020202020204" pitchFamily="34" charset="0"/>
              <a:buChar char="•"/>
            </a:pPr>
            <a:r>
              <a:rPr lang="ru-RU" sz="1200" dirty="0"/>
              <a:t>Доработка РКД и ТД по результатам предварительных испытаний (с присвоением литеры О)</a:t>
            </a:r>
            <a:r>
              <a:rPr lang="en-US" sz="1200" dirty="0"/>
              <a:t>;</a:t>
            </a:r>
          </a:p>
          <a:p>
            <a:pPr marL="457200" indent="-457200">
              <a:buFont typeface="Arial" panose="020B0604020202020204" pitchFamily="34" charset="0"/>
              <a:buChar char="•"/>
            </a:pPr>
            <a:r>
              <a:rPr lang="ru-RU" sz="1200" dirty="0"/>
              <a:t>Изготовление (доработка) ОО для государственных (межведомственных) испытаний</a:t>
            </a:r>
            <a:r>
              <a:rPr lang="en-US" sz="1200" dirty="0"/>
              <a:t>;</a:t>
            </a:r>
          </a:p>
          <a:p>
            <a:pPr marL="457200" indent="-457200">
              <a:buFont typeface="Arial" panose="020B0604020202020204" pitchFamily="34" charset="0"/>
              <a:buChar char="•"/>
            </a:pPr>
            <a:r>
              <a:rPr lang="ru-RU" sz="1200" dirty="0"/>
              <a:t>Проведение государственных (межведомственных) испытаний, документирование соответствия характеристик опытных образцов заданным требованиям</a:t>
            </a:r>
            <a:r>
              <a:rPr lang="en-US" sz="1200" dirty="0"/>
              <a:t>;</a:t>
            </a:r>
          </a:p>
          <a:p>
            <a:pPr marL="457200" indent="-457200">
              <a:buFont typeface="Arial" panose="020B0604020202020204" pitchFamily="34" charset="0"/>
              <a:buChar char="•"/>
            </a:pPr>
            <a:r>
              <a:rPr lang="ru-RU" sz="1200" dirty="0"/>
              <a:t>Доработка РКД, ТД (с присвоением литеры О1) и ОО по результатам государственных (межведомственных) испытаний</a:t>
            </a:r>
            <a:r>
              <a:rPr lang="en-US" sz="1200" dirty="0"/>
              <a:t>;</a:t>
            </a:r>
          </a:p>
          <a:p>
            <a:pPr marL="457200" indent="-457200">
              <a:buFont typeface="Arial" panose="020B0604020202020204" pitchFamily="34" charset="0"/>
              <a:buChar char="•"/>
            </a:pPr>
            <a:r>
              <a:rPr lang="ru-RU" sz="1200" dirty="0"/>
              <a:t>Документирование результатов ОКР</a:t>
            </a:r>
            <a:r>
              <a:rPr lang="en-US" sz="1200" dirty="0"/>
              <a:t>.</a:t>
            </a:r>
            <a:endParaRPr lang="ru-RU" sz="1200" dirty="0"/>
          </a:p>
        </p:txBody>
      </p:sp>
    </p:spTree>
    <p:extLst>
      <p:ext uri="{BB962C8B-B14F-4D97-AF65-F5344CB8AC3E}">
        <p14:creationId xmlns:p14="http://schemas.microsoft.com/office/powerpoint/2010/main" val="186193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«Производство»</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01508" y="2459676"/>
            <a:ext cx="5663134" cy="5062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a:lnSpc>
                <a:spcPct val="150000"/>
              </a:lnSpc>
            </a:pPr>
            <a:r>
              <a:rPr lang="ru-RU" sz="2000" dirty="0"/>
              <a:t>1) Постановка изделия на производство</a:t>
            </a:r>
            <a:r>
              <a:rPr lang="en-US" sz="2000" dirty="0"/>
              <a:t>;</a:t>
            </a:r>
          </a:p>
        </p:txBody>
      </p:sp>
      <p:sp>
        <p:nvSpPr>
          <p:cNvPr id="18" name="Заголовок 2">
            <a:extLst>
              <a:ext uri="{FF2B5EF4-FFF2-40B4-BE49-F238E27FC236}">
                <a16:creationId xmlns:a16="http://schemas.microsoft.com/office/drawing/2014/main" id="{B4B5EDC3-EEBA-4A61-B2A2-DAD777D586FD}"/>
              </a:ext>
            </a:extLst>
          </p:cNvPr>
          <p:cNvSpPr txBox="1">
            <a:spLocks/>
          </p:cNvSpPr>
          <p:nvPr/>
        </p:nvSpPr>
        <p:spPr>
          <a:xfrm>
            <a:off x="501508" y="2889023"/>
            <a:ext cx="11595243" cy="5062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подготовка производства, предусматривающая организационные и технические мероприятия</a:t>
            </a:r>
            <a:r>
              <a:rPr lang="en-US" sz="1200" dirty="0"/>
              <a:t>;</a:t>
            </a:r>
          </a:p>
          <a:p>
            <a:pPr marL="457200" indent="-457200">
              <a:buFont typeface="Arial" panose="020B0604020202020204" pitchFamily="34" charset="0"/>
              <a:buChar char="•"/>
            </a:pPr>
            <a:r>
              <a:rPr lang="ru-RU" sz="1200" dirty="0"/>
              <a:t>освоение производства</a:t>
            </a:r>
            <a:r>
              <a:rPr lang="en-US" sz="1200" dirty="0"/>
              <a:t>.</a:t>
            </a:r>
            <a:endParaRPr lang="ru-RU" sz="1200" dirty="0"/>
          </a:p>
        </p:txBody>
      </p:sp>
      <p:sp>
        <p:nvSpPr>
          <p:cNvPr id="10" name="TextBox 9">
            <a:extLst>
              <a:ext uri="{FF2B5EF4-FFF2-40B4-BE49-F238E27FC236}">
                <a16:creationId xmlns:a16="http://schemas.microsoft.com/office/drawing/2014/main" id="{611927A3-16F0-46A2-BAF3-F4E8C078D8EF}"/>
              </a:ext>
            </a:extLst>
          </p:cNvPr>
          <p:cNvSpPr txBox="1"/>
          <p:nvPr/>
        </p:nvSpPr>
        <p:spPr>
          <a:xfrm>
            <a:off x="411163" y="3235794"/>
            <a:ext cx="6096000" cy="506292"/>
          </a:xfrm>
          <a:prstGeom prst="rect">
            <a:avLst/>
          </a:prstGeom>
          <a:noFill/>
        </p:spPr>
        <p:txBody>
          <a:bodyPr wrap="square">
            <a:spAutoFit/>
          </a:bodyPr>
          <a:lstStyle/>
          <a:p>
            <a:pPr>
              <a:lnSpc>
                <a:spcPct val="150000"/>
              </a:lnSpc>
            </a:pPr>
            <a:r>
              <a:rPr lang="ru-RU" sz="2000" dirty="0"/>
              <a:t>2) Производство серийных изделий</a:t>
            </a:r>
            <a:r>
              <a:rPr lang="en-US" sz="2000" dirty="0"/>
              <a:t>;</a:t>
            </a:r>
          </a:p>
        </p:txBody>
      </p:sp>
      <p:sp>
        <p:nvSpPr>
          <p:cNvPr id="12" name="TextBox 11">
            <a:extLst>
              <a:ext uri="{FF2B5EF4-FFF2-40B4-BE49-F238E27FC236}">
                <a16:creationId xmlns:a16="http://schemas.microsoft.com/office/drawing/2014/main" id="{E80F91BB-7F07-4E84-8DD7-957EEB6506D7}"/>
              </a:ext>
            </a:extLst>
          </p:cNvPr>
          <p:cNvSpPr txBox="1"/>
          <p:nvPr/>
        </p:nvSpPr>
        <p:spPr>
          <a:xfrm>
            <a:off x="411163" y="4155466"/>
            <a:ext cx="6096000" cy="506292"/>
          </a:xfrm>
          <a:prstGeom prst="rect">
            <a:avLst/>
          </a:prstGeom>
          <a:noFill/>
        </p:spPr>
        <p:txBody>
          <a:bodyPr wrap="square">
            <a:spAutoFit/>
          </a:bodyPr>
          <a:lstStyle/>
          <a:p>
            <a:pPr>
              <a:lnSpc>
                <a:spcPct val="150000"/>
              </a:lnSpc>
            </a:pPr>
            <a:r>
              <a:rPr lang="ru-RU" sz="2000" dirty="0"/>
              <a:t>3) Сборка, монтаж и наладка изделий</a:t>
            </a:r>
            <a:r>
              <a:rPr lang="en-US" sz="2000" dirty="0"/>
              <a:t>.</a:t>
            </a:r>
            <a:endParaRPr lang="ru-RU" sz="2000" dirty="0"/>
          </a:p>
        </p:txBody>
      </p:sp>
      <p:sp>
        <p:nvSpPr>
          <p:cNvPr id="13" name="Заголовок 2">
            <a:extLst>
              <a:ext uri="{FF2B5EF4-FFF2-40B4-BE49-F238E27FC236}">
                <a16:creationId xmlns:a16="http://schemas.microsoft.com/office/drawing/2014/main" id="{4BF0EF80-3E9D-49FF-8672-AA5632065E9E}"/>
              </a:ext>
            </a:extLst>
          </p:cNvPr>
          <p:cNvSpPr txBox="1">
            <a:spLocks/>
          </p:cNvSpPr>
          <p:nvPr/>
        </p:nvSpPr>
        <p:spPr>
          <a:xfrm>
            <a:off x="501507" y="3824662"/>
            <a:ext cx="11595243" cy="5062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производство</a:t>
            </a:r>
            <a:r>
              <a:rPr lang="en-US" sz="1200" dirty="0"/>
              <a:t>;</a:t>
            </a:r>
          </a:p>
          <a:p>
            <a:pPr marL="457200" indent="-457200">
              <a:buFont typeface="Arial" panose="020B0604020202020204" pitchFamily="34" charset="0"/>
              <a:buChar char="•"/>
            </a:pPr>
            <a:r>
              <a:rPr lang="ru-RU" sz="1200" dirty="0"/>
              <a:t>управление качеством выпускаемых изделий</a:t>
            </a:r>
            <a:r>
              <a:rPr lang="en-US" sz="1200" dirty="0"/>
              <a:t>.</a:t>
            </a:r>
            <a:endParaRPr lang="ru-RU" sz="1200" dirty="0"/>
          </a:p>
        </p:txBody>
      </p:sp>
      <p:sp>
        <p:nvSpPr>
          <p:cNvPr id="14" name="Заголовок 2">
            <a:extLst>
              <a:ext uri="{FF2B5EF4-FFF2-40B4-BE49-F238E27FC236}">
                <a16:creationId xmlns:a16="http://schemas.microsoft.com/office/drawing/2014/main" id="{FDC84E30-9B4D-4ECF-8813-15E8A184FFD1}"/>
              </a:ext>
            </a:extLst>
          </p:cNvPr>
          <p:cNvSpPr txBox="1">
            <a:spLocks/>
          </p:cNvSpPr>
          <p:nvPr/>
        </p:nvSpPr>
        <p:spPr>
          <a:xfrm>
            <a:off x="501509" y="4665251"/>
            <a:ext cx="11461892" cy="1573624"/>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сборка и наладка изделий, поставляемых заказчику в разобранном виде, в соответствии с РКД и ТД. </a:t>
            </a:r>
          </a:p>
          <a:p>
            <a:pPr marL="457200" indent="-457200">
              <a:buFont typeface="Arial" panose="020B0604020202020204" pitchFamily="34" charset="0"/>
              <a:buChar char="•"/>
            </a:pPr>
            <a:r>
              <a:rPr lang="ru-RU" sz="1200" dirty="0"/>
              <a:t>авторский надзор разработчика и изготовителя за строительством (монтажом) объектов, сборкой и наладкой изделий с внесением (при необходимости) изменений в проектную документацию на объекты, РКД и ТД на изделие. </a:t>
            </a:r>
          </a:p>
          <a:p>
            <a:pPr marL="457200" indent="-457200">
              <a:buFont typeface="Arial" panose="020B0604020202020204" pitchFamily="34" charset="0"/>
              <a:buChar char="•"/>
            </a:pPr>
            <a:r>
              <a:rPr lang="ru-RU" sz="1200" dirty="0"/>
              <a:t>контроль качества выполняемых работ, проведение предъявительских и приемо-сдаточных испытаний (объектов, изделий) и выполнение необходимых доработок по их результатам. </a:t>
            </a:r>
          </a:p>
          <a:p>
            <a:pPr marL="457200" indent="-457200">
              <a:buFont typeface="Arial" panose="020B0604020202020204" pitchFamily="34" charset="0"/>
              <a:buChar char="•"/>
            </a:pPr>
            <a:r>
              <a:rPr lang="ru-RU" sz="1200" dirty="0"/>
              <a:t>рекламационная работа. </a:t>
            </a:r>
          </a:p>
          <a:p>
            <a:pPr marL="457200" indent="-457200">
              <a:buFont typeface="Arial" panose="020B0604020202020204" pitchFamily="34" charset="0"/>
              <a:buChar char="•"/>
            </a:pPr>
            <a:r>
              <a:rPr lang="ru-RU" sz="1200" dirty="0"/>
              <a:t>подготовка объектов и изделий к сдаче-приемке.</a:t>
            </a:r>
          </a:p>
        </p:txBody>
      </p:sp>
    </p:spTree>
    <p:extLst>
      <p:ext uri="{BB962C8B-B14F-4D97-AF65-F5344CB8AC3E}">
        <p14:creationId xmlns:p14="http://schemas.microsoft.com/office/powerpoint/2010/main" val="82978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«Эксплуатация»</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21572" y="1936704"/>
            <a:ext cx="5663134" cy="506292"/>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a:lnSpc>
                <a:spcPct val="150000"/>
              </a:lnSpc>
            </a:pPr>
            <a:r>
              <a:rPr lang="ru-RU" sz="2000" dirty="0"/>
              <a:t>1) Приемка и ввод в эксплуатацию</a:t>
            </a:r>
            <a:r>
              <a:rPr lang="en-US" sz="2000" dirty="0"/>
              <a:t>;</a:t>
            </a:r>
          </a:p>
        </p:txBody>
      </p:sp>
      <p:sp>
        <p:nvSpPr>
          <p:cNvPr id="18" name="Заголовок 2">
            <a:extLst>
              <a:ext uri="{FF2B5EF4-FFF2-40B4-BE49-F238E27FC236}">
                <a16:creationId xmlns:a16="http://schemas.microsoft.com/office/drawing/2014/main" id="{B4B5EDC3-EEBA-4A61-B2A2-DAD777D586FD}"/>
              </a:ext>
            </a:extLst>
          </p:cNvPr>
          <p:cNvSpPr txBox="1">
            <a:spLocks/>
          </p:cNvSpPr>
          <p:nvPr/>
        </p:nvSpPr>
        <p:spPr>
          <a:xfrm>
            <a:off x="521572" y="2366051"/>
            <a:ext cx="5908105" cy="1249268"/>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приемка получателем (заказчиком, потребителем) изделий;</a:t>
            </a:r>
          </a:p>
          <a:p>
            <a:pPr marL="457200" indent="-457200">
              <a:buFont typeface="Arial" panose="020B0604020202020204" pitchFamily="34" charset="0"/>
              <a:buChar char="•"/>
            </a:pPr>
            <a:r>
              <a:rPr lang="ru-RU" sz="1200" dirty="0"/>
              <a:t>входной контроль (проверка технического состояния, количества, качества и комплектности)</a:t>
            </a:r>
            <a:r>
              <a:rPr lang="en-US" sz="1200" dirty="0"/>
              <a:t>;</a:t>
            </a:r>
            <a:endParaRPr lang="ru-RU" sz="1200" dirty="0"/>
          </a:p>
          <a:p>
            <a:pPr marL="457200" indent="-457200">
              <a:buFont typeface="Arial" panose="020B0604020202020204" pitchFamily="34" charset="0"/>
              <a:buChar char="•"/>
            </a:pPr>
            <a:r>
              <a:rPr lang="ru-RU" sz="1200" dirty="0"/>
              <a:t>приемка после окончания сборки изделия;</a:t>
            </a:r>
          </a:p>
          <a:p>
            <a:pPr marL="457200" indent="-457200">
              <a:buFont typeface="Arial" panose="020B0604020202020204" pitchFamily="34" charset="0"/>
              <a:buChar char="•"/>
            </a:pPr>
            <a:r>
              <a:rPr lang="ru-RU" sz="1200" dirty="0"/>
              <a:t>наладка, автономные и комплексные испытания составных частей собранного изделия.</a:t>
            </a:r>
          </a:p>
          <a:p>
            <a:pPr marL="457200" indent="-457200">
              <a:buFont typeface="Arial" panose="020B0604020202020204" pitchFamily="34" charset="0"/>
              <a:buChar char="•"/>
            </a:pPr>
            <a:r>
              <a:rPr lang="ru-RU" sz="1200" dirty="0"/>
              <a:t>приемка объекта государственной комиссией по окончании строительства (монтажа);</a:t>
            </a:r>
          </a:p>
          <a:p>
            <a:pPr marL="457200" indent="-457200">
              <a:buFont typeface="Arial" panose="020B0604020202020204" pitchFamily="34" charset="0"/>
              <a:buChar char="•"/>
            </a:pPr>
            <a:r>
              <a:rPr lang="ru-RU" sz="1200" dirty="0"/>
              <a:t>приемка составных частей изделия, поступающих на объект для сборки.</a:t>
            </a:r>
          </a:p>
          <a:p>
            <a:pPr marL="457200" indent="-457200">
              <a:buFont typeface="Arial" panose="020B0604020202020204" pitchFamily="34" charset="0"/>
              <a:buChar char="•"/>
            </a:pPr>
            <a:endParaRPr lang="ru-RU" sz="1200" dirty="0"/>
          </a:p>
        </p:txBody>
      </p:sp>
      <p:sp>
        <p:nvSpPr>
          <p:cNvPr id="10" name="TextBox 9">
            <a:extLst>
              <a:ext uri="{FF2B5EF4-FFF2-40B4-BE49-F238E27FC236}">
                <a16:creationId xmlns:a16="http://schemas.microsoft.com/office/drawing/2014/main" id="{611927A3-16F0-46A2-BAF3-F4E8C078D8EF}"/>
              </a:ext>
            </a:extLst>
          </p:cNvPr>
          <p:cNvSpPr txBox="1"/>
          <p:nvPr/>
        </p:nvSpPr>
        <p:spPr>
          <a:xfrm>
            <a:off x="439036" y="3881046"/>
            <a:ext cx="7704138" cy="506292"/>
          </a:xfrm>
          <a:prstGeom prst="rect">
            <a:avLst/>
          </a:prstGeom>
          <a:noFill/>
        </p:spPr>
        <p:txBody>
          <a:bodyPr wrap="square">
            <a:spAutoFit/>
          </a:bodyPr>
          <a:lstStyle/>
          <a:p>
            <a:pPr>
              <a:lnSpc>
                <a:spcPct val="150000"/>
              </a:lnSpc>
            </a:pPr>
            <a:r>
              <a:rPr lang="ru-RU" sz="2000" dirty="0"/>
              <a:t>2) Применение по назначению и техническая эксплуатация</a:t>
            </a:r>
            <a:r>
              <a:rPr lang="en-US" sz="2000" dirty="0"/>
              <a:t>;</a:t>
            </a:r>
          </a:p>
        </p:txBody>
      </p:sp>
      <p:sp>
        <p:nvSpPr>
          <p:cNvPr id="12" name="TextBox 11">
            <a:extLst>
              <a:ext uri="{FF2B5EF4-FFF2-40B4-BE49-F238E27FC236}">
                <a16:creationId xmlns:a16="http://schemas.microsoft.com/office/drawing/2014/main" id="{E80F91BB-7F07-4E84-8DD7-957EEB6506D7}"/>
              </a:ext>
            </a:extLst>
          </p:cNvPr>
          <p:cNvSpPr txBox="1"/>
          <p:nvPr/>
        </p:nvSpPr>
        <p:spPr>
          <a:xfrm>
            <a:off x="7083181" y="1932989"/>
            <a:ext cx="4677517" cy="506292"/>
          </a:xfrm>
          <a:prstGeom prst="rect">
            <a:avLst/>
          </a:prstGeom>
          <a:noFill/>
        </p:spPr>
        <p:txBody>
          <a:bodyPr wrap="square">
            <a:spAutoFit/>
          </a:bodyPr>
          <a:lstStyle/>
          <a:p>
            <a:pPr>
              <a:lnSpc>
                <a:spcPct val="150000"/>
              </a:lnSpc>
            </a:pPr>
            <a:r>
              <a:rPr lang="ru-RU" sz="2000" dirty="0"/>
              <a:t>3) Прекращение эксплуатации</a:t>
            </a:r>
            <a:r>
              <a:rPr lang="en-US" sz="2000" dirty="0"/>
              <a:t>.</a:t>
            </a:r>
            <a:endParaRPr lang="ru-RU" sz="2000" dirty="0"/>
          </a:p>
        </p:txBody>
      </p:sp>
      <p:sp>
        <p:nvSpPr>
          <p:cNvPr id="13" name="Заголовок 2">
            <a:extLst>
              <a:ext uri="{FF2B5EF4-FFF2-40B4-BE49-F238E27FC236}">
                <a16:creationId xmlns:a16="http://schemas.microsoft.com/office/drawing/2014/main" id="{4BF0EF80-3E9D-49FF-8672-AA5632065E9E}"/>
              </a:ext>
            </a:extLst>
          </p:cNvPr>
          <p:cNvSpPr txBox="1">
            <a:spLocks/>
          </p:cNvSpPr>
          <p:nvPr/>
        </p:nvSpPr>
        <p:spPr>
          <a:xfrm>
            <a:off x="506413" y="4410268"/>
            <a:ext cx="5908104" cy="2250414"/>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подготовка изделия к использованию по назначению. </a:t>
            </a:r>
          </a:p>
          <a:p>
            <a:pPr marL="457200" indent="-457200">
              <a:buFont typeface="Arial" panose="020B0604020202020204" pitchFamily="34" charset="0"/>
              <a:buChar char="•"/>
            </a:pPr>
            <a:r>
              <a:rPr lang="ru-RU" sz="1200" dirty="0"/>
              <a:t>использование изделия по назначению. </a:t>
            </a:r>
          </a:p>
          <a:p>
            <a:pPr marL="457200" indent="-457200">
              <a:buFont typeface="Arial" panose="020B0604020202020204" pitchFamily="34" charset="0"/>
              <a:buChar char="•"/>
            </a:pPr>
            <a:r>
              <a:rPr lang="ru-RU" sz="1200" dirty="0"/>
              <a:t>поддержание изделия в готовности к использованию по назначению, включая его ТО, восстановление, доработки по бюллетеням, хранение и транспортирование в соответствии с требованиями ЭД (техническая эксплуатация). </a:t>
            </a:r>
          </a:p>
          <a:p>
            <a:pPr marL="457200" indent="-457200">
              <a:buFont typeface="Arial" panose="020B0604020202020204" pitchFamily="34" charset="0"/>
              <a:buChar char="•"/>
            </a:pPr>
            <a:r>
              <a:rPr lang="ru-RU" sz="1200" dirty="0"/>
              <a:t>мониторинг применения и технической эксплуатации изделия. Документирование соответствия его характеристик заданным требованиям. </a:t>
            </a:r>
          </a:p>
          <a:p>
            <a:pPr marL="457200" indent="-457200">
              <a:buFont typeface="Arial" panose="020B0604020202020204" pitchFamily="34" charset="0"/>
              <a:buChar char="•"/>
            </a:pPr>
            <a:r>
              <a:rPr lang="ru-RU" sz="1200" dirty="0"/>
              <a:t>оценка технического состояния изделий, выработавших назначенный ресурс, срок службы ил хранения, дальность и продолжительность транспортирования. </a:t>
            </a:r>
          </a:p>
          <a:p>
            <a:pPr marL="457200" indent="-457200">
              <a:buFont typeface="Arial" panose="020B0604020202020204" pitchFamily="34" charset="0"/>
              <a:buChar char="•"/>
            </a:pPr>
            <a:r>
              <a:rPr lang="ru-RU" sz="1200" dirty="0"/>
              <a:t>рекламационная работа. </a:t>
            </a:r>
          </a:p>
          <a:p>
            <a:pPr marL="457200" indent="-457200">
              <a:buFont typeface="Arial" panose="020B0604020202020204" pitchFamily="34" charset="0"/>
              <a:buChar char="•"/>
            </a:pPr>
            <a:r>
              <a:rPr lang="ru-RU" sz="1200" dirty="0"/>
              <a:t>авторский надзор разработчика и изготовителя изделия. </a:t>
            </a:r>
          </a:p>
          <a:p>
            <a:pPr marL="457200" indent="-457200">
              <a:buFont typeface="Arial" panose="020B0604020202020204" pitchFamily="34" charset="0"/>
              <a:buChar char="•"/>
            </a:pPr>
            <a:r>
              <a:rPr lang="ru-RU" sz="1200" dirty="0"/>
              <a:t>технический надзора уполномоченных органов.</a:t>
            </a:r>
          </a:p>
        </p:txBody>
      </p:sp>
      <p:sp>
        <p:nvSpPr>
          <p:cNvPr id="14" name="Заголовок 2">
            <a:extLst>
              <a:ext uri="{FF2B5EF4-FFF2-40B4-BE49-F238E27FC236}">
                <a16:creationId xmlns:a16="http://schemas.microsoft.com/office/drawing/2014/main" id="{FDC84E30-9B4D-4ECF-8813-15E8A184FFD1}"/>
              </a:ext>
            </a:extLst>
          </p:cNvPr>
          <p:cNvSpPr txBox="1">
            <a:spLocks/>
          </p:cNvSpPr>
          <p:nvPr/>
        </p:nvSpPr>
        <p:spPr>
          <a:xfrm>
            <a:off x="7189839" y="2487113"/>
            <a:ext cx="4609278" cy="1573624"/>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временный вывод из эксплуатации изделий, требующих капитального ремонта. </a:t>
            </a:r>
          </a:p>
          <a:p>
            <a:pPr marL="457200" indent="-457200">
              <a:buFont typeface="Arial" panose="020B0604020202020204" pitchFamily="34" charset="0"/>
              <a:buChar char="•"/>
            </a:pPr>
            <a:r>
              <a:rPr lang="ru-RU" sz="1200" dirty="0"/>
              <a:t>списание не планируемых к дальнейшему применению или запрещенных к применению изделий. </a:t>
            </a:r>
          </a:p>
          <a:p>
            <a:pPr marL="457200" indent="-457200">
              <a:buFont typeface="Arial" panose="020B0604020202020204" pitchFamily="34" charset="0"/>
              <a:buChar char="•"/>
            </a:pPr>
            <a:r>
              <a:rPr lang="ru-RU" sz="1200" dirty="0"/>
              <a:t>передача изделий на ликвидацию (утилизацию, уничтожение)</a:t>
            </a:r>
          </a:p>
          <a:p>
            <a:pPr marL="457200" indent="-457200">
              <a:buFont typeface="Arial" panose="020B0604020202020204" pitchFamily="34" charset="0"/>
              <a:buChar char="•"/>
            </a:pPr>
            <a:endParaRPr lang="ru-RU" sz="1200" dirty="0"/>
          </a:p>
        </p:txBody>
      </p:sp>
    </p:spTree>
    <p:extLst>
      <p:ext uri="{BB962C8B-B14F-4D97-AF65-F5344CB8AC3E}">
        <p14:creationId xmlns:p14="http://schemas.microsoft.com/office/powerpoint/2010/main" val="197668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«Капитальный ремонт»</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Московский институт электроники и математики им. А.Н. Тихонова</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21571" y="2094580"/>
            <a:ext cx="7508003" cy="3582320"/>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lnSpc>
                <a:spcPct val="150000"/>
              </a:lnSpc>
              <a:buAutoNum type="arabicParenR"/>
            </a:pPr>
            <a:r>
              <a:rPr lang="ru-RU" sz="2000" dirty="0"/>
              <a:t>Разработка ремонтной документации</a:t>
            </a:r>
            <a:r>
              <a:rPr lang="en-US" sz="2000" dirty="0"/>
              <a:t>;</a:t>
            </a:r>
            <a:endParaRPr lang="ru-RU" sz="2000" dirty="0"/>
          </a:p>
          <a:p>
            <a:pPr marL="457200" indent="-457200">
              <a:lnSpc>
                <a:spcPct val="150000"/>
              </a:lnSpc>
              <a:buAutoNum type="arabicParenR"/>
            </a:pPr>
            <a:r>
              <a:rPr lang="ru-RU" sz="2000" dirty="0"/>
              <a:t>Постановка изделий на ремонтное производство</a:t>
            </a:r>
            <a:r>
              <a:rPr lang="en-US" sz="2000" dirty="0"/>
              <a:t>;</a:t>
            </a:r>
          </a:p>
          <a:p>
            <a:pPr marL="457200" indent="-457200">
              <a:lnSpc>
                <a:spcPct val="150000"/>
              </a:lnSpc>
              <a:buAutoNum type="arabicParenR"/>
            </a:pPr>
            <a:r>
              <a:rPr lang="ru-RU" sz="2000" dirty="0"/>
              <a:t>Установившееся ремонтное производство</a:t>
            </a:r>
            <a:r>
              <a:rPr lang="en-US" sz="2000" dirty="0"/>
              <a:t>;</a:t>
            </a:r>
          </a:p>
          <a:p>
            <a:pPr marL="457200" indent="-457200">
              <a:lnSpc>
                <a:spcPct val="150000"/>
              </a:lnSpc>
              <a:buAutoNum type="arabicParenR"/>
            </a:pPr>
            <a:r>
              <a:rPr lang="ru-RU" sz="2000" dirty="0"/>
              <a:t>Поставка отремонтированных изделий</a:t>
            </a:r>
            <a:r>
              <a:rPr lang="en-US" sz="2000" dirty="0"/>
              <a:t>;</a:t>
            </a:r>
          </a:p>
          <a:p>
            <a:pPr marL="457200" indent="-457200">
              <a:lnSpc>
                <a:spcPct val="150000"/>
              </a:lnSpc>
              <a:buAutoNum type="arabicParenR"/>
            </a:pPr>
            <a:r>
              <a:rPr lang="ru-RU" sz="2000" dirty="0"/>
              <a:t>Снятие изделий с ремонтного производства</a:t>
            </a:r>
            <a:r>
              <a:rPr lang="en-US" sz="2000" dirty="0"/>
              <a:t>.</a:t>
            </a:r>
            <a:endParaRPr lang="ru-RU" sz="2000" dirty="0"/>
          </a:p>
          <a:p>
            <a:pPr marL="457200" indent="-457200">
              <a:lnSpc>
                <a:spcPct val="150000"/>
              </a:lnSpc>
              <a:buAutoNum type="arabicParenR"/>
            </a:pPr>
            <a:endParaRPr lang="ru-RU" sz="2000" dirty="0"/>
          </a:p>
          <a:p>
            <a:pPr marL="457200" indent="-457200">
              <a:lnSpc>
                <a:spcPct val="150000"/>
              </a:lnSpc>
              <a:buAutoNum type="arabicParenR"/>
            </a:pPr>
            <a:endParaRPr lang="en-US" sz="2000" dirty="0"/>
          </a:p>
        </p:txBody>
      </p:sp>
    </p:spTree>
    <p:extLst>
      <p:ext uri="{BB962C8B-B14F-4D97-AF65-F5344CB8AC3E}">
        <p14:creationId xmlns:p14="http://schemas.microsoft.com/office/powerpoint/2010/main" val="119568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a:xfrm>
            <a:off x="576692" y="1412825"/>
            <a:ext cx="9272477" cy="777025"/>
          </a:xfrm>
        </p:spPr>
        <p:txBody>
          <a:bodyPr>
            <a:normAutofit/>
          </a:bodyPr>
          <a:lstStyle/>
          <a:p>
            <a:r>
              <a:rPr lang="ru-RU" sz="3200" dirty="0"/>
              <a:t>Стадия «Ликвидация»</a:t>
            </a:r>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229555" y="497132"/>
            <a:ext cx="1901825" cy="645867"/>
          </a:xfrm>
        </p:spPr>
        <p:txBody>
          <a:bodyPr/>
          <a:lstStyle/>
          <a:p>
            <a:r>
              <a:rPr lang="ru-RU" dirty="0"/>
              <a:t>Московский институт электроники и математики им. А.Н. Тихонова</a:t>
            </a:r>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3" y="497133"/>
            <a:ext cx="2472946" cy="408109"/>
          </a:xfrm>
        </p:spPr>
        <p:txBody>
          <a:bodyPr/>
          <a:lstStyle/>
          <a:p>
            <a:r>
              <a:rPr lang="ru-RU" sz="1000" dirty="0">
                <a:solidFill>
                  <a:srgbClr val="002060"/>
                </a:solidFill>
                <a:latin typeface="HSE Sans" panose="02000000000000000000" pitchFamily="50" charset="-52"/>
                <a:cs typeface="Arial" panose="020B0604020202020204" pitchFamily="34" charset="0"/>
              </a:rPr>
              <a:t>Управление надежностью электронных изделий на этапах жизненного цикла</a:t>
            </a:r>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a:xfrm>
            <a:off x="6259892" y="497133"/>
            <a:ext cx="2070100" cy="408109"/>
          </a:xfrm>
        </p:spPr>
        <p:txBody>
          <a:bodyPr/>
          <a:lstStyle/>
          <a:p>
            <a:r>
              <a:rPr lang="ru-RU" dirty="0"/>
              <a:t>Стадии и этапы жизненного цикла изделий</a:t>
            </a:r>
          </a:p>
        </p:txBody>
      </p:sp>
      <p:sp>
        <p:nvSpPr>
          <p:cNvPr id="8" name="Заголовок 2">
            <a:extLst>
              <a:ext uri="{FF2B5EF4-FFF2-40B4-BE49-F238E27FC236}">
                <a16:creationId xmlns:a16="http://schemas.microsoft.com/office/drawing/2014/main" id="{FA8B77C3-13F7-FC55-B09D-9712D0B3F6A0}"/>
              </a:ext>
            </a:extLst>
          </p:cNvPr>
          <p:cNvSpPr txBox="1">
            <a:spLocks/>
          </p:cNvSpPr>
          <p:nvPr/>
        </p:nvSpPr>
        <p:spPr>
          <a:xfrm>
            <a:off x="10599845" y="532481"/>
            <a:ext cx="464395" cy="408109"/>
          </a:xfrm>
          <a:prstGeom prst="rect">
            <a:avLst/>
          </a:prstGeom>
        </p:spPr>
        <p:txBody>
          <a:bodyPr lIns="0" tIns="0" rIns="0" bIns="0" anchor="t">
            <a:norm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r>
              <a:rPr lang="ru-RU" sz="2000" dirty="0"/>
              <a:t>/ 9</a:t>
            </a:r>
          </a:p>
        </p:txBody>
      </p:sp>
      <p:sp>
        <p:nvSpPr>
          <p:cNvPr id="16" name="Заголовок 2">
            <a:extLst>
              <a:ext uri="{FF2B5EF4-FFF2-40B4-BE49-F238E27FC236}">
                <a16:creationId xmlns:a16="http://schemas.microsoft.com/office/drawing/2014/main" id="{06092A10-C453-474F-986B-32F76AE07FA6}"/>
              </a:ext>
            </a:extLst>
          </p:cNvPr>
          <p:cNvSpPr txBox="1">
            <a:spLocks/>
          </p:cNvSpPr>
          <p:nvPr/>
        </p:nvSpPr>
        <p:spPr>
          <a:xfrm>
            <a:off x="521571" y="2094580"/>
            <a:ext cx="11251329" cy="705770"/>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lnSpc>
                <a:spcPct val="150000"/>
              </a:lnSpc>
              <a:buAutoNum type="arabicParenR"/>
            </a:pPr>
            <a:r>
              <a:rPr lang="ru-RU" sz="2000" dirty="0"/>
              <a:t>Обеспечение утилизации, уничтожения и/или захоронения изделий и сопутствующих отходов</a:t>
            </a:r>
            <a:r>
              <a:rPr lang="en-US" sz="2000" dirty="0"/>
              <a:t>;</a:t>
            </a:r>
            <a:endParaRPr lang="ru-RU" sz="2000" dirty="0"/>
          </a:p>
          <a:p>
            <a:pPr marL="457200" indent="-457200">
              <a:lnSpc>
                <a:spcPct val="150000"/>
              </a:lnSpc>
              <a:buAutoNum type="arabicParenR"/>
            </a:pPr>
            <a:endParaRPr lang="en-US" sz="2000" dirty="0"/>
          </a:p>
        </p:txBody>
      </p:sp>
      <p:sp>
        <p:nvSpPr>
          <p:cNvPr id="9" name="Заголовок 2">
            <a:extLst>
              <a:ext uri="{FF2B5EF4-FFF2-40B4-BE49-F238E27FC236}">
                <a16:creationId xmlns:a16="http://schemas.microsoft.com/office/drawing/2014/main" id="{94CCB4EC-BEE6-4AAC-AEF5-F1D133452516}"/>
              </a:ext>
            </a:extLst>
          </p:cNvPr>
          <p:cNvSpPr txBox="1">
            <a:spLocks/>
          </p:cNvSpPr>
          <p:nvPr/>
        </p:nvSpPr>
        <p:spPr>
          <a:xfrm>
            <a:off x="521572" y="2594651"/>
            <a:ext cx="5908105" cy="1249268"/>
          </a:xfrm>
          <a:prstGeom prst="rect">
            <a:avLst/>
          </a:prstGeom>
        </p:spPr>
        <p:txBody>
          <a:bodyPr lIns="0" tIns="0" rIns="0" bIns="0" anchor="t">
            <a:noAutofit/>
          </a:bodyPr>
          <a:lstStyle>
            <a:lvl1pPr algn="l" defTabSz="914400" rtl="0" eaLnBrk="1" latinLnBrk="0" hangingPunct="1">
              <a:lnSpc>
                <a:spcPct val="100000"/>
              </a:lnSpc>
              <a:spcBef>
                <a:spcPct val="0"/>
              </a:spcBef>
              <a:buNone/>
              <a:defRPr sz="2400" b="0" i="0" kern="1200">
                <a:solidFill>
                  <a:schemeClr val="tx1"/>
                </a:solidFill>
                <a:latin typeface="HSE Sans" panose="02000000000000000000" pitchFamily="2" charset="0"/>
                <a:ea typeface="+mj-ea"/>
                <a:cs typeface="+mj-cs"/>
              </a:defRPr>
            </a:lvl1pPr>
          </a:lstStyle>
          <a:p>
            <a:pPr marL="457200" indent="-457200">
              <a:buFont typeface="Arial" panose="020B0604020202020204" pitchFamily="34" charset="0"/>
              <a:buChar char="•"/>
            </a:pPr>
            <a:r>
              <a:rPr lang="ru-RU" sz="1200" dirty="0"/>
              <a:t>утилизация/ уничтожение/ захоронение изделий и сопутствующих отходов</a:t>
            </a:r>
          </a:p>
        </p:txBody>
      </p:sp>
    </p:spTree>
    <p:extLst>
      <p:ext uri="{BB962C8B-B14F-4D97-AF65-F5344CB8AC3E}">
        <p14:creationId xmlns:p14="http://schemas.microsoft.com/office/powerpoint/2010/main" val="413745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95C0D-D7DC-EF40-9E45-F5F0A4817CD2}"/>
              </a:ext>
            </a:extLst>
          </p:cNvPr>
          <p:cNvSpPr>
            <a:spLocks noGrp="1"/>
          </p:cNvSpPr>
          <p:nvPr>
            <p:ph type="title"/>
          </p:nvPr>
        </p:nvSpPr>
        <p:spPr>
          <a:xfrm>
            <a:off x="1027968" y="2716699"/>
            <a:ext cx="5347195" cy="2589375"/>
          </a:xfrm>
        </p:spPr>
        <p:txBody>
          <a:bodyPr>
            <a:noAutofit/>
          </a:bodyPr>
          <a:lstStyle/>
          <a:p>
            <a:pPr algn="ctr"/>
            <a:r>
              <a:rPr lang="ru-RU" sz="2400" b="1" dirty="0">
                <a:latin typeface="HSE Sans" panose="02000000000000000000" pitchFamily="50" charset="-52"/>
                <a:cs typeface="Arial" panose="020B0604020202020204" pitchFamily="34" charset="0"/>
              </a:rPr>
              <a:t>Научно-учебная группа</a:t>
            </a:r>
            <a:r>
              <a:rPr lang="ru-RU" sz="2400" dirty="0">
                <a:latin typeface="HSE Sans" panose="02000000000000000000" pitchFamily="50" charset="-52"/>
                <a:cs typeface="Arial" panose="020B0604020202020204" pitchFamily="34" charset="0"/>
              </a:rPr>
              <a:t> </a:t>
            </a:r>
            <a:br>
              <a:rPr lang="ru-RU" sz="2400" dirty="0">
                <a:latin typeface="HSE Sans" panose="02000000000000000000" pitchFamily="50" charset="-52"/>
                <a:cs typeface="Arial" panose="020B0604020202020204" pitchFamily="34" charset="0"/>
              </a:rPr>
            </a:br>
            <a:r>
              <a:rPr lang="ru-RU" sz="1800" dirty="0">
                <a:latin typeface="HSE Sans" panose="02000000000000000000" pitchFamily="50" charset="-52"/>
                <a:cs typeface="Arial" panose="020B0604020202020204" pitchFamily="34" charset="0"/>
              </a:rPr>
              <a:t>«</a:t>
            </a:r>
            <a:r>
              <a:rPr lang="ru-RU" sz="1800" b="1" dirty="0">
                <a:latin typeface="HSE Sans" panose="02000000000000000000" pitchFamily="50" charset="-52"/>
                <a:cs typeface="Arial" panose="020B0604020202020204" pitchFamily="34" charset="0"/>
              </a:rPr>
              <a:t>Управление надежностью на предприятиях</a:t>
            </a:r>
            <a:r>
              <a:rPr lang="ru-RU" sz="1800" dirty="0">
                <a:latin typeface="HSE Sans" panose="02000000000000000000" pitchFamily="50" charset="-52"/>
                <a:cs typeface="Arial" panose="020B0604020202020204" pitchFamily="34" charset="0"/>
              </a:rPr>
              <a:t>»</a:t>
            </a:r>
            <a:br>
              <a:rPr lang="ru-RU" sz="2000" dirty="0">
                <a:latin typeface="HSE Sans" panose="02000000000000000000" pitchFamily="50" charset="-52"/>
                <a:cs typeface="Arial" panose="020B0604020202020204" pitchFamily="34" charset="0"/>
              </a:rPr>
            </a:br>
            <a:br>
              <a:rPr lang="ru-RU" sz="2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Доклад подготовлен в ходе проведения исследования </a:t>
            </a:r>
            <a:br>
              <a:rPr lang="ru-RU" sz="1400"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Проект № 24-00-024 «Развитие методов прогнозирования показателей надежности электронных модулей» </a:t>
            </a:r>
            <a:br>
              <a:rPr lang="ru-RU" sz="1400" b="1"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в рамках Программы «Научный фонд Национального исследовательского университета </a:t>
            </a:r>
            <a:br>
              <a:rPr lang="ru-RU" sz="1400" b="1" dirty="0">
                <a:latin typeface="HSE Sans" panose="02000000000000000000" pitchFamily="50" charset="-52"/>
                <a:cs typeface="Arial" panose="020B0604020202020204" pitchFamily="34" charset="0"/>
              </a:rPr>
            </a:br>
            <a:r>
              <a:rPr lang="ru-RU" sz="1400" b="1" dirty="0">
                <a:latin typeface="HSE Sans" panose="02000000000000000000" pitchFamily="50" charset="-52"/>
                <a:cs typeface="Arial" panose="020B0604020202020204" pitchFamily="34" charset="0"/>
              </a:rPr>
              <a:t>«Высшая школа экономики» (НИУ ВШЭ)» в 2024 г.</a:t>
            </a:r>
            <a:endParaRPr lang="ru-RU" sz="2400" dirty="0">
              <a:latin typeface="HSE Sans" panose="02000000000000000000" pitchFamily="50" charset="-52"/>
              <a:cs typeface="Arial" panose="020B0604020202020204" pitchFamily="34" charset="0"/>
            </a:endParaRPr>
          </a:p>
        </p:txBody>
      </p:sp>
      <p:sp>
        <p:nvSpPr>
          <p:cNvPr id="3" name="Текст 2">
            <a:extLst>
              <a:ext uri="{FF2B5EF4-FFF2-40B4-BE49-F238E27FC236}">
                <a16:creationId xmlns:a16="http://schemas.microsoft.com/office/drawing/2014/main" id="{2B85EA7E-BEC4-B745-B2A8-D4E4AFC614FC}"/>
              </a:ext>
            </a:extLst>
          </p:cNvPr>
          <p:cNvSpPr>
            <a:spLocks noGrp="1"/>
          </p:cNvSpPr>
          <p:nvPr>
            <p:ph type="body" sz="quarter" idx="10"/>
          </p:nvPr>
        </p:nvSpPr>
        <p:spPr/>
        <p:txBody>
          <a:bodyPr/>
          <a:lstStyle/>
          <a:p>
            <a:r>
              <a:rPr lang="ru-RU" dirty="0">
                <a:latin typeface="HSE Sans" panose="02000000000000000000" pitchFamily="50" charset="-52"/>
                <a:cs typeface="Arial" panose="020B0604020202020204" pitchFamily="34" charset="0"/>
              </a:rPr>
              <a:t>Департамент </a:t>
            </a:r>
            <a:br>
              <a:rPr lang="ru-RU" dirty="0">
                <a:latin typeface="HSE Sans" panose="02000000000000000000" pitchFamily="50" charset="-52"/>
                <a:cs typeface="Arial" panose="020B0604020202020204" pitchFamily="34" charset="0"/>
              </a:rPr>
            </a:br>
            <a:r>
              <a:rPr lang="ru-RU" dirty="0">
                <a:latin typeface="HSE Sans" panose="02000000000000000000" pitchFamily="50" charset="-52"/>
                <a:cs typeface="Arial" panose="020B0604020202020204" pitchFamily="34" charset="0"/>
              </a:rPr>
              <a:t>электронной инженерии</a:t>
            </a:r>
          </a:p>
        </p:txBody>
      </p:sp>
      <p:sp>
        <p:nvSpPr>
          <p:cNvPr id="4" name="Текст 3">
            <a:extLst>
              <a:ext uri="{FF2B5EF4-FFF2-40B4-BE49-F238E27FC236}">
                <a16:creationId xmlns:a16="http://schemas.microsoft.com/office/drawing/2014/main" id="{DB8D49EC-434A-5443-AC3F-85F01995E632}"/>
              </a:ext>
            </a:extLst>
          </p:cNvPr>
          <p:cNvSpPr>
            <a:spLocks noGrp="1"/>
          </p:cNvSpPr>
          <p:nvPr>
            <p:ph type="body" sz="quarter" idx="11"/>
          </p:nvPr>
        </p:nvSpPr>
        <p:spPr/>
        <p:txBody>
          <a:bodyPr>
            <a:normAutofit/>
          </a:bodyPr>
          <a:lstStyle/>
          <a:p>
            <a:r>
              <a:rPr lang="ru-RU" dirty="0">
                <a:latin typeface="HSE Sans" panose="02000000000000000000" pitchFamily="50" charset="-52"/>
                <a:cs typeface="Arial" panose="020B0604020202020204" pitchFamily="34" charset="0"/>
              </a:rPr>
              <a:t>Московский институт электроники и математики им. А.Н. Тихонова</a:t>
            </a:r>
          </a:p>
        </p:txBody>
      </p:sp>
      <p:sp>
        <p:nvSpPr>
          <p:cNvPr id="5" name="Текст 4">
            <a:extLst>
              <a:ext uri="{FF2B5EF4-FFF2-40B4-BE49-F238E27FC236}">
                <a16:creationId xmlns:a16="http://schemas.microsoft.com/office/drawing/2014/main" id="{C6FAE0FA-3CAF-BA4B-8F9F-5FEF3C2F3CC6}"/>
              </a:ext>
            </a:extLst>
          </p:cNvPr>
          <p:cNvSpPr>
            <a:spLocks noGrp="1"/>
          </p:cNvSpPr>
          <p:nvPr>
            <p:ph type="body" idx="12"/>
          </p:nvPr>
        </p:nvSpPr>
        <p:spPr/>
        <p:txBody>
          <a:bodyPr/>
          <a:lstStyle/>
          <a:p>
            <a:r>
              <a:rPr lang="ru-RU" dirty="0">
                <a:latin typeface="HSE Sans" panose="02000000000000000000" pitchFamily="50" charset="-52"/>
                <a:cs typeface="Arial" panose="020B0604020202020204" pitchFamily="34" charset="0"/>
              </a:rPr>
              <a:t>Москва</a:t>
            </a:r>
          </a:p>
          <a:p>
            <a:r>
              <a:rPr lang="ru-RU" dirty="0">
                <a:latin typeface="HSE Sans" panose="02000000000000000000" pitchFamily="50" charset="-52"/>
                <a:cs typeface="Arial" panose="020B0604020202020204" pitchFamily="34" charset="0"/>
              </a:rPr>
              <a:t>31.10.2024 г.</a:t>
            </a:r>
          </a:p>
        </p:txBody>
      </p:sp>
      <p:sp>
        <p:nvSpPr>
          <p:cNvPr id="6" name="Прямоугольник: скругленные углы 5">
            <a:extLst>
              <a:ext uri="{FF2B5EF4-FFF2-40B4-BE49-F238E27FC236}">
                <a16:creationId xmlns:a16="http://schemas.microsoft.com/office/drawing/2014/main" id="{9CEE9B9B-9B18-4E8B-B2FB-65BC4D08957A}"/>
              </a:ext>
            </a:extLst>
          </p:cNvPr>
          <p:cNvSpPr/>
          <p:nvPr/>
        </p:nvSpPr>
        <p:spPr>
          <a:xfrm>
            <a:off x="1027968" y="2461188"/>
            <a:ext cx="5347195" cy="2844887"/>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HSE Sans" panose="02000000000000000000" pitchFamily="50" charset="-52"/>
            </a:endParaRPr>
          </a:p>
        </p:txBody>
      </p:sp>
      <p:sp>
        <p:nvSpPr>
          <p:cNvPr id="8" name="Заголовок 1">
            <a:extLst>
              <a:ext uri="{FF2B5EF4-FFF2-40B4-BE49-F238E27FC236}">
                <a16:creationId xmlns:a16="http://schemas.microsoft.com/office/drawing/2014/main" id="{2D5AE6A7-279B-455A-B0A0-74BECF51F5A9}"/>
              </a:ext>
            </a:extLst>
          </p:cNvPr>
          <p:cNvSpPr txBox="1">
            <a:spLocks/>
          </p:cNvSpPr>
          <p:nvPr/>
        </p:nvSpPr>
        <p:spPr>
          <a:xfrm>
            <a:off x="6622991" y="2722958"/>
            <a:ext cx="4541041" cy="2589375"/>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sz="4300" b="0" i="0" kern="1200" baseline="0">
                <a:solidFill>
                  <a:srgbClr val="0E2D69"/>
                </a:solidFill>
                <a:latin typeface="HSE Sans" panose="02000000000000000000" pitchFamily="2" charset="0"/>
                <a:ea typeface="+mj-ea"/>
                <a:cs typeface="+mj-cs"/>
              </a:defRPr>
            </a:lvl1pPr>
          </a:lstStyle>
          <a:p>
            <a:pPr algn="ctr"/>
            <a:r>
              <a:rPr lang="ru-RU" sz="2000" b="1" dirty="0">
                <a:latin typeface="HSE Sans" panose="02000000000000000000" pitchFamily="50" charset="-52"/>
                <a:cs typeface="Arial" panose="020B0604020202020204" pitchFamily="34" charset="0"/>
              </a:rPr>
              <a:t>Доклад</a:t>
            </a:r>
            <a:r>
              <a:rPr lang="ru-RU" sz="2000" dirty="0">
                <a:latin typeface="HSE Sans" panose="02000000000000000000" pitchFamily="50" charset="-52"/>
                <a:cs typeface="Arial" panose="020B0604020202020204" pitchFamily="34" charset="0"/>
              </a:rPr>
              <a:t> </a:t>
            </a:r>
            <a:br>
              <a:rPr lang="ru-RU" sz="2000" dirty="0">
                <a:latin typeface="HSE Sans" panose="02000000000000000000" pitchFamily="50" charset="-52"/>
                <a:cs typeface="Arial" panose="020B0604020202020204" pitchFamily="34" charset="0"/>
              </a:rPr>
            </a:br>
            <a:r>
              <a:rPr lang="ru-RU" sz="1600" b="1" dirty="0">
                <a:latin typeface="HSE Sans" panose="02000000000000000000" pitchFamily="50" charset="-52"/>
                <a:cs typeface="Arial" panose="020B0604020202020204" pitchFamily="34" charset="0"/>
              </a:rPr>
              <a:t>«Исследование стадий и этапов жизненного цикла изделий»</a:t>
            </a:r>
            <a:br>
              <a:rPr lang="ru-RU" sz="1800" dirty="0">
                <a:latin typeface="HSE Sans" panose="02000000000000000000" pitchFamily="50" charset="-52"/>
                <a:cs typeface="Arial" panose="020B0604020202020204" pitchFamily="34" charset="0"/>
              </a:rPr>
            </a:br>
            <a:br>
              <a:rPr lang="ru-RU" sz="1800" dirty="0">
                <a:latin typeface="HSE Sans" panose="02000000000000000000" pitchFamily="50" charset="-52"/>
                <a:cs typeface="Arial" panose="020B0604020202020204" pitchFamily="34" charset="0"/>
              </a:rPr>
            </a:br>
            <a:endParaRPr lang="ru-RU" sz="1800" dirty="0">
              <a:latin typeface="HSE Sans" panose="02000000000000000000" pitchFamily="50" charset="-52"/>
              <a:cs typeface="Arial" panose="020B0604020202020204" pitchFamily="34" charset="0"/>
            </a:endParaRPr>
          </a:p>
          <a:p>
            <a:pPr algn="ctr"/>
            <a:endParaRPr lang="ru-RU" sz="1400" b="1" dirty="0">
              <a:latin typeface="HSE Sans" panose="02000000000000000000" pitchFamily="50" charset="-52"/>
              <a:cs typeface="Arial" panose="020B0604020202020204" pitchFamily="34" charset="0"/>
            </a:endParaRPr>
          </a:p>
          <a:p>
            <a:pPr algn="ctr"/>
            <a:endParaRPr lang="ru-RU" sz="1400" b="1" dirty="0">
              <a:latin typeface="HSE Sans" panose="02000000000000000000" pitchFamily="50" charset="-52"/>
              <a:cs typeface="Arial" panose="020B0604020202020204" pitchFamily="34" charset="0"/>
            </a:endParaRPr>
          </a:p>
          <a:p>
            <a:pPr algn="ctr"/>
            <a:r>
              <a:rPr lang="ru-RU" sz="1400" b="1" dirty="0">
                <a:latin typeface="HSE Sans" panose="02000000000000000000" pitchFamily="50" charset="-52"/>
                <a:cs typeface="Arial" panose="020B0604020202020204" pitchFamily="34" charset="0"/>
              </a:rPr>
              <a:t>Докладчик</a:t>
            </a:r>
            <a:r>
              <a:rPr lang="ru-RU" sz="1400" dirty="0">
                <a:latin typeface="HSE Sans" panose="02000000000000000000" pitchFamily="50" charset="-52"/>
                <a:cs typeface="Arial" panose="020B0604020202020204" pitchFamily="34" charset="0"/>
              </a:rPr>
              <a:t> </a:t>
            </a:r>
            <a:br>
              <a:rPr lang="ru-RU" sz="1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Цветков Вячеслав Эдуардович</a:t>
            </a:r>
            <a:br>
              <a:rPr lang="ru-RU" sz="1400" dirty="0">
                <a:latin typeface="HSE Sans" panose="02000000000000000000" pitchFamily="50" charset="-52"/>
                <a:cs typeface="Arial" panose="020B0604020202020204" pitchFamily="34" charset="0"/>
              </a:rPr>
            </a:br>
            <a:r>
              <a:rPr lang="ru-RU" sz="1400" dirty="0">
                <a:latin typeface="HSE Sans" panose="02000000000000000000" pitchFamily="50" charset="-52"/>
                <a:cs typeface="Arial" panose="020B0604020202020204" pitchFamily="34" charset="0"/>
              </a:rPr>
              <a:t>аспирант 1 года обучения - ОП </a:t>
            </a:r>
            <a:r>
              <a:rPr lang="en-US" sz="1400" dirty="0">
                <a:latin typeface="HSE Sans" panose="02000000000000000000" pitchFamily="50" charset="-52"/>
                <a:cs typeface="Arial" panose="020B0604020202020204" pitchFamily="34" charset="0"/>
              </a:rPr>
              <a:t>“</a:t>
            </a:r>
            <a:r>
              <a:rPr lang="ru-RU" sz="1400" dirty="0">
                <a:latin typeface="HSE Sans" panose="02000000000000000000" pitchFamily="50" charset="-52"/>
                <a:cs typeface="Arial" panose="020B0604020202020204" pitchFamily="34" charset="0"/>
              </a:rPr>
              <a:t>Электроника, радиотехника и системы связи</a:t>
            </a:r>
            <a:r>
              <a:rPr lang="en-US" sz="1400" dirty="0">
                <a:latin typeface="HSE Sans" panose="02000000000000000000" pitchFamily="50" charset="-52"/>
                <a:cs typeface="Arial" panose="020B0604020202020204" pitchFamily="34" charset="0"/>
              </a:rPr>
              <a:t>”</a:t>
            </a:r>
            <a:endParaRPr lang="ru-RU" sz="1400" dirty="0">
              <a:latin typeface="HSE Sans" panose="02000000000000000000" pitchFamily="50" charset="-52"/>
              <a:cs typeface="Arial" panose="020B0604020202020204" pitchFamily="34" charset="0"/>
            </a:endParaRPr>
          </a:p>
        </p:txBody>
      </p:sp>
      <p:sp>
        <p:nvSpPr>
          <p:cNvPr id="10" name="Прямоугольник: скругленные углы 9">
            <a:extLst>
              <a:ext uri="{FF2B5EF4-FFF2-40B4-BE49-F238E27FC236}">
                <a16:creationId xmlns:a16="http://schemas.microsoft.com/office/drawing/2014/main" id="{1D54483D-1542-4DDB-95BB-44C3244848E8}"/>
              </a:ext>
            </a:extLst>
          </p:cNvPr>
          <p:cNvSpPr/>
          <p:nvPr/>
        </p:nvSpPr>
        <p:spPr>
          <a:xfrm>
            <a:off x="6622991" y="2461187"/>
            <a:ext cx="4541042" cy="2844887"/>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HSE Sans" panose="02000000000000000000" pitchFamily="50" charset="-52"/>
            </a:endParaRPr>
          </a:p>
        </p:txBody>
      </p:sp>
      <p:pic>
        <p:nvPicPr>
          <p:cNvPr id="11" name="Рисунок 10">
            <a:extLst>
              <a:ext uri="{FF2B5EF4-FFF2-40B4-BE49-F238E27FC236}">
                <a16:creationId xmlns:a16="http://schemas.microsoft.com/office/drawing/2014/main" id="{19A846D9-6044-47A1-B665-2A142D54783C}"/>
              </a:ext>
            </a:extLst>
          </p:cNvPr>
          <p:cNvPicPr>
            <a:picLocks noChangeAspect="1"/>
          </p:cNvPicPr>
          <p:nvPr/>
        </p:nvPicPr>
        <p:blipFill>
          <a:blip r:embed="rId2"/>
          <a:stretch>
            <a:fillRect/>
          </a:stretch>
        </p:blipFill>
        <p:spPr>
          <a:xfrm>
            <a:off x="8483416" y="3532010"/>
            <a:ext cx="754661" cy="958752"/>
          </a:xfrm>
          <a:prstGeom prst="rect">
            <a:avLst/>
          </a:prstGeom>
        </p:spPr>
      </p:pic>
    </p:spTree>
    <p:extLst>
      <p:ext uri="{BB962C8B-B14F-4D97-AF65-F5344CB8AC3E}">
        <p14:creationId xmlns:p14="http://schemas.microsoft.com/office/powerpoint/2010/main" val="2422519230"/>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3DAF31-D8A6-49A0-9A5D-8B2EA5B1C511}">
  <ds:schemaRefs>
    <ds:schemaRef ds:uri="http://purl.org/dc/elements/1.1/"/>
    <ds:schemaRef ds:uri="http://schemas.microsoft.com/office/2006/documentManagement/types"/>
    <ds:schemaRef ds:uri="http://schemas.microsoft.com/office/infopath/2007/PartnerControls"/>
    <ds:schemaRef ds:uri="http://purl.org/dc/dcmitype/"/>
    <ds:schemaRef ds:uri="e96afe77-3acb-4328-97fc-408e1bde3ecd"/>
    <ds:schemaRef ds:uri="http://schemas.microsoft.com/office/2006/metadata/properties"/>
    <ds:schemaRef ds:uri="http://purl.org/dc/terms/"/>
    <ds:schemaRef ds:uri="http://www.w3.org/XML/1998/namespace"/>
    <ds:schemaRef ds:uri="http://schemas.openxmlformats.org/package/2006/metadata/core-properties"/>
    <ds:schemaRef ds:uri="9875bd71-cde8-496c-a136-433f55d5e6d0"/>
  </ds:schemaRefs>
</ds:datastoreItem>
</file>

<file path=customXml/itemProps3.xml><?xml version="1.0" encoding="utf-8"?>
<ds:datastoreItem xmlns:ds="http://schemas.openxmlformats.org/officeDocument/2006/customXml" ds:itemID="{B34386AA-1848-4C75-B336-1053927CB0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8439</TotalTime>
  <Words>1217</Words>
  <Application>Microsoft Office PowerPoint</Application>
  <PresentationFormat>Широкоэкранный</PresentationFormat>
  <Paragraphs>148</Paragraphs>
  <Slides>9</Slides>
  <Notes>7</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HSE Sans</vt:lpstr>
      <vt:lpstr>Office Theme</vt:lpstr>
      <vt:lpstr>Научно-учебная группа  «Управление надежностью на предприятиях»  Доклад подготовлен в ходе проведения исследования  Проект № 24-00-024 «Развитие методов прогнозирования показателей надежности электронных модулей»  в рамках Программы «Научный фонд Национального исследовательского университета  «Высшая школа экономики» (НИУ ВШЭ)» в 2024 г.</vt:lpstr>
      <vt:lpstr>Стандарты</vt:lpstr>
      <vt:lpstr>Стадия «Исследования и обоснование разработки»</vt:lpstr>
      <vt:lpstr>Стадия «Разработка»</vt:lpstr>
      <vt:lpstr>Стадия «Производство»</vt:lpstr>
      <vt:lpstr>Стадия «Эксплуатация»</vt:lpstr>
      <vt:lpstr>Стадия «Капитальный ремонт»</vt:lpstr>
      <vt:lpstr>Стадия «Ликвидация»</vt:lpstr>
      <vt:lpstr>Научно-учебная группа  «Управление надежностью на предприятиях»  Доклад подготовлен в ходе проведения исследования  Проект № 24-00-024 «Развитие методов прогнозирования показателей надежности электронных модулей»  в рамках Программы «Научный фонд Национального исследовательского университета  «Высшая школа экономики» (НИУ ВШЭ)» в 2024 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Кутьков Юрий Юрьевич</dc:creator>
  <cp:lastModifiedBy>Вячеслав Цветков</cp:lastModifiedBy>
  <cp:revision>249</cp:revision>
  <cp:lastPrinted>2021-11-11T13:08:42Z</cp:lastPrinted>
  <dcterms:created xsi:type="dcterms:W3CDTF">2021-11-11T08:52:47Z</dcterms:created>
  <dcterms:modified xsi:type="dcterms:W3CDTF">2024-10-31T13:35:00Z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