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92" r:id="rId2"/>
    <p:sldId id="403" r:id="rId3"/>
    <p:sldId id="416" r:id="rId4"/>
    <p:sldId id="417" r:id="rId5"/>
    <p:sldId id="413" r:id="rId6"/>
    <p:sldId id="419" r:id="rId7"/>
    <p:sldId id="420" r:id="rId8"/>
    <p:sldId id="421" r:id="rId9"/>
    <p:sldId id="415" r:id="rId10"/>
    <p:sldId id="422" r:id="rId11"/>
    <p:sldId id="425" r:id="rId12"/>
    <p:sldId id="426" r:id="rId13"/>
    <p:sldId id="424" r:id="rId14"/>
    <p:sldId id="423" r:id="rId15"/>
    <p:sldId id="41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441D1-8772-4561-91D6-B29395450E79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400BB-8D95-461D-AE00-394DF48F3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1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4501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0760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8951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7645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839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9718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9484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6615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9378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7426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38662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3006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078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B6CC1-7F7B-478A-A9C2-6D2CEFCF5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075C1E-0481-496A-AE46-570BBA02D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5F210B-AE7C-4FF6-AA5B-10D8761B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D43FA-A870-44EE-A6DD-9902F3AD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28128D-5120-4787-A52D-1B3BECD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7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D654F-01B5-4E97-AFFA-E89B9D6B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03A6D7-2775-456B-A817-91FA027E6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3DB81-126B-46A8-AF6E-E2AA882D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4C486D-0A15-495E-A95F-4E184E61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FAF0E3-8821-4EA3-8D49-0FB1ED37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8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F44FC7-5DED-43AD-9BBD-6D3E0FBFA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581615-5F82-49A0-991C-9F920F0C1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44F5F-201C-4885-B831-C74480F7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6144B5-C961-4A83-8533-6949846A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4E79BD-21D8-4F5E-8F06-282BC83A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73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03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8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F42F7-A52C-4B04-9F89-B811810B5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FB5F0B-00F9-4A74-BF8E-C4FE192BD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D15A86-67E7-4C19-AAA0-C6241A38C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9719EE-9CB7-440D-8691-F3EE53FE9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9CD250-90CB-426F-805D-AF78E015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0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171B8-AC15-49F7-B4BA-000FAE22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1F26C5-0147-4F71-A35B-52E86BC56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4BB317-26D3-4412-852A-3E531EDB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54842-4F61-433F-86EE-1F6544C6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9464D-5335-4749-9D64-204D7991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9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C4B04-40AC-4A82-9D20-D194180B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14429B-3B9D-4E65-9531-2F891A4EB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8F3269-3621-4BA8-9977-7D8657736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C71066-B49B-4FC1-B253-7E2B50ED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DF6D16-7735-4617-B8CF-689B5184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68CB3D-CE3D-4D6A-A4E7-5BD97CC4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9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53C38-FB54-478C-8D2F-41D5C135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76458-3599-4C9A-9B8B-E2B5E54BC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0F153A-BD90-43BE-AC6A-649E29F1B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59AEC2-AAF4-49EB-9BD1-E92743319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05E776-54BE-4875-B343-AC0D59F73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75B92F-7947-470D-8A6C-9CB52BC8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E76BD7-ACC2-4168-B70D-0CA6A880E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089E4B-3540-45AC-8DCD-FD6C7DBC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9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A4779-52E5-42C3-8B52-0A5703B15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E059E0-52E3-4878-90C7-5CCB72490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C79AD0-7E35-4A5F-AFA1-CBE73B3B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1CB7A2-DA21-4E4F-BA8C-40B893D6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2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680D7E-5263-4FB2-865A-508AEE28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36E59D-4022-4345-957D-77D10A0A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D88C1F-7D5E-471D-98CB-4DB1925F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4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77A74-6019-44EB-80E2-69E4E93D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425136-FD22-444B-B3D7-6FF851F2C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055566-2C41-4C24-9E99-F142F9EDD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03F659-8C9C-4FFF-ABF6-06DC5ED10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050DDA-CF90-429C-B7BC-E6D3DDD37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CF6B34-5979-4F44-ACB5-F0C6634D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56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1191D-EEC8-442C-9CFF-A1FAF3BF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A3E4C7-36DF-46EA-A4A8-3AC6908D8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AEC5CD-BF22-4D57-83C5-F6E2A1F36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60BD62-39D7-4452-95F2-DCF79750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FA0C02-A229-480B-90F2-3BC17AF5D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B2F7B7-2EBC-43DF-89F0-ADE6B6BA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6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FC71B-CD38-42FA-B9FA-7CE2F377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E0465-824C-4675-AB7A-211EA2ADB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0A9F50-400F-431E-996C-E781499C8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B3F7-0279-4293-9CA0-85CDDE46ACFF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10D2BB-1BBF-4518-9FED-40C028ECC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32A133-F52C-4B23-B046-E99FCCFB3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35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HSE Sans" panose="02000000000000000000" pitchFamily="50" charset="-52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en-US" dirty="0">
                <a:latin typeface="HSE Sans" panose="02000000000000000000" pitchFamily="50" charset="-52"/>
                <a:cs typeface="Arial" panose="020B0604020202020204" pitchFamily="34" charset="0"/>
              </a:rPr>
              <a:t>10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.0</a:t>
            </a:r>
            <a:r>
              <a:rPr lang="en-US" dirty="0">
                <a:latin typeface="HSE Sans" panose="02000000000000000000" pitchFamily="50" charset="-52"/>
                <a:cs typeface="Arial" panose="020B0604020202020204" pitchFamily="34" charset="0"/>
              </a:rPr>
              <a:t>9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722958"/>
            <a:ext cx="4541041" cy="2589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600" b="1" dirty="0">
                <a:latin typeface="HSE Sans" panose="02000000000000000000" pitchFamily="50" charset="-52"/>
                <a:cs typeface="Arial" panose="020B0604020202020204" pitchFamily="34" charset="0"/>
              </a:rPr>
              <a:t>«Обзор французской методологии </a:t>
            </a:r>
            <a:r>
              <a:rPr lang="en-US" sz="1600" b="1" dirty="0">
                <a:latin typeface="HSE Sans" panose="02000000000000000000" pitchFamily="50" charset="-52"/>
                <a:cs typeface="Arial" panose="020B0604020202020204" pitchFamily="34" charset="0"/>
              </a:rPr>
              <a:t>FIDES</a:t>
            </a:r>
            <a:r>
              <a:rPr lang="ru-RU" sz="1600" b="1" dirty="0">
                <a:latin typeface="HSE Sans" panose="02000000000000000000" pitchFamily="50" charset="-52"/>
                <a:cs typeface="Arial" panose="020B0604020202020204" pitchFamily="34" charset="0"/>
              </a:rPr>
              <a:t> по оценке надежности и качества электронных модулей»</a:t>
            </a: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8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Мкртчян Гарик Андраникович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4 года обучения - ОП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”</a:t>
            </a: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DB3D70-8494-488B-ACED-6D67270FA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483" y="3824192"/>
            <a:ext cx="735350" cy="7353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51866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D8CCCB-0902-4BB7-B847-9463FC5E22AB}"/>
              </a:ext>
            </a:extLst>
          </p:cNvPr>
          <p:cNvSpPr txBox="1"/>
          <p:nvPr/>
        </p:nvSpPr>
        <p:spPr>
          <a:xfrm>
            <a:off x="494188" y="1360920"/>
            <a:ext cx="5765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Структура опросника</a:t>
            </a:r>
          </a:p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(процесс)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B928D-089B-4549-A851-378955762457}"/>
              </a:ext>
            </a:extLst>
          </p:cNvPr>
          <p:cNvSpPr txBox="1"/>
          <p:nvPr/>
        </p:nvSpPr>
        <p:spPr>
          <a:xfrm>
            <a:off x="705506" y="2883177"/>
            <a:ext cx="3801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171 вопрос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Разделенных на 7 стадий жизненного цикла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547679-674B-499D-B375-77F7F333E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249" y="1360920"/>
            <a:ext cx="4690753" cy="526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2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D8CCCB-0902-4BB7-B847-9463FC5E22AB}"/>
              </a:ext>
            </a:extLst>
          </p:cNvPr>
          <p:cNvSpPr txBox="1"/>
          <p:nvPr/>
        </p:nvSpPr>
        <p:spPr>
          <a:xfrm>
            <a:off x="494188" y="1360920"/>
            <a:ext cx="5765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Структура опросника</a:t>
            </a:r>
          </a:p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(процесс)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B928D-089B-4549-A851-378955762457}"/>
              </a:ext>
            </a:extLst>
          </p:cNvPr>
          <p:cNvSpPr txBox="1"/>
          <p:nvPr/>
        </p:nvSpPr>
        <p:spPr>
          <a:xfrm>
            <a:off x="705506" y="2883177"/>
            <a:ext cx="3801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Стадий жизненного цикла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61BD79-0ACF-44DC-BE0A-5D65BFA08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249" y="2603559"/>
            <a:ext cx="62198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56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D8CCCB-0902-4BB7-B847-9463FC5E22AB}"/>
              </a:ext>
            </a:extLst>
          </p:cNvPr>
          <p:cNvSpPr txBox="1"/>
          <p:nvPr/>
        </p:nvSpPr>
        <p:spPr>
          <a:xfrm>
            <a:off x="494188" y="1360920"/>
            <a:ext cx="5765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Структура опросника</a:t>
            </a:r>
          </a:p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(процесс)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628C2D-A093-41AD-B6FD-36FA861B9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5" y="2930492"/>
            <a:ext cx="3305175" cy="8477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7F760C-CF97-407E-A9F8-AD485A6F6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870" y="2835460"/>
            <a:ext cx="6672407" cy="1069296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822D1A17-BBE7-42EA-A299-88D0874D91B5}"/>
              </a:ext>
            </a:extLst>
          </p:cNvPr>
          <p:cNvCxnSpPr>
            <a:cxnSpLocks/>
          </p:cNvCxnSpPr>
          <p:nvPr/>
        </p:nvCxnSpPr>
        <p:spPr>
          <a:xfrm flipV="1">
            <a:off x="1250302" y="3778217"/>
            <a:ext cx="0" cy="485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7E1EB34-D66E-4430-9CA4-6B4068C8BD2E}"/>
              </a:ext>
            </a:extLst>
          </p:cNvPr>
          <p:cNvSpPr txBox="1"/>
          <p:nvPr/>
        </p:nvSpPr>
        <p:spPr>
          <a:xfrm>
            <a:off x="565053" y="4364332"/>
            <a:ext cx="169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 до 8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4748DEA-D0F7-428D-8A0D-BDB468983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277" y="4058165"/>
            <a:ext cx="4476750" cy="1009650"/>
          </a:xfrm>
          <a:prstGeom prst="rect">
            <a:avLst/>
          </a:prstGeom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5CEF9A3-73B3-4691-8ED5-ADC3D0103BA2}"/>
              </a:ext>
            </a:extLst>
          </p:cNvPr>
          <p:cNvCxnSpPr>
            <a:cxnSpLocks/>
          </p:cNvCxnSpPr>
          <p:nvPr/>
        </p:nvCxnSpPr>
        <p:spPr>
          <a:xfrm flipH="1" flipV="1">
            <a:off x="8015133" y="4364331"/>
            <a:ext cx="629717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AC30E63-399E-47FB-9530-10FEB671511F}"/>
              </a:ext>
            </a:extLst>
          </p:cNvPr>
          <p:cNvSpPr txBox="1"/>
          <p:nvPr/>
        </p:nvSpPr>
        <p:spPr>
          <a:xfrm>
            <a:off x="8835086" y="4021153"/>
            <a:ext cx="248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весов в определенной фазе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ED64C7C-1FDC-4053-951E-CA44D581DD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9327" y="4731227"/>
            <a:ext cx="4060664" cy="689388"/>
          </a:xfrm>
          <a:prstGeom prst="rect">
            <a:avLst/>
          </a:prstGeom>
        </p:spPr>
      </p:pic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07DA123F-A3DE-44D7-9A67-EBF4651598AE}"/>
              </a:ext>
            </a:extLst>
          </p:cNvPr>
          <p:cNvCxnSpPr>
            <a:cxnSpLocks/>
          </p:cNvCxnSpPr>
          <p:nvPr/>
        </p:nvCxnSpPr>
        <p:spPr>
          <a:xfrm flipH="1" flipV="1">
            <a:off x="8205369" y="5034379"/>
            <a:ext cx="629717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B4E2B9F-940E-4BA3-B9AF-241939D6E0FA}"/>
              </a:ext>
            </a:extLst>
          </p:cNvPr>
          <p:cNvSpPr txBox="1"/>
          <p:nvPr/>
        </p:nvSpPr>
        <p:spPr>
          <a:xfrm>
            <a:off x="8835086" y="4711213"/>
            <a:ext cx="248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сумма весов</a:t>
            </a:r>
          </a:p>
        </p:txBody>
      </p:sp>
    </p:spTree>
    <p:extLst>
      <p:ext uri="{BB962C8B-B14F-4D97-AF65-F5344CB8AC3E}">
        <p14:creationId xmlns:p14="http://schemas.microsoft.com/office/powerpoint/2010/main" val="2875750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D8CCCB-0902-4BB7-B847-9463FC5E22AB}"/>
              </a:ext>
            </a:extLst>
          </p:cNvPr>
          <p:cNvSpPr txBox="1"/>
          <p:nvPr/>
        </p:nvSpPr>
        <p:spPr>
          <a:xfrm>
            <a:off x="494188" y="1360920"/>
            <a:ext cx="5765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Структура опросника</a:t>
            </a:r>
          </a:p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(процесс)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691214-AD34-4DED-97C3-BE0647AF7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753" y="2936324"/>
            <a:ext cx="7848600" cy="30194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4B928D-089B-4549-A851-378955762457}"/>
              </a:ext>
            </a:extLst>
          </p:cNvPr>
          <p:cNvSpPr txBox="1"/>
          <p:nvPr/>
        </p:nvSpPr>
        <p:spPr>
          <a:xfrm>
            <a:off x="654834" y="3088450"/>
            <a:ext cx="2722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3470373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D8CCCB-0902-4BB7-B847-9463FC5E22AB}"/>
              </a:ext>
            </a:extLst>
          </p:cNvPr>
          <p:cNvSpPr txBox="1"/>
          <p:nvPr/>
        </p:nvSpPr>
        <p:spPr>
          <a:xfrm>
            <a:off x="672418" y="1500879"/>
            <a:ext cx="5765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Структура опросника</a:t>
            </a:r>
          </a:p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(процесс)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C6F7C8-D31A-448E-8DD9-23215844B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213" y="2071396"/>
            <a:ext cx="6554441" cy="43964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32201E-1801-43FB-9029-03CD51561004}"/>
              </a:ext>
            </a:extLst>
          </p:cNvPr>
          <p:cNvSpPr txBox="1"/>
          <p:nvPr/>
        </p:nvSpPr>
        <p:spPr>
          <a:xfrm>
            <a:off x="672418" y="3079576"/>
            <a:ext cx="2722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 вопроса</a:t>
            </a:r>
          </a:p>
        </p:txBody>
      </p:sp>
    </p:spTree>
    <p:extLst>
      <p:ext uri="{BB962C8B-B14F-4D97-AF65-F5344CB8AC3E}">
        <p14:creationId xmlns:p14="http://schemas.microsoft.com/office/powerpoint/2010/main" val="3405417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HSE Sans" panose="02000000000000000000" pitchFamily="50" charset="-52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en-US" dirty="0">
                <a:latin typeface="HSE Sans" panose="02000000000000000000" pitchFamily="50" charset="-52"/>
                <a:cs typeface="Arial" panose="020B0604020202020204" pitchFamily="34" charset="0"/>
              </a:rPr>
              <a:t>10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.0</a:t>
            </a:r>
            <a:r>
              <a:rPr lang="en-US" dirty="0">
                <a:latin typeface="HSE Sans" panose="02000000000000000000" pitchFamily="50" charset="-52"/>
                <a:cs typeface="Arial" panose="020B0604020202020204" pitchFamily="34" charset="0"/>
              </a:rPr>
              <a:t>9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DB3D70-8494-488B-ACED-6D67270FA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836" y="3643711"/>
            <a:ext cx="735350" cy="735350"/>
          </a:xfrm>
          <a:prstGeom prst="ellipse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134432A-6750-42A9-9972-F14C30AD342C}"/>
              </a:ext>
            </a:extLst>
          </p:cNvPr>
          <p:cNvSpPr txBox="1">
            <a:spLocks/>
          </p:cNvSpPr>
          <p:nvPr/>
        </p:nvSpPr>
        <p:spPr>
          <a:xfrm>
            <a:off x="6622991" y="2588942"/>
            <a:ext cx="4541041" cy="2589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600" b="1" dirty="0">
                <a:latin typeface="HSE Sans" panose="02000000000000000000" pitchFamily="50" charset="-52"/>
                <a:cs typeface="Arial" panose="020B0604020202020204" pitchFamily="34" charset="0"/>
              </a:rPr>
              <a:t>«Обзор французской методологии </a:t>
            </a:r>
            <a:r>
              <a:rPr lang="en-US" sz="1600" b="1" dirty="0">
                <a:latin typeface="HSE Sans" panose="02000000000000000000" pitchFamily="50" charset="-52"/>
                <a:cs typeface="Arial" panose="020B0604020202020204" pitchFamily="34" charset="0"/>
              </a:rPr>
              <a:t>FIDES</a:t>
            </a:r>
            <a:r>
              <a:rPr lang="ru-RU" sz="1600" b="1" dirty="0">
                <a:latin typeface="HSE Sans" panose="02000000000000000000" pitchFamily="50" charset="-52"/>
                <a:cs typeface="Arial" panose="020B0604020202020204" pitchFamily="34" charset="0"/>
              </a:rPr>
              <a:t> по оценке надежности и качества электронных модулей»</a:t>
            </a: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8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Мкртчян Гарик Андраникович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4 года обучения - ОП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”</a:t>
            </a: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937229" y="1504667"/>
            <a:ext cx="4344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Задача и охват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337469-A292-4CFD-8D0C-DBB0C15C4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405" y="1504667"/>
            <a:ext cx="4508366" cy="48877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3C9F37-0FC0-4529-9DD9-FF162975F6CA}"/>
              </a:ext>
            </a:extLst>
          </p:cNvPr>
          <p:cNvSpPr txBox="1"/>
          <p:nvPr/>
        </p:nvSpPr>
        <p:spPr>
          <a:xfrm>
            <a:off x="793102" y="2379306"/>
            <a:ext cx="5197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Реалистичная оценка надежности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электронных систем с учетом различных эксплуатационных условий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CA06A5-D75F-488B-A805-8EFE10DB7A1F}"/>
              </a:ext>
            </a:extLst>
          </p:cNvPr>
          <p:cNvSpPr txBox="1"/>
          <p:nvPr/>
        </p:nvSpPr>
        <p:spPr>
          <a:xfrm>
            <a:off x="793101" y="4720648"/>
            <a:ext cx="5197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для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суровых условий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и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агрессивных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6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EEDC83-FA05-4F6C-BFC0-069422634B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8"/>
          <a:stretch/>
        </p:blipFill>
        <p:spPr>
          <a:xfrm>
            <a:off x="1315616" y="1660849"/>
            <a:ext cx="9030386" cy="458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5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48E303-86A6-4B31-826E-01757EAFD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39" y="1334277"/>
            <a:ext cx="8850770" cy="51784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398DD5-3E66-4D0E-9413-19996A8F41BA}"/>
              </a:ext>
            </a:extLst>
          </p:cNvPr>
          <p:cNvSpPr txBox="1"/>
          <p:nvPr/>
        </p:nvSpPr>
        <p:spPr>
          <a:xfrm>
            <a:off x="5371588" y="1642188"/>
            <a:ext cx="168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B9BC854-60BA-456D-A547-D7BCA1B34C91}"/>
              </a:ext>
            </a:extLst>
          </p:cNvPr>
          <p:cNvCxnSpPr>
            <a:cxnSpLocks/>
          </p:cNvCxnSpPr>
          <p:nvPr/>
        </p:nvCxnSpPr>
        <p:spPr>
          <a:xfrm>
            <a:off x="6997308" y="1842243"/>
            <a:ext cx="1184043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4BA0D3C-1F13-4E88-A3BB-CF7143B6F9A2}"/>
              </a:ext>
            </a:extLst>
          </p:cNvPr>
          <p:cNvSpPr txBox="1"/>
          <p:nvPr/>
        </p:nvSpPr>
        <p:spPr>
          <a:xfrm>
            <a:off x="8181351" y="1380579"/>
            <a:ext cx="2024743" cy="923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классификация компонентов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12C792-7EB9-40C6-94CE-2271FD1EE03C}"/>
              </a:ext>
            </a:extLst>
          </p:cNvPr>
          <p:cNvSpPr txBox="1"/>
          <p:nvPr/>
        </p:nvSpPr>
        <p:spPr>
          <a:xfrm>
            <a:off x="7726012" y="4354040"/>
            <a:ext cx="202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8DC9010-80E6-4BEC-8A1F-1D9AE3D95A03}"/>
              </a:ext>
            </a:extLst>
          </p:cNvPr>
          <p:cNvCxnSpPr>
            <a:cxnSpLocks/>
          </p:cNvCxnSpPr>
          <p:nvPr/>
        </p:nvCxnSpPr>
        <p:spPr>
          <a:xfrm>
            <a:off x="9614072" y="4663198"/>
            <a:ext cx="444328" cy="38466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32A5B79-AE61-4957-8E8C-5DE62B83D97C}"/>
              </a:ext>
            </a:extLst>
          </p:cNvPr>
          <p:cNvSpPr txBox="1"/>
          <p:nvPr/>
        </p:nvSpPr>
        <p:spPr>
          <a:xfrm>
            <a:off x="9836236" y="5087538"/>
            <a:ext cx="1517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цикл системы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6A30E9-F3F5-4CA7-9AD1-AC0D12CD651C}"/>
              </a:ext>
            </a:extLst>
          </p:cNvPr>
          <p:cNvSpPr txBox="1"/>
          <p:nvPr/>
        </p:nvSpPr>
        <p:spPr>
          <a:xfrm>
            <a:off x="2939408" y="4374704"/>
            <a:ext cx="168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61AE4671-A73D-4187-9F5A-1E2EA17AACE6}"/>
              </a:ext>
            </a:extLst>
          </p:cNvPr>
          <p:cNvCxnSpPr>
            <a:cxnSpLocks/>
          </p:cNvCxnSpPr>
          <p:nvPr/>
        </p:nvCxnSpPr>
        <p:spPr>
          <a:xfrm flipH="1">
            <a:off x="2422723" y="4754150"/>
            <a:ext cx="814276" cy="39811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C1A4685-1140-4400-890B-8AABA24ECAA7}"/>
              </a:ext>
            </a:extLst>
          </p:cNvPr>
          <p:cNvSpPr txBox="1"/>
          <p:nvPr/>
        </p:nvSpPr>
        <p:spPr>
          <a:xfrm>
            <a:off x="631438" y="5087538"/>
            <a:ext cx="1860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промышленного процесса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7F8A4D-0A6F-4998-AD5C-EDED6A58B1EF}"/>
              </a:ext>
            </a:extLst>
          </p:cNvPr>
          <p:cNvSpPr txBox="1"/>
          <p:nvPr/>
        </p:nvSpPr>
        <p:spPr>
          <a:xfrm>
            <a:off x="424552" y="3105834"/>
            <a:ext cx="399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процесса можно учесть с помощью списка вопросов для аудита</a:t>
            </a:r>
          </a:p>
        </p:txBody>
      </p:sp>
    </p:spTree>
    <p:extLst>
      <p:ext uri="{BB962C8B-B14F-4D97-AF65-F5344CB8AC3E}">
        <p14:creationId xmlns:p14="http://schemas.microsoft.com/office/powerpoint/2010/main" val="77840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01F93C-9EDC-4DC2-936D-4E45E7F77B76}"/>
              </a:ext>
            </a:extLst>
          </p:cNvPr>
          <p:cNvSpPr txBox="1"/>
          <p:nvPr/>
        </p:nvSpPr>
        <p:spPr>
          <a:xfrm>
            <a:off x="782273" y="2143784"/>
            <a:ext cx="5197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омпоненты рассматриваются на протяжении всего жизненного цикла, начиная с этапа спецификации продукта и до этапа эксплуатации и технического обслуживания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26034-8DA7-4479-8C88-21DDB5FB2008}"/>
              </a:ext>
            </a:extLst>
          </p:cNvPr>
          <p:cNvSpPr txBox="1"/>
          <p:nvPr/>
        </p:nvSpPr>
        <p:spPr>
          <a:xfrm>
            <a:off x="782272" y="3464236"/>
            <a:ext cx="5197151" cy="2887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охватывает саму технологию изделия, а также его интеграцию в продукт.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учитывает все практики и современные достижения от этапа спецификации продукта до его замены.</a:t>
            </a: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учитывает ограничения использования, определенные проектированием продукта и эксплуатацией конечным пользователем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06A7A2-CEB5-4CEE-A1A2-6EC487CC8210}"/>
              </a:ext>
            </a:extLst>
          </p:cNvPr>
          <p:cNvSpPr txBox="1"/>
          <p:nvPr/>
        </p:nvSpPr>
        <p:spPr>
          <a:xfrm>
            <a:off x="782272" y="1435898"/>
            <a:ext cx="4344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Методология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F6355F-AB23-4FFD-A5EE-0196EC85D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74" y="2152695"/>
            <a:ext cx="4768353" cy="41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4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466E25D-C753-4539-98B8-4B3DA30E8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487" y="1365660"/>
            <a:ext cx="9988810" cy="524380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5064276-1D16-491E-8C0C-AFCB1FA3F746}"/>
              </a:ext>
            </a:extLst>
          </p:cNvPr>
          <p:cNvSpPr txBox="1"/>
          <p:nvPr/>
        </p:nvSpPr>
        <p:spPr>
          <a:xfrm>
            <a:off x="591575" y="1365660"/>
            <a:ext cx="3715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отказов на основе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FIDES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AE2B0-8CB8-43A4-B960-5B849774A32B}"/>
              </a:ext>
            </a:extLst>
          </p:cNvPr>
          <p:cNvSpPr txBox="1"/>
          <p:nvPr/>
        </p:nvSpPr>
        <p:spPr>
          <a:xfrm>
            <a:off x="553553" y="3802896"/>
            <a:ext cx="287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 HDBK 217 F N2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70A451-E275-4D3A-9331-40257A824B92}"/>
              </a:ext>
            </a:extLst>
          </p:cNvPr>
          <p:cNvSpPr txBox="1"/>
          <p:nvPr/>
        </p:nvSpPr>
        <p:spPr>
          <a:xfrm>
            <a:off x="7294942" y="6124614"/>
            <a:ext cx="287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FIDES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3FCDD8-ABE3-45A9-9597-AFBC044EF58F}"/>
              </a:ext>
            </a:extLst>
          </p:cNvPr>
          <p:cNvSpPr txBox="1"/>
          <p:nvPr/>
        </p:nvSpPr>
        <p:spPr>
          <a:xfrm>
            <a:off x="9318172" y="1180994"/>
            <a:ext cx="287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деталей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B22C00-60E5-4B95-BA29-753C7C97947E}"/>
              </a:ext>
            </a:extLst>
          </p:cNvPr>
          <p:cNvSpPr txBox="1"/>
          <p:nvPr/>
        </p:nvSpPr>
        <p:spPr>
          <a:xfrm>
            <a:off x="591575" y="2439958"/>
            <a:ext cx="3715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бортового компьютера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E3000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6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7F7CE7-855F-4AF7-8A9E-E0E8BF02BAC6}"/>
              </a:ext>
            </a:extLst>
          </p:cNvPr>
          <p:cNvSpPr txBox="1"/>
          <p:nvPr/>
        </p:nvSpPr>
        <p:spPr>
          <a:xfrm>
            <a:off x="898849" y="1621270"/>
            <a:ext cx="519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FIDES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количественно оценить: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1C1D68-3F71-4024-9B14-CD9DA94BB5D5}"/>
              </a:ext>
            </a:extLst>
          </p:cNvPr>
          <p:cNvSpPr txBox="1"/>
          <p:nvPr/>
        </p:nvSpPr>
        <p:spPr>
          <a:xfrm>
            <a:off x="1143689" y="2118903"/>
            <a:ext cx="678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жизненного цикла на надежность оборудования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2451ED-5F1D-4C62-8253-5A3D38542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866" y="2616536"/>
            <a:ext cx="2495550" cy="390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44C434-D9FB-4139-8011-D794FB08521A}"/>
              </a:ext>
            </a:extLst>
          </p:cNvPr>
          <p:cNvSpPr txBox="1"/>
          <p:nvPr/>
        </p:nvSpPr>
        <p:spPr>
          <a:xfrm>
            <a:off x="1147423" y="3131181"/>
            <a:ext cx="678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деталей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547F4F-FE71-4C0E-BBD6-4BA5957DB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866" y="3531984"/>
            <a:ext cx="5086350" cy="5524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AE89183-70C3-41D1-873D-835A40DC0ABB}"/>
              </a:ext>
            </a:extLst>
          </p:cNvPr>
          <p:cNvSpPr txBox="1"/>
          <p:nvPr/>
        </p:nvSpPr>
        <p:spPr>
          <a:xfrm>
            <a:off x="1143689" y="4115905"/>
            <a:ext cx="9213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стратегии компании с точки зрения процессов (разработка, производство и т.д.)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DC1FDB3-4E19-46D2-9179-56C4184AA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866" y="4540035"/>
            <a:ext cx="3457575" cy="5143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A96D42D-D693-46C1-A1EA-7C3FBB0C4742}"/>
              </a:ext>
            </a:extLst>
          </p:cNvPr>
          <p:cNvSpPr txBox="1"/>
          <p:nvPr/>
        </p:nvSpPr>
        <p:spPr>
          <a:xfrm>
            <a:off x="1143689" y="5054385"/>
            <a:ext cx="1015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конструкции к внешним факторам (перегрузкам, условиям эксплуатации и т.д.)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E3D2A12-F81B-4191-AD0A-D4451389B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866" y="5483805"/>
            <a:ext cx="34099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9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257FB-9493-45F9-BB15-FE6D5C4A10A0}"/>
              </a:ext>
            </a:extLst>
          </p:cNvPr>
          <p:cNvSpPr txBox="1"/>
          <p:nvPr/>
        </p:nvSpPr>
        <p:spPr>
          <a:xfrm>
            <a:off x="448483" y="1220960"/>
            <a:ext cx="3663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Формулы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024C85-C922-44C1-9AA9-CE14CF7D3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35" y="2189654"/>
            <a:ext cx="5125724" cy="11517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667123-78B8-4381-89D4-BB9248AAB475}"/>
              </a:ext>
            </a:extLst>
          </p:cNvPr>
          <p:cNvSpPr txBox="1"/>
          <p:nvPr/>
        </p:nvSpPr>
        <p:spPr>
          <a:xfrm>
            <a:off x="237917" y="2956705"/>
            <a:ext cx="243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вклад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08F86F-1350-4C02-B211-E75052684184}"/>
              </a:ext>
            </a:extLst>
          </p:cNvPr>
          <p:cNvSpPr txBox="1"/>
          <p:nvPr/>
        </p:nvSpPr>
        <p:spPr>
          <a:xfrm>
            <a:off x="2094600" y="2956705"/>
            <a:ext cx="2010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деталей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их квалификации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85D8B-799E-4694-AB15-CAB896BD2632}"/>
              </a:ext>
            </a:extLst>
          </p:cNvPr>
          <p:cNvSpPr txBox="1"/>
          <p:nvPr/>
        </p:nvSpPr>
        <p:spPr>
          <a:xfrm>
            <a:off x="3847284" y="2900864"/>
            <a:ext cx="1681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процесса организации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03381E-CB4E-4E0B-A5D4-8BAF49500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17" y="4027531"/>
            <a:ext cx="4483373" cy="11559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190434-F2F3-465A-9381-D34D4E7DFBC3}"/>
              </a:ext>
            </a:extLst>
          </p:cNvPr>
          <p:cNvSpPr txBox="1"/>
          <p:nvPr/>
        </p:nvSpPr>
        <p:spPr>
          <a:xfrm>
            <a:off x="1656866" y="4852210"/>
            <a:ext cx="2031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физических явлений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температурные, электрические, химические … еще 3)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4CEAF1-F9B0-4333-9ECE-47F52122A499}"/>
              </a:ext>
            </a:extLst>
          </p:cNvPr>
          <p:cNvSpPr txBox="1"/>
          <p:nvPr/>
        </p:nvSpPr>
        <p:spPr>
          <a:xfrm>
            <a:off x="3945275" y="4891065"/>
            <a:ext cx="2031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размещения изделия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173446-089F-4F50-BCA1-BC3730543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225" y="2169799"/>
            <a:ext cx="5069631" cy="11498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C2A3220-61DA-409D-A766-A84667A93759}"/>
              </a:ext>
            </a:extLst>
          </p:cNvPr>
          <p:cNvSpPr txBox="1"/>
          <p:nvPr/>
        </p:nvSpPr>
        <p:spPr>
          <a:xfrm>
            <a:off x="6725723" y="1578244"/>
            <a:ext cx="5197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 HDBK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старая версия) для сравнения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40E603-5FD8-400C-8887-147C6CB600C9}"/>
              </a:ext>
            </a:extLst>
          </p:cNvPr>
          <p:cNvSpPr txBox="1"/>
          <p:nvPr/>
        </p:nvSpPr>
        <p:spPr>
          <a:xfrm>
            <a:off x="9931435" y="3547522"/>
            <a:ext cx="2010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деталей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178883C8-3A9F-4EB6-950E-1D3A990245F6}"/>
              </a:ext>
            </a:extLst>
          </p:cNvPr>
          <p:cNvCxnSpPr>
            <a:cxnSpLocks/>
          </p:cNvCxnSpPr>
          <p:nvPr/>
        </p:nvCxnSpPr>
        <p:spPr>
          <a:xfrm flipV="1">
            <a:off x="10883631" y="2890899"/>
            <a:ext cx="434698" cy="71719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E914F7C-BB25-43EC-838E-6F27FC1708B3}"/>
              </a:ext>
            </a:extLst>
          </p:cNvPr>
          <p:cNvSpPr txBox="1"/>
          <p:nvPr/>
        </p:nvSpPr>
        <p:spPr>
          <a:xfrm>
            <a:off x="7786570" y="3656228"/>
            <a:ext cx="2010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эксплуатации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7D89DC3F-74AF-4FF4-8ED6-51974D658BF6}"/>
              </a:ext>
            </a:extLst>
          </p:cNvPr>
          <p:cNvCxnSpPr>
            <a:cxnSpLocks/>
          </p:cNvCxnSpPr>
          <p:nvPr/>
        </p:nvCxnSpPr>
        <p:spPr>
          <a:xfrm flipV="1">
            <a:off x="9405606" y="2890899"/>
            <a:ext cx="1371926" cy="79413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546D746-2AEB-433D-B4B9-C29619C82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9796" y="3976388"/>
            <a:ext cx="4057450" cy="229739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6E0ED78-D70D-4CFB-8E85-5038E996041C}"/>
              </a:ext>
            </a:extLst>
          </p:cNvPr>
          <p:cNvSpPr txBox="1"/>
          <p:nvPr/>
        </p:nvSpPr>
        <p:spPr>
          <a:xfrm>
            <a:off x="6259892" y="2989904"/>
            <a:ext cx="289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физических явлений, только электричество и тепло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95BACA79-0F98-437C-BFB6-ECBD2C877089}"/>
              </a:ext>
            </a:extLst>
          </p:cNvPr>
          <p:cNvCxnSpPr>
            <a:cxnSpLocks/>
          </p:cNvCxnSpPr>
          <p:nvPr/>
        </p:nvCxnSpPr>
        <p:spPr>
          <a:xfrm flipV="1">
            <a:off x="9001117" y="2937066"/>
            <a:ext cx="796322" cy="34522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2777E15-FF2E-479B-AD03-A5D6BFC73D0E}"/>
              </a:ext>
            </a:extLst>
          </p:cNvPr>
          <p:cNvSpPr txBox="1"/>
          <p:nvPr/>
        </p:nvSpPr>
        <p:spPr>
          <a:xfrm>
            <a:off x="6129312" y="4143827"/>
            <a:ext cx="2010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 HDBK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версия)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92336E-FEB6-418B-9471-1870B12C73DF}"/>
              </a:ext>
            </a:extLst>
          </p:cNvPr>
          <p:cNvSpPr txBox="1"/>
          <p:nvPr/>
        </p:nvSpPr>
        <p:spPr>
          <a:xfrm>
            <a:off x="446938" y="1902566"/>
            <a:ext cx="519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сравнения</a:t>
            </a:r>
          </a:p>
        </p:txBody>
      </p:sp>
    </p:spTree>
    <p:extLst>
      <p:ext uri="{BB962C8B-B14F-4D97-AF65-F5344CB8AC3E}">
        <p14:creationId xmlns:p14="http://schemas.microsoft.com/office/powerpoint/2010/main" val="392578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6D3082-D77F-430E-B6F5-0857A565C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224" y="3705359"/>
            <a:ext cx="8402525" cy="24676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3DABC7-3483-478D-85C6-DE540AD26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84" y="2310058"/>
            <a:ext cx="4272020" cy="8544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24842F-9700-41A4-ABCF-7A56718D1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404" y="2208626"/>
            <a:ext cx="6838784" cy="10572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1C53CD-42EA-4475-9196-B70621B73BD3}"/>
              </a:ext>
            </a:extLst>
          </p:cNvPr>
          <p:cNvSpPr txBox="1"/>
          <p:nvPr/>
        </p:nvSpPr>
        <p:spPr>
          <a:xfrm>
            <a:off x="476384" y="1396294"/>
            <a:ext cx="8117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HSE Sans Black" panose="02000000000000000000" pitchFamily="50" charset="0"/>
              </a:rPr>
              <a:t>Коэффициент качества изделия</a:t>
            </a:r>
          </a:p>
        </p:txBody>
      </p:sp>
    </p:spTree>
    <p:extLst>
      <p:ext uri="{BB962C8B-B14F-4D97-AF65-F5344CB8AC3E}">
        <p14:creationId xmlns:p14="http://schemas.microsoft.com/office/powerpoint/2010/main" val="646556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871</Words>
  <Application>Microsoft Office PowerPoint</Application>
  <PresentationFormat>Широкоэкранный</PresentationFormat>
  <Paragraphs>126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HSE Sans</vt:lpstr>
      <vt:lpstr>HSE Sans Black</vt:lpstr>
      <vt:lpstr>Times New Roman</vt:lpstr>
      <vt:lpstr>Тема Office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dc:title>
  <dc:creator>Мкртчян Гарик Андраникович</dc:creator>
  <cp:lastModifiedBy>Мкртчян Гарик Андраникович</cp:lastModifiedBy>
  <cp:revision>57</cp:revision>
  <dcterms:created xsi:type="dcterms:W3CDTF">2024-05-23T18:51:04Z</dcterms:created>
  <dcterms:modified xsi:type="dcterms:W3CDTF">2024-09-26T17:17:56Z</dcterms:modified>
</cp:coreProperties>
</file>