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6" roundtripDataSignature="AMtx7mg8tb89rMcS0IwkWYiqEJRujZNoE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6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05c88d6a30_0_1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g305c88d6a30_0_1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g305c88d6a30_0_13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05c88d6a30_0_1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g305c88d6a30_0_1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05c88d6a30_0_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g305c88d6a30_0_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305c88d6a30_0_3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05c88d6a30_0_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g305c88d6a30_0_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g305c88d6a30_0_6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05c88d6a30_0_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g305c88d6a30_0_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g305c88d6a30_0_7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05c88d6a30_0_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g305c88d6a30_0_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g305c88d6a30_0_8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05c88d6a30_0_9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g305c88d6a30_0_9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g305c88d6a30_0_9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05c88d6a30_0_10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g305c88d6a30_0_10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g305c88d6a30_0_10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05c88d6a30_0_1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g305c88d6a30_0_1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g305c88d6a30_0_1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ложка">
  <p:cSld name="Обложка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ue circle with white text&#10;&#10;Description automatically generated with low confidence" id="16" name="Google Shape;1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3859" y="962173"/>
            <a:ext cx="886499" cy="8864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Google Shape;17;p8"/>
          <p:cNvCxnSpPr/>
          <p:nvPr/>
        </p:nvCxnSpPr>
        <p:spPr>
          <a:xfrm>
            <a:off x="6090212" y="985336"/>
            <a:ext cx="0" cy="840173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" name="Google Shape;18;p8"/>
          <p:cNvCxnSpPr/>
          <p:nvPr/>
        </p:nvCxnSpPr>
        <p:spPr>
          <a:xfrm>
            <a:off x="8642581" y="985336"/>
            <a:ext cx="0" cy="840173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" name="Google Shape;19;p8"/>
          <p:cNvCxnSpPr/>
          <p:nvPr/>
        </p:nvCxnSpPr>
        <p:spPr>
          <a:xfrm>
            <a:off x="11179047" y="985336"/>
            <a:ext cx="0" cy="840173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" name="Google Shape;20;p8"/>
          <p:cNvSpPr txBox="1"/>
          <p:nvPr>
            <p:ph type="title"/>
          </p:nvPr>
        </p:nvSpPr>
        <p:spPr>
          <a:xfrm>
            <a:off x="1027967" y="2404670"/>
            <a:ext cx="7634059" cy="19783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4300"/>
              <a:buFont typeface="Arial"/>
              <a:buNone/>
              <a:defRPr b="0" i="0" sz="4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8"/>
          <p:cNvSpPr txBox="1"/>
          <p:nvPr>
            <p:ph idx="1" type="body"/>
          </p:nvPr>
        </p:nvSpPr>
        <p:spPr>
          <a:xfrm>
            <a:off x="2074947" y="1187841"/>
            <a:ext cx="3848717" cy="4351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8"/>
          <p:cNvSpPr txBox="1"/>
          <p:nvPr>
            <p:ph idx="2" type="body"/>
          </p:nvPr>
        </p:nvSpPr>
        <p:spPr>
          <a:xfrm>
            <a:off x="6259420" y="1173829"/>
            <a:ext cx="2278063" cy="463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  <a:defRPr b="0" i="0" sz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8"/>
          <p:cNvSpPr txBox="1"/>
          <p:nvPr>
            <p:ph idx="3" type="body"/>
          </p:nvPr>
        </p:nvSpPr>
        <p:spPr>
          <a:xfrm>
            <a:off x="8786720" y="1173829"/>
            <a:ext cx="2217738" cy="463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  <a:defRPr b="0" i="0" sz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8"/>
          <p:cNvSpPr txBox="1"/>
          <p:nvPr>
            <p:ph idx="4" type="body"/>
          </p:nvPr>
        </p:nvSpPr>
        <p:spPr>
          <a:xfrm>
            <a:off x="1027967" y="4824914"/>
            <a:ext cx="7625267" cy="6528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/>
              <a:buNone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84" name="Google Shape;84;p1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5" name="Google Shape;85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2" name="Google Shape;92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екст_1">
  <p:cSld name="Текст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26" name="Google Shape;2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" name="Google Shape;27;p9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" name="Google Shape;28;p9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" name="Google Shape;29;p9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0" name="Google Shape;30;p9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20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" name="Google Shape;31;p9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2" name="Google Shape;32;p9"/>
          <p:cNvSpPr/>
          <p:nvPr>
            <p:ph idx="2" type="pic"/>
          </p:nvPr>
        </p:nvSpPr>
        <p:spPr>
          <a:xfrm>
            <a:off x="6684653" y="1447790"/>
            <a:ext cx="4325167" cy="4325107"/>
          </a:xfrm>
          <a:prstGeom prst="rect">
            <a:avLst/>
          </a:prstGeom>
          <a:solidFill>
            <a:srgbClr val="D9D9D9"/>
          </a:solidFill>
          <a:ln>
            <a:noFill/>
          </a:ln>
        </p:spPr>
      </p:sp>
      <p:sp>
        <p:nvSpPr>
          <p:cNvPr id="33" name="Google Shape;33;p9"/>
          <p:cNvSpPr txBox="1"/>
          <p:nvPr>
            <p:ph type="title"/>
          </p:nvPr>
        </p:nvSpPr>
        <p:spPr>
          <a:xfrm>
            <a:off x="585898" y="1447790"/>
            <a:ext cx="5245560" cy="77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1" type="body"/>
          </p:nvPr>
        </p:nvSpPr>
        <p:spPr>
          <a:xfrm>
            <a:off x="585897" y="2379663"/>
            <a:ext cx="5245561" cy="33932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3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9"/>
          <p:cNvSpPr txBox="1"/>
          <p:nvPr>
            <p:ph idx="4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9"/>
          <p:cNvSpPr txBox="1"/>
          <p:nvPr>
            <p:ph idx="5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1" name="Google Shape;41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3" name="Google Shape;53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6" name="Google Shape;66;p1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1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8" name="Google Shape;68;p1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Relationship Id="rId4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"/>
          <p:cNvSpPr/>
          <p:nvPr/>
        </p:nvSpPr>
        <p:spPr>
          <a:xfrm>
            <a:off x="6622991" y="2461187"/>
            <a:ext cx="4541100" cy="2844900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"/>
          <p:cNvSpPr txBox="1"/>
          <p:nvPr>
            <p:ph type="title"/>
          </p:nvPr>
        </p:nvSpPr>
        <p:spPr>
          <a:xfrm>
            <a:off x="1027968" y="2716699"/>
            <a:ext cx="5347195" cy="2589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2400"/>
              <a:buFont typeface="Arial"/>
              <a:buNone/>
            </a:pPr>
            <a:r>
              <a:rPr b="1" lang="ru-RU" sz="2400">
                <a:latin typeface="Arial"/>
                <a:ea typeface="Arial"/>
                <a:cs typeface="Arial"/>
                <a:sym typeface="Arial"/>
              </a:rPr>
              <a:t>Научно-учебная группа</a:t>
            </a:r>
            <a:r>
              <a:rPr lang="ru-RU" sz="2400"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ru-RU" sz="2400">
                <a:latin typeface="Arial"/>
                <a:ea typeface="Arial"/>
                <a:cs typeface="Arial"/>
                <a:sym typeface="Arial"/>
              </a:rPr>
            </a:br>
            <a:r>
              <a:rPr lang="ru-RU" sz="1800">
                <a:latin typeface="Arial"/>
                <a:ea typeface="Arial"/>
                <a:cs typeface="Arial"/>
                <a:sym typeface="Arial"/>
              </a:rPr>
              <a:t>«</a:t>
            </a:r>
            <a:r>
              <a:rPr b="1" lang="ru-RU" sz="1800">
                <a:latin typeface="Arial"/>
                <a:ea typeface="Arial"/>
                <a:cs typeface="Arial"/>
                <a:sym typeface="Arial"/>
              </a:rPr>
              <a:t>Управление надежностью на предприятиях</a:t>
            </a:r>
            <a:r>
              <a:rPr lang="ru-RU" sz="1800">
                <a:latin typeface="Arial"/>
                <a:ea typeface="Arial"/>
                <a:cs typeface="Arial"/>
                <a:sym typeface="Arial"/>
              </a:rPr>
              <a:t>»</a:t>
            </a:r>
            <a:br>
              <a:rPr lang="ru-RU" sz="2000">
                <a:latin typeface="Arial"/>
                <a:ea typeface="Arial"/>
                <a:cs typeface="Arial"/>
                <a:sym typeface="Arial"/>
              </a:rPr>
            </a:br>
            <a:br>
              <a:rPr lang="ru-RU" sz="2400">
                <a:latin typeface="Arial"/>
                <a:ea typeface="Arial"/>
                <a:cs typeface="Arial"/>
                <a:sym typeface="Arial"/>
              </a:rPr>
            </a:br>
            <a:r>
              <a:rPr lang="ru-RU" sz="1400">
                <a:latin typeface="Arial"/>
                <a:ea typeface="Arial"/>
                <a:cs typeface="Arial"/>
                <a:sym typeface="Arial"/>
              </a:rPr>
              <a:t>Доклад подготовлен в ходе проведения исследования </a:t>
            </a:r>
            <a:br>
              <a:rPr lang="ru-RU" sz="1400">
                <a:latin typeface="Arial"/>
                <a:ea typeface="Arial"/>
                <a:cs typeface="Arial"/>
                <a:sym typeface="Arial"/>
              </a:rPr>
            </a:br>
            <a:r>
              <a:rPr b="1" lang="ru-RU" sz="1400">
                <a:latin typeface="Arial"/>
                <a:ea typeface="Arial"/>
                <a:cs typeface="Arial"/>
                <a:sym typeface="Arial"/>
              </a:rPr>
              <a:t>Проект № 24-00-024 «Развитие методов прогнозирования показателей надежности электронных модулей» </a:t>
            </a:r>
            <a:br>
              <a:rPr b="1" lang="ru-RU" sz="1400">
                <a:latin typeface="Arial"/>
                <a:ea typeface="Arial"/>
                <a:cs typeface="Arial"/>
                <a:sym typeface="Arial"/>
              </a:rPr>
            </a:br>
            <a:r>
              <a:rPr b="1" lang="ru-RU" sz="1400">
                <a:latin typeface="Arial"/>
                <a:ea typeface="Arial"/>
                <a:cs typeface="Arial"/>
                <a:sym typeface="Arial"/>
              </a:rPr>
              <a:t>в рамках Программы «Научный фонд Национального исследовательского университета </a:t>
            </a:r>
            <a:br>
              <a:rPr b="1" lang="ru-RU" sz="1400">
                <a:latin typeface="Arial"/>
                <a:ea typeface="Arial"/>
                <a:cs typeface="Arial"/>
                <a:sym typeface="Arial"/>
              </a:rPr>
            </a:br>
            <a:r>
              <a:rPr b="1" lang="ru-RU" sz="1400">
                <a:latin typeface="Arial"/>
                <a:ea typeface="Arial"/>
                <a:cs typeface="Arial"/>
                <a:sym typeface="Arial"/>
              </a:rPr>
              <a:t>«Высшая школа экономики» (НИУ ВШЭ)» в 2024 г.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"/>
          <p:cNvSpPr txBox="1"/>
          <p:nvPr>
            <p:ph idx="1" type="body"/>
          </p:nvPr>
        </p:nvSpPr>
        <p:spPr>
          <a:xfrm>
            <a:off x="2074947" y="1187841"/>
            <a:ext cx="3848717" cy="4351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Департамент </a:t>
            </a:r>
            <a:br>
              <a:rPr lang="ru-RU">
                <a:latin typeface="Arial"/>
                <a:ea typeface="Arial"/>
                <a:cs typeface="Arial"/>
                <a:sym typeface="Arial"/>
              </a:rPr>
            </a:br>
            <a:r>
              <a:rPr lang="ru-RU">
                <a:latin typeface="Arial"/>
                <a:ea typeface="Arial"/>
                <a:cs typeface="Arial"/>
                <a:sym typeface="Arial"/>
              </a:rPr>
              <a:t>электронной инженерии</a:t>
            </a:r>
            <a:endParaRPr/>
          </a:p>
        </p:txBody>
      </p:sp>
      <p:sp>
        <p:nvSpPr>
          <p:cNvPr id="114" name="Google Shape;114;p1"/>
          <p:cNvSpPr txBox="1"/>
          <p:nvPr>
            <p:ph idx="2" type="body"/>
          </p:nvPr>
        </p:nvSpPr>
        <p:spPr>
          <a:xfrm>
            <a:off x="6259420" y="1173829"/>
            <a:ext cx="2278063" cy="463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925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ct val="1000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Московский институт электроники и математики им. А.Н. Тихонова</a:t>
            </a:r>
            <a:endParaRPr/>
          </a:p>
        </p:txBody>
      </p:sp>
      <p:sp>
        <p:nvSpPr>
          <p:cNvPr id="115" name="Google Shape;115;p1"/>
          <p:cNvSpPr txBox="1"/>
          <p:nvPr>
            <p:ph idx="3" type="body"/>
          </p:nvPr>
        </p:nvSpPr>
        <p:spPr>
          <a:xfrm>
            <a:off x="8786720" y="1173829"/>
            <a:ext cx="2217738" cy="463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Москва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10.09.2024 г.</a:t>
            </a:r>
            <a:endParaRPr/>
          </a:p>
        </p:txBody>
      </p:sp>
      <p:sp>
        <p:nvSpPr>
          <p:cNvPr id="116" name="Google Shape;116;p1"/>
          <p:cNvSpPr/>
          <p:nvPr/>
        </p:nvSpPr>
        <p:spPr>
          <a:xfrm>
            <a:off x="1027968" y="2461188"/>
            <a:ext cx="5347195" cy="2844887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"/>
          <p:cNvSpPr txBox="1"/>
          <p:nvPr/>
        </p:nvSpPr>
        <p:spPr>
          <a:xfrm>
            <a:off x="6622991" y="2722958"/>
            <a:ext cx="4541041" cy="2589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  <a:t>Доклад</a:t>
            </a:r>
            <a:r>
              <a:rPr b="0" i="0" lang="ru-RU" sz="20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0" i="0" lang="ru-RU" sz="20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ru-RU" sz="16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b="1" lang="ru-RU" sz="1600">
                <a:solidFill>
                  <a:srgbClr val="0E2D69"/>
                </a:solidFill>
              </a:rPr>
              <a:t>Обзор модели базы данных и СУБД, </a:t>
            </a:r>
            <a:endParaRPr b="1" sz="1600">
              <a:solidFill>
                <a:srgbClr val="0E2D69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2000"/>
              <a:buFont typeface="Arial"/>
              <a:buNone/>
            </a:pPr>
            <a:r>
              <a:rPr b="1" lang="ru-RU" sz="1600">
                <a:solidFill>
                  <a:srgbClr val="0E2D69"/>
                </a:solidFill>
              </a:rPr>
              <a:t>используемых в веб-сервисе</a:t>
            </a:r>
            <a:r>
              <a:rPr b="1" i="0" lang="ru-RU" sz="16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  <a:t>»</a:t>
            </a:r>
            <a:br>
              <a:rPr b="0" i="0" lang="ru-RU" sz="18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rgbClr val="0E2D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2000"/>
              <a:buFont typeface="Arial"/>
              <a:buNone/>
            </a:pPr>
            <a:br>
              <a:rPr b="0" i="0" lang="ru-RU" sz="18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rgbClr val="0E2D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E2D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400"/>
              <a:buFont typeface="Arial"/>
              <a:buNone/>
            </a:pPr>
            <a:r>
              <a:rPr b="1" i="0" lang="ru-RU" sz="14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  <a:t>Докладчик</a:t>
            </a:r>
            <a:r>
              <a:rPr b="0" i="0" lang="ru-RU" sz="14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0" i="0" lang="ru-RU" sz="14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>
                <a:solidFill>
                  <a:srgbClr val="0E2D69"/>
                </a:solidFill>
              </a:rPr>
              <a:t>Мешочков Данила Михайлович</a:t>
            </a:r>
            <a:br>
              <a:rPr b="0" i="0" lang="ru-RU" sz="14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ru-RU" sz="14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  <a:t>студент 4 года обучения - ОП “ИТСС”</a:t>
            </a:r>
            <a:endParaRPr b="0" i="0" sz="1400" u="none" cap="none" strike="noStrike">
              <a:solidFill>
                <a:srgbClr val="0E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37483" y="3824192"/>
            <a:ext cx="735350" cy="73535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19" name="Google Shape;119;p1"/>
          <p:cNvPicPr preferRelativeResize="0"/>
          <p:nvPr/>
        </p:nvPicPr>
        <p:blipFill rotWithShape="1">
          <a:blip r:embed="rId4">
            <a:alphaModFix/>
          </a:blip>
          <a:srcRect b="93576" l="6550" r="29600" t="52046"/>
          <a:stretch/>
        </p:blipFill>
        <p:spPr>
          <a:xfrm flipH="1" rot="10800000">
            <a:off x="8455513" y="3716248"/>
            <a:ext cx="876000" cy="8433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05c88d6a30_0_131"/>
          <p:cNvSpPr txBox="1"/>
          <p:nvPr>
            <p:ph idx="3" type="body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300"/>
              <a:buFont typeface="Arial"/>
              <a:buNone/>
            </a:pPr>
            <a:r>
              <a:rPr lang="ru-RU" sz="13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Московский институт электроники и математики им. А.Н. Тихонова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g305c88d6a30_0_131"/>
          <p:cNvSpPr txBox="1"/>
          <p:nvPr>
            <p:ph idx="4" type="body"/>
          </p:nvPr>
        </p:nvSpPr>
        <p:spPr>
          <a:xfrm>
            <a:off x="3459163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300"/>
              <a:buNone/>
            </a:pPr>
            <a:r>
              <a:rPr lang="ru-RU" sz="13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Управление надежностью электронных изделий на этапах жизненного цикла</a:t>
            </a:r>
            <a:endParaRPr/>
          </a:p>
        </p:txBody>
      </p:sp>
      <p:sp>
        <p:nvSpPr>
          <p:cNvPr id="234" name="Google Shape;234;g305c88d6a30_0_131"/>
          <p:cNvSpPr txBox="1"/>
          <p:nvPr>
            <p:ph idx="5" type="body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300"/>
              <a:buNone/>
            </a:pPr>
            <a:r>
              <a:rPr lang="ru-RU" sz="13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Развитие методов прогнозирования показателей надежности электронных модулей</a:t>
            </a:r>
            <a:endParaRPr/>
          </a:p>
        </p:txBody>
      </p:sp>
      <p:sp>
        <p:nvSpPr>
          <p:cNvPr id="235" name="Google Shape;235;g305c88d6a30_0_131"/>
          <p:cNvSpPr txBox="1"/>
          <p:nvPr/>
        </p:nvSpPr>
        <p:spPr>
          <a:xfrm>
            <a:off x="937225" y="1504675"/>
            <a:ext cx="6291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rgbClr val="1F3864"/>
                </a:solidFill>
              </a:rPr>
              <a:t>Таблица админов (admin)</a:t>
            </a:r>
            <a:endParaRPr/>
          </a:p>
        </p:txBody>
      </p:sp>
      <p:sp>
        <p:nvSpPr>
          <p:cNvPr id="236" name="Google Shape;236;g305c88d6a30_0_131"/>
          <p:cNvSpPr txBox="1"/>
          <p:nvPr/>
        </p:nvSpPr>
        <p:spPr>
          <a:xfrm>
            <a:off x="3954100" y="2324625"/>
            <a:ext cx="7142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 – уникальный идентификатор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login – логин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password – пароль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7" name="Google Shape;237;g305c88d6a30_0_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225" y="2324625"/>
            <a:ext cx="2707607" cy="191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05c88d6a30_0_142"/>
          <p:cNvSpPr/>
          <p:nvPr/>
        </p:nvSpPr>
        <p:spPr>
          <a:xfrm>
            <a:off x="6622991" y="2461187"/>
            <a:ext cx="4541100" cy="2844900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g305c88d6a30_0_142"/>
          <p:cNvSpPr txBox="1"/>
          <p:nvPr>
            <p:ph type="title"/>
          </p:nvPr>
        </p:nvSpPr>
        <p:spPr>
          <a:xfrm>
            <a:off x="1027968" y="2716699"/>
            <a:ext cx="5347200" cy="25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2400"/>
              <a:buFont typeface="Arial"/>
              <a:buNone/>
            </a:pPr>
            <a:r>
              <a:rPr b="1" lang="ru-RU" sz="2400">
                <a:latin typeface="Arial"/>
                <a:ea typeface="Arial"/>
                <a:cs typeface="Arial"/>
                <a:sym typeface="Arial"/>
              </a:rPr>
              <a:t>Научно-учебная группа</a:t>
            </a:r>
            <a:r>
              <a:rPr lang="ru-RU" sz="2400"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ru-RU" sz="2400">
                <a:latin typeface="Arial"/>
                <a:ea typeface="Arial"/>
                <a:cs typeface="Arial"/>
                <a:sym typeface="Arial"/>
              </a:rPr>
            </a:br>
            <a:r>
              <a:rPr lang="ru-RU" sz="1800">
                <a:latin typeface="Arial"/>
                <a:ea typeface="Arial"/>
                <a:cs typeface="Arial"/>
                <a:sym typeface="Arial"/>
              </a:rPr>
              <a:t>«</a:t>
            </a:r>
            <a:r>
              <a:rPr b="1" lang="ru-RU" sz="1800">
                <a:latin typeface="Arial"/>
                <a:ea typeface="Arial"/>
                <a:cs typeface="Arial"/>
                <a:sym typeface="Arial"/>
              </a:rPr>
              <a:t>Управление надежностью на предприятиях</a:t>
            </a:r>
            <a:r>
              <a:rPr lang="ru-RU" sz="1800">
                <a:latin typeface="Arial"/>
                <a:ea typeface="Arial"/>
                <a:cs typeface="Arial"/>
                <a:sym typeface="Arial"/>
              </a:rPr>
              <a:t>»</a:t>
            </a:r>
            <a:br>
              <a:rPr lang="ru-RU" sz="2000">
                <a:latin typeface="Arial"/>
                <a:ea typeface="Arial"/>
                <a:cs typeface="Arial"/>
                <a:sym typeface="Arial"/>
              </a:rPr>
            </a:br>
            <a:br>
              <a:rPr lang="ru-RU" sz="2400">
                <a:latin typeface="Arial"/>
                <a:ea typeface="Arial"/>
                <a:cs typeface="Arial"/>
                <a:sym typeface="Arial"/>
              </a:rPr>
            </a:br>
            <a:r>
              <a:rPr lang="ru-RU" sz="1400">
                <a:latin typeface="Arial"/>
                <a:ea typeface="Arial"/>
                <a:cs typeface="Arial"/>
                <a:sym typeface="Arial"/>
              </a:rPr>
              <a:t>Доклад подготовлен в ходе проведения исследования </a:t>
            </a:r>
            <a:br>
              <a:rPr lang="ru-RU" sz="1400">
                <a:latin typeface="Arial"/>
                <a:ea typeface="Arial"/>
                <a:cs typeface="Arial"/>
                <a:sym typeface="Arial"/>
              </a:rPr>
            </a:br>
            <a:r>
              <a:rPr b="1" lang="ru-RU" sz="1400">
                <a:latin typeface="Arial"/>
                <a:ea typeface="Arial"/>
                <a:cs typeface="Arial"/>
                <a:sym typeface="Arial"/>
              </a:rPr>
              <a:t>Проект № 24-00-024 «Развитие методов прогнозирования показателей надежности электронных модулей» </a:t>
            </a:r>
            <a:br>
              <a:rPr b="1" lang="ru-RU" sz="1400">
                <a:latin typeface="Arial"/>
                <a:ea typeface="Arial"/>
                <a:cs typeface="Arial"/>
                <a:sym typeface="Arial"/>
              </a:rPr>
            </a:br>
            <a:r>
              <a:rPr b="1" lang="ru-RU" sz="1400">
                <a:latin typeface="Arial"/>
                <a:ea typeface="Arial"/>
                <a:cs typeface="Arial"/>
                <a:sym typeface="Arial"/>
              </a:rPr>
              <a:t>в рамках Программы «Научный фонд Национального исследовательского университета </a:t>
            </a:r>
            <a:br>
              <a:rPr b="1" lang="ru-RU" sz="1400">
                <a:latin typeface="Arial"/>
                <a:ea typeface="Arial"/>
                <a:cs typeface="Arial"/>
                <a:sym typeface="Arial"/>
              </a:rPr>
            </a:br>
            <a:r>
              <a:rPr b="1" lang="ru-RU" sz="1400">
                <a:latin typeface="Arial"/>
                <a:ea typeface="Arial"/>
                <a:cs typeface="Arial"/>
                <a:sym typeface="Arial"/>
              </a:rPr>
              <a:t>«Высшая школа экономики» (НИУ ВШЭ)» в 2024 г.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g305c88d6a30_0_142"/>
          <p:cNvSpPr txBox="1"/>
          <p:nvPr>
            <p:ph idx="1" type="body"/>
          </p:nvPr>
        </p:nvSpPr>
        <p:spPr>
          <a:xfrm>
            <a:off x="2074947" y="1187841"/>
            <a:ext cx="3848700" cy="4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Департамент </a:t>
            </a:r>
            <a:br>
              <a:rPr lang="ru-RU">
                <a:latin typeface="Arial"/>
                <a:ea typeface="Arial"/>
                <a:cs typeface="Arial"/>
                <a:sym typeface="Arial"/>
              </a:rPr>
            </a:br>
            <a:r>
              <a:rPr lang="ru-RU">
                <a:latin typeface="Arial"/>
                <a:ea typeface="Arial"/>
                <a:cs typeface="Arial"/>
                <a:sym typeface="Arial"/>
              </a:rPr>
              <a:t>электронной инженерии</a:t>
            </a:r>
            <a:endParaRPr/>
          </a:p>
        </p:txBody>
      </p:sp>
      <p:sp>
        <p:nvSpPr>
          <p:cNvPr id="245" name="Google Shape;245;g305c88d6a30_0_142"/>
          <p:cNvSpPr txBox="1"/>
          <p:nvPr>
            <p:ph idx="2" type="body"/>
          </p:nvPr>
        </p:nvSpPr>
        <p:spPr>
          <a:xfrm>
            <a:off x="6259420" y="1173829"/>
            <a:ext cx="2278200" cy="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lnSpcReduction="2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Московский институт электроники и математики им. А.Н. Тихонова</a:t>
            </a:r>
            <a:endParaRPr/>
          </a:p>
        </p:txBody>
      </p:sp>
      <p:sp>
        <p:nvSpPr>
          <p:cNvPr id="246" name="Google Shape;246;g305c88d6a30_0_142"/>
          <p:cNvSpPr txBox="1"/>
          <p:nvPr>
            <p:ph idx="3" type="body"/>
          </p:nvPr>
        </p:nvSpPr>
        <p:spPr>
          <a:xfrm>
            <a:off x="8786720" y="1173829"/>
            <a:ext cx="2217600" cy="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Москва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10.09.2024 г.</a:t>
            </a:r>
            <a:endParaRPr/>
          </a:p>
        </p:txBody>
      </p:sp>
      <p:sp>
        <p:nvSpPr>
          <p:cNvPr id="247" name="Google Shape;247;g305c88d6a30_0_142"/>
          <p:cNvSpPr/>
          <p:nvPr/>
        </p:nvSpPr>
        <p:spPr>
          <a:xfrm>
            <a:off x="1027968" y="2461188"/>
            <a:ext cx="5347200" cy="2844900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g305c88d6a30_0_142"/>
          <p:cNvSpPr txBox="1"/>
          <p:nvPr/>
        </p:nvSpPr>
        <p:spPr>
          <a:xfrm>
            <a:off x="6622991" y="2722958"/>
            <a:ext cx="4541100" cy="25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  <a:t>Доклад</a:t>
            </a:r>
            <a:r>
              <a:rPr b="0" i="0" lang="ru-RU" sz="20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0" i="0" lang="ru-RU" sz="20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ru-RU" sz="16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b="1" lang="ru-RU" sz="1600">
                <a:solidFill>
                  <a:srgbClr val="0E2D69"/>
                </a:solidFill>
              </a:rPr>
              <a:t>Обзор модели базы данных и СУБД, </a:t>
            </a:r>
            <a:endParaRPr b="1" sz="1600">
              <a:solidFill>
                <a:srgbClr val="0E2D69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2000"/>
              <a:buFont typeface="Arial"/>
              <a:buNone/>
            </a:pPr>
            <a:r>
              <a:rPr b="1" lang="ru-RU" sz="1600">
                <a:solidFill>
                  <a:srgbClr val="0E2D69"/>
                </a:solidFill>
              </a:rPr>
              <a:t>используемых в веб-сервисе</a:t>
            </a:r>
            <a:r>
              <a:rPr b="1" i="0" lang="ru-RU" sz="16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  <a:t>»</a:t>
            </a:r>
            <a:br>
              <a:rPr b="0" i="0" lang="ru-RU" sz="18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rgbClr val="0E2D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2000"/>
              <a:buFont typeface="Arial"/>
              <a:buNone/>
            </a:pPr>
            <a:br>
              <a:rPr b="0" i="0" lang="ru-RU" sz="18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rgbClr val="0E2D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E2D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400"/>
              <a:buFont typeface="Arial"/>
              <a:buNone/>
            </a:pPr>
            <a:r>
              <a:rPr b="1" i="0" lang="ru-RU" sz="14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  <a:t>Докладчик</a:t>
            </a:r>
            <a:r>
              <a:rPr b="0" i="0" lang="ru-RU" sz="14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0" i="0" lang="ru-RU" sz="14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>
                <a:solidFill>
                  <a:srgbClr val="0E2D69"/>
                </a:solidFill>
              </a:rPr>
              <a:t>Мешочков Данила Михайлович</a:t>
            </a:r>
            <a:br>
              <a:rPr b="0" i="0" lang="ru-RU" sz="14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ru-RU" sz="14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  <a:t>студент 4 года обучения - ОП “ИТСС”</a:t>
            </a:r>
            <a:endParaRPr b="0" i="0" sz="1400" u="none" cap="none" strike="noStrike">
              <a:solidFill>
                <a:srgbClr val="0E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g305c88d6a30_0_1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37483" y="3824192"/>
            <a:ext cx="735300" cy="7353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50" name="Google Shape;250;g305c88d6a30_0_142"/>
          <p:cNvPicPr preferRelativeResize="0"/>
          <p:nvPr/>
        </p:nvPicPr>
        <p:blipFill rotWithShape="1">
          <a:blip r:embed="rId4">
            <a:alphaModFix/>
          </a:blip>
          <a:srcRect b="93576" l="6550" r="29600" t="52046"/>
          <a:stretch/>
        </p:blipFill>
        <p:spPr>
          <a:xfrm flipH="1" rot="10800000">
            <a:off x="8455513" y="3716248"/>
            <a:ext cx="876000" cy="8433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"/>
          <p:cNvSpPr txBox="1"/>
          <p:nvPr>
            <p:ph idx="3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300"/>
              <a:buFont typeface="Arial"/>
              <a:buNone/>
            </a:pPr>
            <a:r>
              <a:rPr lang="ru-RU" sz="13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Московский институт электроники и математики им. А.Н. Тихонова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"/>
          <p:cNvSpPr txBox="1"/>
          <p:nvPr>
            <p:ph idx="4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300"/>
              <a:buNone/>
            </a:pPr>
            <a:r>
              <a:rPr lang="ru-RU" sz="13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Управление надежностью электронных изделий на этапах жизненного цикла</a:t>
            </a:r>
            <a:endParaRPr/>
          </a:p>
        </p:txBody>
      </p:sp>
      <p:sp>
        <p:nvSpPr>
          <p:cNvPr id="127" name="Google Shape;127;p2"/>
          <p:cNvSpPr txBox="1"/>
          <p:nvPr>
            <p:ph idx="5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300"/>
              <a:buNone/>
            </a:pPr>
            <a:r>
              <a:rPr lang="ru-RU" sz="13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Развитие методов прогнозирования показателей надежности электронных модулей</a:t>
            </a:r>
            <a:endParaRPr/>
          </a:p>
        </p:txBody>
      </p:sp>
      <p:sp>
        <p:nvSpPr>
          <p:cNvPr id="128" name="Google Shape;128;p2"/>
          <p:cNvSpPr txBox="1"/>
          <p:nvPr/>
        </p:nvSpPr>
        <p:spPr>
          <a:xfrm>
            <a:off x="937224" y="1504675"/>
            <a:ext cx="5251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rgbClr val="1F3864"/>
                </a:solidFill>
              </a:rPr>
              <a:t>Хранимые данные</a:t>
            </a:r>
            <a:endParaRPr/>
          </a:p>
        </p:txBody>
      </p:sp>
      <p:sp>
        <p:nvSpPr>
          <p:cNvPr id="129" name="Google Shape;129;p2"/>
          <p:cNvSpPr/>
          <p:nvPr/>
        </p:nvSpPr>
        <p:spPr>
          <a:xfrm>
            <a:off x="742513" y="2390150"/>
            <a:ext cx="2704200" cy="849900"/>
          </a:xfrm>
          <a:prstGeom prst="ellipse">
            <a:avLst/>
          </a:prstGeom>
          <a:solidFill>
            <a:srgbClr val="244999"/>
          </a:solidFill>
          <a:ln cap="flat" cmpd="sng" w="76200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Пользователь</a:t>
            </a:r>
            <a:endParaRPr b="1"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2"/>
          <p:cNvSpPr/>
          <p:nvPr/>
        </p:nvSpPr>
        <p:spPr>
          <a:xfrm>
            <a:off x="3890900" y="2390150"/>
            <a:ext cx="2133900" cy="1065300"/>
          </a:xfrm>
          <a:prstGeom prst="rect">
            <a:avLst/>
          </a:prstGeom>
          <a:solidFill>
            <a:schemeClr val="lt2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latin typeface="Calibri"/>
                <a:ea typeface="Calibri"/>
                <a:cs typeface="Calibri"/>
                <a:sym typeface="Calibri"/>
              </a:rPr>
              <a:t>Опрос 1</a:t>
            </a:r>
            <a:endParaRPr b="1"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2"/>
          <p:cNvSpPr txBox="1"/>
          <p:nvPr/>
        </p:nvSpPr>
        <p:spPr>
          <a:xfrm>
            <a:off x="4644350" y="4293250"/>
            <a:ext cx="627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b="1" sz="6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2"/>
          <p:cNvSpPr/>
          <p:nvPr/>
        </p:nvSpPr>
        <p:spPr>
          <a:xfrm>
            <a:off x="7324225" y="1708375"/>
            <a:ext cx="1583700" cy="586500"/>
          </a:xfrm>
          <a:prstGeom prst="ellipse">
            <a:avLst/>
          </a:prstGeom>
          <a:solidFill>
            <a:schemeClr val="lt2"/>
          </a:solidFill>
          <a:ln cap="flat" cmpd="sng" w="76200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Вопрос 1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2"/>
          <p:cNvSpPr/>
          <p:nvPr/>
        </p:nvSpPr>
        <p:spPr>
          <a:xfrm>
            <a:off x="3890900" y="3715475"/>
            <a:ext cx="2133900" cy="1065300"/>
          </a:xfrm>
          <a:prstGeom prst="rect">
            <a:avLst/>
          </a:prstGeom>
          <a:solidFill>
            <a:schemeClr val="lt2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latin typeface="Calibri"/>
                <a:ea typeface="Calibri"/>
                <a:cs typeface="Calibri"/>
                <a:sym typeface="Calibri"/>
              </a:rPr>
              <a:t>Опрос 2</a:t>
            </a:r>
            <a:endParaRPr b="1"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"/>
          <p:cNvSpPr/>
          <p:nvPr/>
        </p:nvSpPr>
        <p:spPr>
          <a:xfrm>
            <a:off x="3890900" y="5328075"/>
            <a:ext cx="2133900" cy="1065300"/>
          </a:xfrm>
          <a:prstGeom prst="rect">
            <a:avLst/>
          </a:prstGeom>
          <a:solidFill>
            <a:schemeClr val="lt2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latin typeface="Calibri"/>
                <a:ea typeface="Calibri"/>
                <a:cs typeface="Calibri"/>
                <a:sym typeface="Calibri"/>
              </a:rPr>
              <a:t>Опрос N</a:t>
            </a:r>
            <a:endParaRPr b="1"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"/>
          <p:cNvSpPr/>
          <p:nvPr/>
        </p:nvSpPr>
        <p:spPr>
          <a:xfrm>
            <a:off x="7324225" y="2448425"/>
            <a:ext cx="1583700" cy="586500"/>
          </a:xfrm>
          <a:prstGeom prst="ellipse">
            <a:avLst/>
          </a:prstGeom>
          <a:solidFill>
            <a:schemeClr val="lt2"/>
          </a:solidFill>
          <a:ln cap="flat" cmpd="sng" w="76200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Вопрос 2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"/>
          <p:cNvSpPr/>
          <p:nvPr/>
        </p:nvSpPr>
        <p:spPr>
          <a:xfrm>
            <a:off x="7324225" y="3550725"/>
            <a:ext cx="1583700" cy="586500"/>
          </a:xfrm>
          <a:prstGeom prst="ellipse">
            <a:avLst/>
          </a:prstGeom>
          <a:solidFill>
            <a:schemeClr val="lt2"/>
          </a:solidFill>
          <a:ln cap="flat" cmpd="sng" w="76200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Вопрос N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2"/>
          <p:cNvSpPr txBox="1"/>
          <p:nvPr/>
        </p:nvSpPr>
        <p:spPr>
          <a:xfrm>
            <a:off x="7730775" y="2514225"/>
            <a:ext cx="627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b="1" sz="6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8" name="Google Shape;138;p2"/>
          <p:cNvCxnSpPr>
            <a:stCxn id="130" idx="1"/>
            <a:endCxn id="129" idx="6"/>
          </p:cNvCxnSpPr>
          <p:nvPr/>
        </p:nvCxnSpPr>
        <p:spPr>
          <a:xfrm rot="10800000">
            <a:off x="3446600" y="2815100"/>
            <a:ext cx="444300" cy="1077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9" name="Google Shape;139;p2"/>
          <p:cNvCxnSpPr>
            <a:stCxn id="133" idx="1"/>
            <a:endCxn id="129" idx="5"/>
          </p:cNvCxnSpPr>
          <p:nvPr/>
        </p:nvCxnSpPr>
        <p:spPr>
          <a:xfrm rot="10800000">
            <a:off x="3050600" y="3115625"/>
            <a:ext cx="840300" cy="1132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0" name="Google Shape;140;p2"/>
          <p:cNvCxnSpPr>
            <a:stCxn id="134" idx="1"/>
            <a:endCxn id="129" idx="4"/>
          </p:cNvCxnSpPr>
          <p:nvPr/>
        </p:nvCxnSpPr>
        <p:spPr>
          <a:xfrm rot="10800000">
            <a:off x="2094500" y="3239925"/>
            <a:ext cx="1796400" cy="2620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1" name="Google Shape;141;p2"/>
          <p:cNvSpPr/>
          <p:nvPr/>
        </p:nvSpPr>
        <p:spPr>
          <a:xfrm>
            <a:off x="7523375" y="4564913"/>
            <a:ext cx="1583700" cy="586500"/>
          </a:xfrm>
          <a:prstGeom prst="ellipse">
            <a:avLst/>
          </a:prstGeom>
          <a:solidFill>
            <a:schemeClr val="lt2"/>
          </a:solidFill>
          <a:ln cap="flat" cmpd="sng" w="76200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Вопрос 1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"/>
          <p:cNvSpPr/>
          <p:nvPr/>
        </p:nvSpPr>
        <p:spPr>
          <a:xfrm>
            <a:off x="7523375" y="4686638"/>
            <a:ext cx="1583700" cy="586500"/>
          </a:xfrm>
          <a:prstGeom prst="ellipse">
            <a:avLst/>
          </a:prstGeom>
          <a:solidFill>
            <a:schemeClr val="lt2"/>
          </a:solidFill>
          <a:ln cap="flat" cmpd="sng" w="76200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Вопрос 1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"/>
          <p:cNvSpPr/>
          <p:nvPr/>
        </p:nvSpPr>
        <p:spPr>
          <a:xfrm>
            <a:off x="7523375" y="4817163"/>
            <a:ext cx="1583700" cy="586500"/>
          </a:xfrm>
          <a:prstGeom prst="ellipse">
            <a:avLst/>
          </a:prstGeom>
          <a:solidFill>
            <a:schemeClr val="lt2"/>
          </a:solidFill>
          <a:ln cap="flat" cmpd="sng" w="76200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Вопрос N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"/>
          <p:cNvSpPr/>
          <p:nvPr/>
        </p:nvSpPr>
        <p:spPr>
          <a:xfrm>
            <a:off x="6821475" y="5709625"/>
            <a:ext cx="1583700" cy="586500"/>
          </a:xfrm>
          <a:prstGeom prst="ellipse">
            <a:avLst/>
          </a:prstGeom>
          <a:solidFill>
            <a:schemeClr val="lt2"/>
          </a:solidFill>
          <a:ln cap="flat" cmpd="sng" w="76200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Вопрос 1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2"/>
          <p:cNvSpPr/>
          <p:nvPr/>
        </p:nvSpPr>
        <p:spPr>
          <a:xfrm>
            <a:off x="6821475" y="5831350"/>
            <a:ext cx="1583700" cy="586500"/>
          </a:xfrm>
          <a:prstGeom prst="ellipse">
            <a:avLst/>
          </a:prstGeom>
          <a:solidFill>
            <a:schemeClr val="lt2"/>
          </a:solidFill>
          <a:ln cap="flat" cmpd="sng" w="76200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Вопрос 1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"/>
          <p:cNvSpPr/>
          <p:nvPr/>
        </p:nvSpPr>
        <p:spPr>
          <a:xfrm>
            <a:off x="6821475" y="5961875"/>
            <a:ext cx="1583700" cy="586500"/>
          </a:xfrm>
          <a:prstGeom prst="ellipse">
            <a:avLst/>
          </a:prstGeom>
          <a:solidFill>
            <a:schemeClr val="lt2"/>
          </a:solidFill>
          <a:ln cap="flat" cmpd="sng" w="76200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Вопрос N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7" name="Google Shape;147;p2"/>
          <p:cNvCxnSpPr>
            <a:stCxn id="143" idx="2"/>
            <a:endCxn id="133" idx="3"/>
          </p:cNvCxnSpPr>
          <p:nvPr/>
        </p:nvCxnSpPr>
        <p:spPr>
          <a:xfrm rot="10800000">
            <a:off x="6024875" y="4248213"/>
            <a:ext cx="1498500" cy="862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8" name="Google Shape;148;p2"/>
          <p:cNvCxnSpPr>
            <a:stCxn id="132" idx="2"/>
          </p:cNvCxnSpPr>
          <p:nvPr/>
        </p:nvCxnSpPr>
        <p:spPr>
          <a:xfrm flipH="1">
            <a:off x="6049825" y="2001625"/>
            <a:ext cx="1274400" cy="607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9" name="Google Shape;149;p2"/>
          <p:cNvCxnSpPr>
            <a:stCxn id="135" idx="2"/>
            <a:endCxn id="130" idx="3"/>
          </p:cNvCxnSpPr>
          <p:nvPr/>
        </p:nvCxnSpPr>
        <p:spPr>
          <a:xfrm flipH="1">
            <a:off x="6024925" y="2741675"/>
            <a:ext cx="1299300" cy="181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0" name="Google Shape;150;p2"/>
          <p:cNvCxnSpPr>
            <a:stCxn id="136" idx="2"/>
          </p:cNvCxnSpPr>
          <p:nvPr/>
        </p:nvCxnSpPr>
        <p:spPr>
          <a:xfrm rot="10800000">
            <a:off x="6039925" y="3168375"/>
            <a:ext cx="1284300" cy="6756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1" name="Google Shape;151;p2"/>
          <p:cNvCxnSpPr>
            <a:endCxn id="134" idx="3"/>
          </p:cNvCxnSpPr>
          <p:nvPr/>
        </p:nvCxnSpPr>
        <p:spPr>
          <a:xfrm rot="10800000">
            <a:off x="6024800" y="5860725"/>
            <a:ext cx="830400" cy="175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05c88d6a30_0_32"/>
          <p:cNvSpPr txBox="1"/>
          <p:nvPr>
            <p:ph idx="3" type="body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300"/>
              <a:buFont typeface="Arial"/>
              <a:buNone/>
            </a:pPr>
            <a:r>
              <a:rPr lang="ru-RU" sz="13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Московский институт электроники и математики им. А.Н. Тихонова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g305c88d6a30_0_32"/>
          <p:cNvSpPr txBox="1"/>
          <p:nvPr>
            <p:ph idx="4" type="body"/>
          </p:nvPr>
        </p:nvSpPr>
        <p:spPr>
          <a:xfrm>
            <a:off x="3459163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300"/>
              <a:buNone/>
            </a:pPr>
            <a:r>
              <a:rPr lang="ru-RU" sz="13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Управление надежностью электронных изделий на этапах жизненного цикла</a:t>
            </a:r>
            <a:endParaRPr/>
          </a:p>
        </p:txBody>
      </p:sp>
      <p:sp>
        <p:nvSpPr>
          <p:cNvPr id="159" name="Google Shape;159;g305c88d6a30_0_32"/>
          <p:cNvSpPr txBox="1"/>
          <p:nvPr>
            <p:ph idx="5" type="body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300"/>
              <a:buNone/>
            </a:pPr>
            <a:r>
              <a:rPr lang="ru-RU" sz="13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Развитие методов прогнозирования показателей надежности электронных модулей</a:t>
            </a:r>
            <a:endParaRPr/>
          </a:p>
        </p:txBody>
      </p:sp>
      <p:sp>
        <p:nvSpPr>
          <p:cNvPr id="160" name="Google Shape;160;g305c88d6a30_0_32"/>
          <p:cNvSpPr txBox="1"/>
          <p:nvPr/>
        </p:nvSpPr>
        <p:spPr>
          <a:xfrm>
            <a:off x="937224" y="1504675"/>
            <a:ext cx="5251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rgbClr val="1F3864"/>
                </a:solidFill>
              </a:rPr>
              <a:t>Выбор модели БД</a:t>
            </a:r>
            <a:endParaRPr/>
          </a:p>
        </p:txBody>
      </p:sp>
      <p:pic>
        <p:nvPicPr>
          <p:cNvPr id="161" name="Google Shape;161;g305c88d6a30_0_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0150" y="2370050"/>
            <a:ext cx="8631700" cy="414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05c88d6a30_0_64"/>
          <p:cNvSpPr txBox="1"/>
          <p:nvPr>
            <p:ph idx="3" type="body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300"/>
              <a:buFont typeface="Arial"/>
              <a:buNone/>
            </a:pPr>
            <a:r>
              <a:rPr lang="ru-RU" sz="13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Московский институт электроники и математики им. А.Н. Тихонова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g305c88d6a30_0_64"/>
          <p:cNvSpPr txBox="1"/>
          <p:nvPr>
            <p:ph idx="4" type="body"/>
          </p:nvPr>
        </p:nvSpPr>
        <p:spPr>
          <a:xfrm>
            <a:off x="3459163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300"/>
              <a:buNone/>
            </a:pPr>
            <a:r>
              <a:rPr lang="ru-RU" sz="13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Управление надежностью электронных изделий на этапах жизненного цикла</a:t>
            </a:r>
            <a:endParaRPr/>
          </a:p>
        </p:txBody>
      </p:sp>
      <p:sp>
        <p:nvSpPr>
          <p:cNvPr id="169" name="Google Shape;169;g305c88d6a30_0_64"/>
          <p:cNvSpPr txBox="1"/>
          <p:nvPr>
            <p:ph idx="5" type="body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300"/>
              <a:buNone/>
            </a:pPr>
            <a:r>
              <a:rPr lang="ru-RU" sz="13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Развитие методов прогнозирования показателей надежности электронных модулей</a:t>
            </a:r>
            <a:endParaRPr/>
          </a:p>
        </p:txBody>
      </p:sp>
      <p:sp>
        <p:nvSpPr>
          <p:cNvPr id="170" name="Google Shape;170;g305c88d6a30_0_64"/>
          <p:cNvSpPr txBox="1"/>
          <p:nvPr/>
        </p:nvSpPr>
        <p:spPr>
          <a:xfrm>
            <a:off x="937225" y="1504675"/>
            <a:ext cx="7020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rgbClr val="1F3864"/>
                </a:solidFill>
              </a:rPr>
              <a:t>Выбор СУБД – PostgreSQL</a:t>
            </a:r>
            <a:endParaRPr/>
          </a:p>
        </p:txBody>
      </p:sp>
      <p:sp>
        <p:nvSpPr>
          <p:cNvPr id="171" name="Google Shape;171;g305c88d6a30_0_64"/>
          <p:cNvSpPr txBox="1"/>
          <p:nvPr/>
        </p:nvSpPr>
        <p:spPr>
          <a:xfrm>
            <a:off x="937225" y="2324625"/>
            <a:ext cx="71421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PostgreSQL наиболее хорошо подходит для проектов, где решаются задачи обработки и хранения больших объемов данных, а также предоставления информации широкому кругу пользователей. Это обеспечивается благодаря: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клиент-серверной архитектуре СУБД, что позволяет хранить базу на отдельном сервере с увеличенным дисковым пространством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оптимизации способа хранения данных в таблице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оптимизации запросов к базе данных за счет асинхронности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g305c88d6a30_0_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3925" y="2324625"/>
            <a:ext cx="3426150" cy="3533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05c88d6a30_0_76"/>
          <p:cNvSpPr txBox="1"/>
          <p:nvPr>
            <p:ph idx="3" type="body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300"/>
              <a:buFont typeface="Arial"/>
              <a:buNone/>
            </a:pPr>
            <a:r>
              <a:rPr lang="ru-RU" sz="13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Московский институт электроники и математики им. А.Н. Тихонова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g305c88d6a30_0_76"/>
          <p:cNvSpPr txBox="1"/>
          <p:nvPr>
            <p:ph idx="4" type="body"/>
          </p:nvPr>
        </p:nvSpPr>
        <p:spPr>
          <a:xfrm>
            <a:off x="3459163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300"/>
              <a:buNone/>
            </a:pPr>
            <a:r>
              <a:rPr lang="ru-RU" sz="13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Управление надежностью электронных изделий на этапах жизненного цикла</a:t>
            </a:r>
            <a:endParaRPr/>
          </a:p>
        </p:txBody>
      </p:sp>
      <p:sp>
        <p:nvSpPr>
          <p:cNvPr id="180" name="Google Shape;180;g305c88d6a30_0_76"/>
          <p:cNvSpPr txBox="1"/>
          <p:nvPr>
            <p:ph idx="5" type="body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300"/>
              <a:buNone/>
            </a:pPr>
            <a:r>
              <a:rPr lang="ru-RU" sz="13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Развитие методов прогнозирования показателей надежности электронных модулей</a:t>
            </a:r>
            <a:endParaRPr/>
          </a:p>
        </p:txBody>
      </p:sp>
      <p:sp>
        <p:nvSpPr>
          <p:cNvPr id="181" name="Google Shape;181;g305c88d6a30_0_76"/>
          <p:cNvSpPr txBox="1"/>
          <p:nvPr/>
        </p:nvSpPr>
        <p:spPr>
          <a:xfrm>
            <a:off x="937225" y="1504675"/>
            <a:ext cx="7020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rgbClr val="1F3864"/>
                </a:solidFill>
              </a:rPr>
              <a:t>Выбор СУБД – SQLite</a:t>
            </a:r>
            <a:endParaRPr/>
          </a:p>
        </p:txBody>
      </p:sp>
      <p:sp>
        <p:nvSpPr>
          <p:cNvPr id="182" name="Google Shape;182;g305c88d6a30_0_76"/>
          <p:cNvSpPr txBox="1"/>
          <p:nvPr/>
        </p:nvSpPr>
        <p:spPr>
          <a:xfrm>
            <a:off x="937225" y="2324625"/>
            <a:ext cx="7142100" cy="3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SQLite больше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подходит для проектов с небольшим кругом пользователей и малыми объемами информации. Для таких проектов SQLite показывает себя лучше, чем PostgreSQL, так как SQLite хранит базу в виде файла прямо на сервере бэкенда веб-сервиса, что позволяет убрать задержки при передачи информации от сервера базы до бэкенда.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Для разрабатываемого веб-сервиса подходит именно SQLite, так как число его одновременных пользователей будет укладываться в возможности этой СУБД. Оптимальный максимум работы SQLite – до миллиона запросов в день. В среднем для одного прохождения опроса требуется 500 запросов в СУБД. Таким образом в день опрос может проходить до 2000 организаций.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g305c88d6a30_0_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9325" y="2435379"/>
            <a:ext cx="3807876" cy="3807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05c88d6a30_0_87"/>
          <p:cNvSpPr txBox="1"/>
          <p:nvPr>
            <p:ph idx="3" type="body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300"/>
              <a:buFont typeface="Arial"/>
              <a:buNone/>
            </a:pPr>
            <a:r>
              <a:rPr lang="ru-RU" sz="13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Московский институт электроники и математики им. А.Н. Тихонова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g305c88d6a30_0_87"/>
          <p:cNvSpPr txBox="1"/>
          <p:nvPr>
            <p:ph idx="4" type="body"/>
          </p:nvPr>
        </p:nvSpPr>
        <p:spPr>
          <a:xfrm>
            <a:off x="3459163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300"/>
              <a:buNone/>
            </a:pPr>
            <a:r>
              <a:rPr lang="ru-RU" sz="13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Управление надежностью электронных изделий на этапах жизненного цикла</a:t>
            </a:r>
            <a:endParaRPr/>
          </a:p>
        </p:txBody>
      </p:sp>
      <p:sp>
        <p:nvSpPr>
          <p:cNvPr id="191" name="Google Shape;191;g305c88d6a30_0_87"/>
          <p:cNvSpPr txBox="1"/>
          <p:nvPr>
            <p:ph idx="5" type="body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300"/>
              <a:buNone/>
            </a:pPr>
            <a:r>
              <a:rPr lang="ru-RU" sz="13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Развитие методов прогнозирования показателей надежности электронных модулей</a:t>
            </a:r>
            <a:endParaRPr/>
          </a:p>
        </p:txBody>
      </p:sp>
      <p:sp>
        <p:nvSpPr>
          <p:cNvPr id="192" name="Google Shape;192;g305c88d6a30_0_87"/>
          <p:cNvSpPr txBox="1"/>
          <p:nvPr/>
        </p:nvSpPr>
        <p:spPr>
          <a:xfrm>
            <a:off x="937225" y="1504675"/>
            <a:ext cx="7020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rgbClr val="1F3864"/>
                </a:solidFill>
              </a:rPr>
              <a:t>Модель базы данных</a:t>
            </a:r>
            <a:endParaRPr/>
          </a:p>
        </p:txBody>
      </p:sp>
      <p:pic>
        <p:nvPicPr>
          <p:cNvPr id="193" name="Google Shape;193;g305c88d6a30_0_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1388" y="2212675"/>
            <a:ext cx="6469235" cy="4340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05c88d6a30_0_98"/>
          <p:cNvSpPr txBox="1"/>
          <p:nvPr>
            <p:ph idx="3" type="body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300"/>
              <a:buFont typeface="Arial"/>
              <a:buNone/>
            </a:pPr>
            <a:r>
              <a:rPr lang="ru-RU" sz="13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Московский институт электроники и математики им. А.Н. Тихонова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g305c88d6a30_0_98"/>
          <p:cNvSpPr txBox="1"/>
          <p:nvPr>
            <p:ph idx="4" type="body"/>
          </p:nvPr>
        </p:nvSpPr>
        <p:spPr>
          <a:xfrm>
            <a:off x="3459163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300"/>
              <a:buNone/>
            </a:pPr>
            <a:r>
              <a:rPr lang="ru-RU" sz="13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Управление надежностью электронных изделий на этапах жизненного цикла</a:t>
            </a:r>
            <a:endParaRPr/>
          </a:p>
        </p:txBody>
      </p:sp>
      <p:sp>
        <p:nvSpPr>
          <p:cNvPr id="201" name="Google Shape;201;g305c88d6a30_0_98"/>
          <p:cNvSpPr txBox="1"/>
          <p:nvPr>
            <p:ph idx="5" type="body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300"/>
              <a:buNone/>
            </a:pPr>
            <a:r>
              <a:rPr lang="ru-RU" sz="13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Развитие методов прогнозирования показателей надежности электронных модулей</a:t>
            </a:r>
            <a:endParaRPr/>
          </a:p>
        </p:txBody>
      </p:sp>
      <p:sp>
        <p:nvSpPr>
          <p:cNvPr id="202" name="Google Shape;202;g305c88d6a30_0_98"/>
          <p:cNvSpPr txBox="1"/>
          <p:nvPr/>
        </p:nvSpPr>
        <p:spPr>
          <a:xfrm>
            <a:off x="937225" y="1504675"/>
            <a:ext cx="7065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rgbClr val="1F3864"/>
                </a:solidFill>
              </a:rPr>
              <a:t>Таблица пользователя (user)</a:t>
            </a:r>
            <a:endParaRPr/>
          </a:p>
        </p:txBody>
      </p:sp>
      <p:pic>
        <p:nvPicPr>
          <p:cNvPr id="203" name="Google Shape;203;g305c88d6a30_0_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225" y="2212675"/>
            <a:ext cx="2448650" cy="429305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g305c88d6a30_0_98"/>
          <p:cNvSpPr txBox="1"/>
          <p:nvPr/>
        </p:nvSpPr>
        <p:spPr>
          <a:xfrm>
            <a:off x="3459175" y="2324625"/>
            <a:ext cx="7142100" cy="3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 – уникальный идентификатор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email - электронная почта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password – хэш пароля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org_name – название организации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short_org_name – короткое название организации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– регион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org_fields – направление организации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surname – фамилия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 – имя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patron – отчество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position – должность в организации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phone_number – номер телефона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is_confirmed – подтвержден ли аккаунт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05c88d6a30_0_109"/>
          <p:cNvSpPr txBox="1"/>
          <p:nvPr>
            <p:ph idx="3" type="body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300"/>
              <a:buFont typeface="Arial"/>
              <a:buNone/>
            </a:pPr>
            <a:r>
              <a:rPr lang="ru-RU" sz="13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Московский институт электроники и математики им. А.Н. Тихонова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g305c88d6a30_0_109"/>
          <p:cNvSpPr txBox="1"/>
          <p:nvPr>
            <p:ph idx="4" type="body"/>
          </p:nvPr>
        </p:nvSpPr>
        <p:spPr>
          <a:xfrm>
            <a:off x="3459163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300"/>
              <a:buNone/>
            </a:pPr>
            <a:r>
              <a:rPr lang="ru-RU" sz="13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Управление надежностью электронных изделий на этапах жизненного цикла</a:t>
            </a:r>
            <a:endParaRPr/>
          </a:p>
        </p:txBody>
      </p:sp>
      <p:sp>
        <p:nvSpPr>
          <p:cNvPr id="212" name="Google Shape;212;g305c88d6a30_0_109"/>
          <p:cNvSpPr txBox="1"/>
          <p:nvPr>
            <p:ph idx="5" type="body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300"/>
              <a:buNone/>
            </a:pPr>
            <a:r>
              <a:rPr lang="ru-RU" sz="13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Развитие методов прогнозирования показателей надежности электронных модулей</a:t>
            </a:r>
            <a:endParaRPr/>
          </a:p>
        </p:txBody>
      </p:sp>
      <p:sp>
        <p:nvSpPr>
          <p:cNvPr id="213" name="Google Shape;213;g305c88d6a30_0_109"/>
          <p:cNvSpPr txBox="1"/>
          <p:nvPr/>
        </p:nvSpPr>
        <p:spPr>
          <a:xfrm>
            <a:off x="937225" y="1504675"/>
            <a:ext cx="8149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rgbClr val="1F3864"/>
                </a:solidFill>
              </a:rPr>
              <a:t>Таблица опроса (questions_pack)</a:t>
            </a:r>
            <a:endParaRPr/>
          </a:p>
        </p:txBody>
      </p:sp>
      <p:sp>
        <p:nvSpPr>
          <p:cNvPr id="214" name="Google Shape;214;g305c88d6a30_0_109"/>
          <p:cNvSpPr txBox="1"/>
          <p:nvPr/>
        </p:nvSpPr>
        <p:spPr>
          <a:xfrm>
            <a:off x="3954100" y="2324625"/>
            <a:ext cx="71421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 – уникальный идентификатор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user_id – идентификатор пользователя, к которому прикреплен опрос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score – финальный счет в опросе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is_finished – закончен ли опрос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finish_timestamp – UNIX время завершения опроса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on_skipped – есть ли пропуски в опросе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g305c88d6a30_0_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225" y="2324625"/>
            <a:ext cx="2861325" cy="273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05c88d6a30_0_120"/>
          <p:cNvSpPr txBox="1"/>
          <p:nvPr>
            <p:ph idx="3" type="body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300"/>
              <a:buFont typeface="Arial"/>
              <a:buNone/>
            </a:pPr>
            <a:r>
              <a:rPr lang="ru-RU" sz="13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Московский институт электроники и математики им. А.Н. Тихонова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g305c88d6a30_0_120"/>
          <p:cNvSpPr txBox="1"/>
          <p:nvPr>
            <p:ph idx="4" type="body"/>
          </p:nvPr>
        </p:nvSpPr>
        <p:spPr>
          <a:xfrm>
            <a:off x="3459163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300"/>
              <a:buNone/>
            </a:pPr>
            <a:r>
              <a:rPr lang="ru-RU" sz="13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Управление надежностью электронных изделий на этапах жизненного цикла</a:t>
            </a:r>
            <a:endParaRPr/>
          </a:p>
        </p:txBody>
      </p:sp>
      <p:sp>
        <p:nvSpPr>
          <p:cNvPr id="223" name="Google Shape;223;g305c88d6a30_0_120"/>
          <p:cNvSpPr txBox="1"/>
          <p:nvPr>
            <p:ph idx="5" type="body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300"/>
              <a:buNone/>
            </a:pPr>
            <a:r>
              <a:rPr lang="ru-RU" sz="13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Развитие методов прогнозирования показателей надежности электронных модулей</a:t>
            </a:r>
            <a:endParaRPr/>
          </a:p>
        </p:txBody>
      </p:sp>
      <p:sp>
        <p:nvSpPr>
          <p:cNvPr id="224" name="Google Shape;224;g305c88d6a30_0_120"/>
          <p:cNvSpPr txBox="1"/>
          <p:nvPr/>
        </p:nvSpPr>
        <p:spPr>
          <a:xfrm>
            <a:off x="937225" y="1504675"/>
            <a:ext cx="6730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rgbClr val="1F3864"/>
                </a:solidFill>
              </a:rPr>
              <a:t>Таблица вопроса (question)</a:t>
            </a:r>
            <a:endParaRPr/>
          </a:p>
        </p:txBody>
      </p:sp>
      <p:sp>
        <p:nvSpPr>
          <p:cNvPr id="225" name="Google Shape;225;g305c88d6a30_0_120"/>
          <p:cNvSpPr txBox="1"/>
          <p:nvPr/>
        </p:nvSpPr>
        <p:spPr>
          <a:xfrm>
            <a:off x="3954100" y="2324625"/>
            <a:ext cx="71421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 – уникальный идентификатор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qid – номер вопроса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pack_id – идентификатор опроса, к которому прикреплен вопрос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category – причина отказа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field –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тематика вопроса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 – ответ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is_cut – обрезан ли вопрос вниз по дереву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weight – вес вопроса в общей оценке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g305c88d6a30_0_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225" y="2324625"/>
            <a:ext cx="2914650" cy="421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2024-05-23T18:51:04Z</dcterms:created>
  <dc:creator>Мкртчян Гарик Андраникович</dc:creator>
</cp:coreProperties>
</file>