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sldIdLst>
    <p:sldId id="273" r:id="rId2"/>
    <p:sldId id="257" r:id="rId3"/>
    <p:sldId id="278" r:id="rId4"/>
    <p:sldId id="279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A925CD6-4085-429F-B893-976697C2C36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43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60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729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915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250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162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30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63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6698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51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567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21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1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2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8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00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68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34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79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0">
              <a:buNone/>
            </a:pPr>
            <a:endParaRPr lang="ru-RU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21F308-166A-4481-BEF1-FC4D56805AF0}" type="slidenum"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44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3764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677840" y="118800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20750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3764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4677840" y="1415520"/>
            <a:ext cx="123912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3561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0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2075040" y="721800"/>
            <a:ext cx="3848400" cy="13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384840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1027800" y="2404800"/>
            <a:ext cx="7633800" cy="916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43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696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047120" y="141552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27800" y="2404800"/>
            <a:ext cx="7633800" cy="197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207504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047120" y="1188000"/>
            <a:ext cx="187776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701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2075040" y="1415520"/>
            <a:ext cx="3848400" cy="20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550"/>
          </a:bodyPr>
          <a:lstStyle/>
          <a:p>
            <a:pPr indent="0">
              <a:spcBef>
                <a:spcPts val="1417"/>
              </a:spcBef>
              <a:buNone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26;p23" descr="Icon&#10;&#10;Description automatically generated"/>
          <p:cNvPicPr/>
          <p:nvPr/>
        </p:nvPicPr>
        <p:blipFill>
          <a:blip r:embed="rId16"/>
          <a:stretch/>
        </p:blipFill>
        <p:spPr>
          <a:xfrm>
            <a:off x="517320" y="464400"/>
            <a:ext cx="447840" cy="447840"/>
          </a:xfrm>
          <a:prstGeom prst="rect">
            <a:avLst/>
          </a:prstGeom>
          <a:ln w="0">
            <a:noFill/>
          </a:ln>
        </p:spPr>
      </p:pic>
      <p:cxnSp>
        <p:nvCxnSpPr>
          <p:cNvPr id="46" name="Google Shape;27;p23"/>
          <p:cNvCxnSpPr/>
          <p:nvPr/>
        </p:nvCxnSpPr>
        <p:spPr>
          <a:xfrm>
            <a:off x="329868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7" name="Google Shape;28;p23"/>
          <p:cNvCxnSpPr/>
          <p:nvPr/>
        </p:nvCxnSpPr>
        <p:spPr>
          <a:xfrm>
            <a:off x="60991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cxnSp>
        <p:nvCxnSpPr>
          <p:cNvPr id="48" name="Google Shape;29;p23"/>
          <p:cNvCxnSpPr/>
          <p:nvPr/>
        </p:nvCxnSpPr>
        <p:spPr>
          <a:xfrm>
            <a:off x="1027692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49" name="Google Shape;30;p23"/>
          <p:cNvSpPr/>
          <p:nvPr/>
        </p:nvSpPr>
        <p:spPr>
          <a:xfrm>
            <a:off x="10410120" y="532440"/>
            <a:ext cx="671760" cy="30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59A5B01C-2B2D-4BDA-8899-A9585D1D42BB}" type="slidenum">
              <a:rPr lang="ru-RU" sz="2000" b="0" strike="noStrike" spc="-1">
                <a:solidFill>
                  <a:srgbClr val="102D69"/>
                </a:solidFill>
                <a:latin typeface="Arial"/>
                <a:ea typeface="Arial"/>
              </a:rPr>
              <a:t>‹#›</a:t>
            </a:fld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" name="Google Shape;31;p23"/>
          <p:cNvCxnSpPr/>
          <p:nvPr/>
        </p:nvCxnSpPr>
        <p:spPr>
          <a:xfrm>
            <a:off x="11643840" y="464040"/>
            <a:ext cx="360" cy="586800"/>
          </a:xfrm>
          <a:prstGeom prst="straightConnector1">
            <a:avLst/>
          </a:prstGeom>
          <a:ln w="12700">
            <a:solidFill>
              <a:srgbClr val="102D69"/>
            </a:solidFill>
            <a:miter/>
          </a:ln>
        </p:spPr>
      </p:cxnSp>
      <p:sp>
        <p:nvSpPr>
          <p:cNvPr id="51" name="PlaceHolder 1"/>
          <p:cNvSpPr>
            <a:spLocks noGrp="1"/>
          </p:cNvSpPr>
          <p:nvPr>
            <p:ph type="body"/>
          </p:nvPr>
        </p:nvSpPr>
        <p:spPr>
          <a:xfrm>
            <a:off x="6684480" y="1447920"/>
            <a:ext cx="4324680" cy="432468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585720" y="1447920"/>
            <a:ext cx="5245200" cy="77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85720" y="2379600"/>
            <a:ext cx="5245200" cy="339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26.09.2024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«Методология управления рисками в проекте»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Козлова Анастасия Александровна,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4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87D50-8411-4AA3-BF66-136B0817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2"/>
          <a:stretch/>
        </p:blipFill>
        <p:spPr>
          <a:xfrm>
            <a:off x="8487245" y="3446650"/>
            <a:ext cx="812532" cy="87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Управление сроками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19389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определить состав операций; </a:t>
            </a:r>
          </a:p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определить взаимосвязь операций; </a:t>
            </a:r>
          </a:p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определить ресурсы, необходимые для выполнения операций; </a:t>
            </a:r>
          </a:p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определить длительность операций; </a:t>
            </a:r>
          </a:p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разработать расписание проекта; </a:t>
            </a:r>
          </a:p>
          <a:p>
            <a:pPr marL="457200" indent="-457200" algn="just">
              <a:lnSpc>
                <a:spcPct val="100000"/>
              </a:lnSpc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управлять расписанием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4247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Управление стоимостью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3170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latin typeface="Arial"/>
              </a:rPr>
              <a:t>Стоимость проекта </a:t>
            </a:r>
            <a:r>
              <a:rPr lang="ru-RU" sz="2000" b="0" strike="noStrike" spc="-1" dirty="0">
                <a:latin typeface="Arial"/>
              </a:rPr>
              <a:t>– это совокупность стоимостей всех ресурсов, необходимых для получения результата проекта. Таким образом, оценка всех затрат по проекту эквивалентна оценке общей стоимости проекта.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Область знаний «Управление стоимостью проекта» включает в себя следующие процессы: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стоимостную оценку;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разработку бюджета проекта;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управление стоимостью.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81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Управление стоимостью. Метод освоенного объема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F73353D-D67F-45D9-8428-0F68E5B1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79" y="1846111"/>
            <a:ext cx="9111642" cy="44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Дополнительные фактор</a:t>
            </a: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ы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19389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Качество проекта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Человеческие ресурсы проекта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Коммуникации проекта</a:t>
            </a:r>
            <a:endParaRPr lang="ru-RU" sz="2000" spc="-1" dirty="0">
              <a:latin typeface="Arial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Управление поставками (взаимодействие с бизнес-партнерами)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17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Качество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6343201-94AF-49DC-B5DB-4764C3BD5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78" y="1763913"/>
            <a:ext cx="7169524" cy="47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Цикл управления рисками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AC028-7288-4935-BC15-3B95DD67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785" y="1917722"/>
            <a:ext cx="594443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Планирование управления рисками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2554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Методология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Распределение ролей и ответственности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Разработка бюджета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Сроки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Категории рисков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Определение вероятности возникновения рисков и их последствий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Формы отчетности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88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Матрица вероятностей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21EBDF-4A11-491D-A476-A3E32A44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478" y="1847928"/>
            <a:ext cx="8411043" cy="43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Простейшие математические модели для оценки рисков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19389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pc="-1" dirty="0">
                <a:latin typeface="Arial"/>
              </a:rPr>
              <a:t>Вероятностный подход </a:t>
            </a:r>
            <a:r>
              <a:rPr lang="ru-RU" sz="2000" spc="-1" dirty="0">
                <a:latin typeface="Arial"/>
              </a:rPr>
              <a:t>к оценке рисков является исторически первым способом учета неопределенностей в момент принятия решения.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Вероятностный подход позволяет определить ожидаемую прибыль (математическое ожидание)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pc="-1" dirty="0">
                <a:latin typeface="Arial"/>
              </a:rPr>
              <a:t>Объективный подход</a:t>
            </a:r>
            <a:endParaRPr lang="ru-RU" sz="200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5E2FD3-145E-4456-A313-09588DFD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74" y="3727943"/>
            <a:ext cx="5915851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Простейшие математические модели для оценки рисков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Субъективный подход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D03DEB-557D-4BAC-9B32-1E47DC3DB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85" y="2500113"/>
            <a:ext cx="7238830" cy="34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Проект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3170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это ограниченная во времени деятельность для создания новых (уникальных) продуктов, услуг или результатов» (РМВОК, 2013).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latin typeface="Arial"/>
              </a:rPr>
              <a:t>Из определения проекта вытекает, что: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1) получение уникального продукта (услуга, результат) сопряжено с неопределенностью многих параметров проекта и ведет к большому количеству рисков (в том числе критических);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2) неопределенность и значительные риски приводят к необходимости внесения существенных изменений в проект.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Простейшие математические модели для оценки рисков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Усовершенствование субъективного подхода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9A63F2-40CA-430B-83A2-C08457C2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47" y="2717198"/>
            <a:ext cx="7977706" cy="24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Простейшие математические модели для оценки рисков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400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Коэффициент вариации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EC4C3-2B2D-479D-84BD-2273B749E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02" y="2424255"/>
            <a:ext cx="2846795" cy="974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AE5EB1-4C0E-4DA0-89F3-5E5677966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949" y="3335551"/>
            <a:ext cx="1654097" cy="9007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7FF60D-B740-4CE3-B282-9AC01051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49" y="4236297"/>
            <a:ext cx="1654097" cy="1136146"/>
          </a:xfrm>
          <a:prstGeom prst="rect">
            <a:avLst/>
          </a:prstGeom>
        </p:spPr>
      </p:pic>
      <p:sp>
        <p:nvSpPr>
          <p:cNvPr id="14" name="Google Shape;300;p8">
            <a:extLst>
              <a:ext uri="{FF2B5EF4-FFF2-40B4-BE49-F238E27FC236}">
                <a16:creationId xmlns:a16="http://schemas.microsoft.com/office/drawing/2014/main" id="{F3994AD4-44FF-413A-B877-A1C03EFED591}"/>
              </a:ext>
            </a:extLst>
          </p:cNvPr>
          <p:cNvSpPr/>
          <p:nvPr/>
        </p:nvSpPr>
        <p:spPr>
          <a:xfrm>
            <a:off x="449280" y="5301257"/>
            <a:ext cx="11193120" cy="101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latin typeface="Arial"/>
              </a:rPr>
              <a:t>Применительно к проектному анализу коэффициент вариации является показателем риска проекта. Если коэффициент вариации меньше 33 %, то риск проекта приемлем. Если значение коэффициента вариации превышает 33 %, то риски проекта значительны.</a:t>
            </a:r>
          </a:p>
        </p:txBody>
      </p:sp>
    </p:spTree>
    <p:extLst>
      <p:ext uri="{BB962C8B-B14F-4D97-AF65-F5344CB8AC3E}">
        <p14:creationId xmlns:p14="http://schemas.microsoft.com/office/powerpoint/2010/main" val="113279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26.09.2024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«Методология управления рисками в проекте»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Козлова Анастасия Александровна,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4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987D50-8411-4AA3-BF66-136B08171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2"/>
          <a:stretch/>
        </p:blipFill>
        <p:spPr>
          <a:xfrm>
            <a:off x="8487245" y="3446650"/>
            <a:ext cx="812532" cy="87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63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chemeClr val="dk1"/>
                </a:solidFill>
                <a:latin typeface="Arial"/>
              </a:rPr>
              <a:t>Риск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– это неопределенное событие, которое в случае возникновения имеет позитивное или негативное воздействие по меньшей мере на одну из целей проекта</a:t>
            </a:r>
          </a:p>
        </p:txBody>
      </p:sp>
      <p:pic>
        <p:nvPicPr>
          <p:cNvPr id="7" name="Рисунок 6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D16F821-B448-48D9-9C94-1605D4FC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64" y="3445884"/>
            <a:ext cx="10290872" cy="17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DF658D3E-D8AC-4C28-B8F5-F88FD100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82" y="1463959"/>
            <a:ext cx="8091636" cy="45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 descr="Изображение выглядит как текст, диаграмма, линия, круг&#10;&#10;Автоматически созданное описание">
            <a:extLst>
              <a:ext uri="{FF2B5EF4-FFF2-40B4-BE49-F238E27FC236}">
                <a16:creationId xmlns:a16="http://schemas.microsoft.com/office/drawing/2014/main" id="{3D9B0FE8-0329-40E9-815A-F609FA79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592" y="1364261"/>
            <a:ext cx="6152815" cy="49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Управление содержанием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Google Shape;300;p8"/>
          <p:cNvSpPr/>
          <p:nvPr/>
        </p:nvSpPr>
        <p:spPr>
          <a:xfrm>
            <a:off x="449280" y="1934115"/>
            <a:ext cx="11193120" cy="3785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latin typeface="Arial"/>
              </a:rPr>
              <a:t>Содержание</a:t>
            </a:r>
            <a:r>
              <a:rPr lang="ru-RU" sz="2000" b="0" strike="noStrike" spc="-1" dirty="0">
                <a:latin typeface="Arial"/>
              </a:rPr>
              <a:t> – это термин, с помощью которого описываются границы проекта. Содержание определяет не только то, что должно быть получено в результате выполнения проекта, но и то, что не будет получено после завершения проектных работ.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Для повышения эффективности управления содержанием рекомендуется в ходе выполнения проекта выполнить следующие основные процедуры: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1) определить требования участников проекта;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2) определить содержание проекта;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3) определить иерархическую структуру работ;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4) подтвердить содержание проект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 dirty="0"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Определение содержания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 descr="Изображение выглядит как текст,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98855F93-4F14-4F75-BDF1-3645DA53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368" y="2011100"/>
            <a:ext cx="7009263" cy="41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Определение иерархической структуры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A005F27-ED59-4432-A9F3-B9A5D381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947931"/>
            <a:ext cx="5940425" cy="33293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диаграмма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8592727E-9700-4465-AE37-BD7BE4B2A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660" y="2106892"/>
            <a:ext cx="586803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5720" y="1447920"/>
            <a:ext cx="10919880" cy="7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chemeClr val="dk1"/>
                </a:solidFill>
                <a:latin typeface="Arial"/>
              </a:rPr>
              <a:t>Подтверждение содержания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143720" y="541080"/>
            <a:ext cx="1901520" cy="41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Московский институт электроники и математики им. А.Н. Тихонова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4592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b="0" strike="noStrike" spc="-1">
                <a:solidFill>
                  <a:schemeClr val="dk1"/>
                </a:solidFill>
                <a:latin typeface="Arial"/>
                <a:ea typeface="Arial"/>
              </a:rPr>
              <a:t>Управление надежностью   на предприятиях</a:t>
            </a:r>
            <a:endParaRPr lang="ru-R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260040" y="548640"/>
            <a:ext cx="2069640" cy="4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000" strike="noStrike" spc="-1" dirty="0">
                <a:solidFill>
                  <a:srgbClr val="0E2D69"/>
                </a:solidFill>
                <a:latin typeface="Arial"/>
              </a:rPr>
              <a:t>Методология управления рисками в проекте</a:t>
            </a:r>
            <a:endParaRPr lang="ru-RU" sz="100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Рисунок 9" descr="Изображение выглядит как текст, круг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BD41CAB-81B7-46EA-92A6-56BC06609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273" y="2079905"/>
            <a:ext cx="7291454" cy="40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1064</Words>
  <Application>Microsoft Office PowerPoint</Application>
  <PresentationFormat>Широкоэкранный</PresentationFormat>
  <Paragraphs>160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HSE Sans</vt:lpstr>
      <vt:lpstr>Symbol</vt:lpstr>
      <vt:lpstr>Times New Roman</vt:lpstr>
      <vt:lpstr>Wingdings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Проект</vt:lpstr>
      <vt:lpstr>Риск проекта</vt:lpstr>
      <vt:lpstr>Презентация PowerPoint</vt:lpstr>
      <vt:lpstr>Презентация PowerPoint</vt:lpstr>
      <vt:lpstr>Управление содержанием проекта</vt:lpstr>
      <vt:lpstr>Определение содержания проекта</vt:lpstr>
      <vt:lpstr>Определение иерархической структуры проекта</vt:lpstr>
      <vt:lpstr>Подтверждение содержания проекта</vt:lpstr>
      <vt:lpstr>Управление сроками проекта</vt:lpstr>
      <vt:lpstr>Управление стоимостью проекта</vt:lpstr>
      <vt:lpstr>Управление стоимостью. Метод освоенного объема</vt:lpstr>
      <vt:lpstr>Дополнительные факторы</vt:lpstr>
      <vt:lpstr>Качество проекта</vt:lpstr>
      <vt:lpstr>Цикл управления рисками проекта</vt:lpstr>
      <vt:lpstr>Планирование управления рисками</vt:lpstr>
      <vt:lpstr>Матрица вероятностей </vt:lpstr>
      <vt:lpstr>Простейшие математические модели для оценки рисков</vt:lpstr>
      <vt:lpstr>Простейшие математические модели для оценки рисков</vt:lpstr>
      <vt:lpstr>Простейшие математические модели для оценки рисков</vt:lpstr>
      <vt:lpstr>Простейшие математические модели для оценки рисков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subject/>
  <dc:creator>Кутьков Юрий Юрьевич</dc:creator>
  <dc:description/>
  <cp:lastModifiedBy>Анастасия Козлова</cp:lastModifiedBy>
  <cp:revision>60</cp:revision>
  <dcterms:created xsi:type="dcterms:W3CDTF">2021-11-11T08:52:47Z</dcterms:created>
  <dcterms:modified xsi:type="dcterms:W3CDTF">2024-09-26T15:55:26Z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