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7.jpg" ContentType="image/png"/>
  <Override PartName="/ppt/media/image29.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1.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86" r:id="rId5"/>
    <p:sldId id="295" r:id="rId6"/>
    <p:sldId id="367" r:id="rId7"/>
    <p:sldId id="368" r:id="rId8"/>
    <p:sldId id="371" r:id="rId9"/>
    <p:sldId id="372" r:id="rId10"/>
    <p:sldId id="373" r:id="rId11"/>
    <p:sldId id="374" r:id="rId12"/>
    <p:sldId id="375" r:id="rId13"/>
    <p:sldId id="378" r:id="rId14"/>
    <p:sldId id="382" r:id="rId15"/>
    <p:sldId id="381" r:id="rId16"/>
    <p:sldId id="383" r:id="rId17"/>
    <p:sldId id="413" r:id="rId18"/>
    <p:sldId id="385" r:id="rId19"/>
    <p:sldId id="414" r:id="rId20"/>
    <p:sldId id="396" r:id="rId21"/>
    <p:sldId id="400" r:id="rId22"/>
    <p:sldId id="416" r:id="rId23"/>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69"/>
    <a:srgbClr val="029C63"/>
    <a:srgbClr val="96628C"/>
    <a:srgbClr val="11A0D7"/>
    <a:srgbClr val="E61F3D"/>
    <a:srgbClr val="CD5A5A"/>
    <a:srgbClr val="FFD746"/>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8" autoAdjust="0"/>
    <p:restoredTop sz="95666" autoAdjust="0"/>
  </p:normalViewPr>
  <p:slideViewPr>
    <p:cSldViewPr snapToGrid="0" snapToObjects="1">
      <p:cViewPr varScale="1">
        <p:scale>
          <a:sx n="101" d="100"/>
          <a:sy n="101" d="100"/>
        </p:scale>
        <p:origin x="1182" y="108"/>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09/23/2024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a:t>
            </a:fld>
            <a:endParaRPr lang="en-RU"/>
          </a:p>
        </p:txBody>
      </p:sp>
    </p:spTree>
    <p:extLst>
      <p:ext uri="{BB962C8B-B14F-4D97-AF65-F5344CB8AC3E}">
        <p14:creationId xmlns:p14="http://schemas.microsoft.com/office/powerpoint/2010/main" val="216960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35912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11</a:t>
            </a:fld>
            <a:endParaRPr lang="en-RU"/>
          </a:p>
        </p:txBody>
      </p:sp>
    </p:spTree>
    <p:extLst>
      <p:ext uri="{BB962C8B-B14F-4D97-AF65-F5344CB8AC3E}">
        <p14:creationId xmlns:p14="http://schemas.microsoft.com/office/powerpoint/2010/main" val="226432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12</a:t>
            </a:fld>
            <a:endParaRPr lang="en-RU"/>
          </a:p>
        </p:txBody>
      </p:sp>
    </p:spTree>
    <p:extLst>
      <p:ext uri="{BB962C8B-B14F-4D97-AF65-F5344CB8AC3E}">
        <p14:creationId xmlns:p14="http://schemas.microsoft.com/office/powerpoint/2010/main" val="359320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13</a:t>
            </a:fld>
            <a:endParaRPr lang="en-RU"/>
          </a:p>
        </p:txBody>
      </p:sp>
    </p:spTree>
    <p:extLst>
      <p:ext uri="{BB962C8B-B14F-4D97-AF65-F5344CB8AC3E}">
        <p14:creationId xmlns:p14="http://schemas.microsoft.com/office/powerpoint/2010/main" val="196530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14</a:t>
            </a:fld>
            <a:endParaRPr lang="en-RU"/>
          </a:p>
        </p:txBody>
      </p:sp>
    </p:spTree>
    <p:extLst>
      <p:ext uri="{BB962C8B-B14F-4D97-AF65-F5344CB8AC3E}">
        <p14:creationId xmlns:p14="http://schemas.microsoft.com/office/powerpoint/2010/main" val="145736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15</a:t>
            </a:fld>
            <a:endParaRPr lang="en-RU"/>
          </a:p>
        </p:txBody>
      </p:sp>
    </p:spTree>
    <p:extLst>
      <p:ext uri="{BB962C8B-B14F-4D97-AF65-F5344CB8AC3E}">
        <p14:creationId xmlns:p14="http://schemas.microsoft.com/office/powerpoint/2010/main" val="172550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16</a:t>
            </a:fld>
            <a:endParaRPr lang="en-RU"/>
          </a:p>
        </p:txBody>
      </p:sp>
    </p:spTree>
    <p:extLst>
      <p:ext uri="{BB962C8B-B14F-4D97-AF65-F5344CB8AC3E}">
        <p14:creationId xmlns:p14="http://schemas.microsoft.com/office/powerpoint/2010/main" val="258257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17</a:t>
            </a:fld>
            <a:endParaRPr lang="en-RU"/>
          </a:p>
        </p:txBody>
      </p:sp>
    </p:spTree>
    <p:extLst>
      <p:ext uri="{BB962C8B-B14F-4D97-AF65-F5344CB8AC3E}">
        <p14:creationId xmlns:p14="http://schemas.microsoft.com/office/powerpoint/2010/main" val="131485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18</a:t>
            </a:fld>
            <a:endParaRPr lang="en-RU"/>
          </a:p>
        </p:txBody>
      </p:sp>
    </p:spTree>
    <p:extLst>
      <p:ext uri="{BB962C8B-B14F-4D97-AF65-F5344CB8AC3E}">
        <p14:creationId xmlns:p14="http://schemas.microsoft.com/office/powerpoint/2010/main" val="3900490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19</a:t>
            </a:fld>
            <a:endParaRPr lang="en-RU"/>
          </a:p>
        </p:txBody>
      </p:sp>
    </p:spTree>
    <p:extLst>
      <p:ext uri="{BB962C8B-B14F-4D97-AF65-F5344CB8AC3E}">
        <p14:creationId xmlns:p14="http://schemas.microsoft.com/office/powerpoint/2010/main" val="18178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2</a:t>
            </a:fld>
            <a:endParaRPr lang="en-RU"/>
          </a:p>
        </p:txBody>
      </p:sp>
    </p:spTree>
    <p:extLst>
      <p:ext uri="{BB962C8B-B14F-4D97-AF65-F5344CB8AC3E}">
        <p14:creationId xmlns:p14="http://schemas.microsoft.com/office/powerpoint/2010/main" val="349875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424253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4</a:t>
            </a:fld>
            <a:endParaRPr lang="en-RU"/>
          </a:p>
        </p:txBody>
      </p:sp>
    </p:spTree>
    <p:extLst>
      <p:ext uri="{BB962C8B-B14F-4D97-AF65-F5344CB8AC3E}">
        <p14:creationId xmlns:p14="http://schemas.microsoft.com/office/powerpoint/2010/main" val="204662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148580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6</a:t>
            </a:fld>
            <a:endParaRPr lang="en-RU"/>
          </a:p>
        </p:txBody>
      </p:sp>
    </p:spTree>
    <p:extLst>
      <p:ext uri="{BB962C8B-B14F-4D97-AF65-F5344CB8AC3E}">
        <p14:creationId xmlns:p14="http://schemas.microsoft.com/office/powerpoint/2010/main" val="35202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7</a:t>
            </a:fld>
            <a:endParaRPr lang="en-RU"/>
          </a:p>
        </p:txBody>
      </p:sp>
    </p:spTree>
    <p:extLst>
      <p:ext uri="{BB962C8B-B14F-4D97-AF65-F5344CB8AC3E}">
        <p14:creationId xmlns:p14="http://schemas.microsoft.com/office/powerpoint/2010/main" val="40018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8</a:t>
            </a:fld>
            <a:endParaRPr lang="en-RU"/>
          </a:p>
        </p:txBody>
      </p:sp>
    </p:spTree>
    <p:extLst>
      <p:ext uri="{BB962C8B-B14F-4D97-AF65-F5344CB8AC3E}">
        <p14:creationId xmlns:p14="http://schemas.microsoft.com/office/powerpoint/2010/main" val="133454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2449953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0.png"/></Relationships>
</file>

<file path=ppt/slides/_rels/slide9.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19888" y="2460168"/>
            <a:ext cx="10152223" cy="1937664"/>
          </a:xfrm>
        </p:spPr>
        <p:txBody>
          <a:bodyPr>
            <a:normAutofit fontScale="90000"/>
          </a:bodyPr>
          <a:lstStyle/>
          <a:p>
            <a:r>
              <a:rPr lang="en-US" dirty="0"/>
              <a:t>Development of a Multifactor Forecasting Method for Dependability Measures of IIoT‐Systems</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a:xfrm>
            <a:off x="2065290" y="1008701"/>
            <a:ext cx="3848717" cy="793442"/>
          </a:xfrm>
        </p:spPr>
        <p:txBody>
          <a:bodyPr/>
          <a:lstStyle/>
          <a:p>
            <a:r>
              <a:rPr lang="en-US" dirty="0"/>
              <a:t>27th International Conference on Distributed Computer and Communication Networks: Control, Computation, Communications</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a:xfrm>
            <a:off x="6211332" y="1010962"/>
            <a:ext cx="2278063" cy="788920"/>
          </a:xfrm>
        </p:spPr>
        <p:txBody>
          <a:bodyPr>
            <a:noAutofit/>
          </a:bodyPr>
          <a:lstStyle/>
          <a:p>
            <a:r>
              <a:rPr lang="en-US" dirty="0"/>
              <a:t>Computer and Communication Networks: Architecture,  Protocols and Technologies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a:xfrm>
            <a:off x="8786720" y="1001430"/>
            <a:ext cx="2217738" cy="463186"/>
          </a:xfrm>
        </p:spPr>
        <p:txBody>
          <a:bodyPr>
            <a:normAutofit/>
          </a:bodyPr>
          <a:lstStyle/>
          <a:p>
            <a:r>
              <a:rPr lang="en-US" dirty="0"/>
              <a:t>RUDN University, Moscow, Russia</a:t>
            </a:r>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521158"/>
            <a:ext cx="10144144" cy="1325880"/>
          </a:xfrm>
        </p:spPr>
        <p:txBody>
          <a:bodyPr>
            <a:normAutofit/>
          </a:bodyPr>
          <a:lstStyle/>
          <a:p>
            <a:r>
              <a:rPr lang="en-US" sz="2000" dirty="0"/>
              <a:t>Authors</a:t>
            </a:r>
            <a:r>
              <a:rPr lang="ru-RU" sz="2000" dirty="0"/>
              <a:t>:</a:t>
            </a:r>
            <a:r>
              <a:rPr lang="en-US" sz="2000" dirty="0"/>
              <a:t>	Viacheslav </a:t>
            </a:r>
            <a:r>
              <a:rPr lang="en-US" sz="2000" dirty="0" err="1"/>
              <a:t>Tsvetkov</a:t>
            </a:r>
            <a:r>
              <a:rPr lang="ru-RU" sz="2000" dirty="0"/>
              <a:t>, </a:t>
            </a:r>
            <a:r>
              <a:rPr lang="en-US" sz="2000" dirty="0"/>
              <a:t>student, HSE University</a:t>
            </a:r>
            <a:endParaRPr lang="ru-RU" sz="2000" dirty="0"/>
          </a:p>
          <a:p>
            <a:r>
              <a:rPr lang="en-US" sz="2000" dirty="0"/>
              <a:t>	Sergey </a:t>
            </a:r>
            <a:r>
              <a:rPr lang="en-US" sz="2000" dirty="0" err="1"/>
              <a:t>Polesskiy</a:t>
            </a:r>
            <a:r>
              <a:rPr lang="ru-RU" sz="2000" dirty="0"/>
              <a:t>, </a:t>
            </a:r>
            <a:r>
              <a:rPr lang="en-US" sz="2000" dirty="0"/>
              <a:t>Candidate of Technical Sciences, HSE University</a:t>
            </a:r>
            <a:endParaRPr lang="ru-RU" sz="2000" dirty="0"/>
          </a:p>
          <a:p>
            <a:r>
              <a:rPr lang="ru-RU" sz="2000" dirty="0"/>
              <a:t>           </a:t>
            </a:r>
            <a:r>
              <a:rPr lang="en-US" sz="2000" dirty="0"/>
              <a:t>	Pavel Korolev</a:t>
            </a:r>
            <a:r>
              <a:rPr lang="ru-RU" sz="2000" dirty="0"/>
              <a:t>, </a:t>
            </a:r>
            <a:r>
              <a:rPr lang="en-US" sz="2000" dirty="0"/>
              <a:t>Candidate of Technical Sciences, HSE University </a:t>
            </a:r>
          </a:p>
          <a:p>
            <a:r>
              <a:rPr lang="en-US" sz="2000" dirty="0"/>
              <a:t>	Leonid Lander, student, HSE University</a:t>
            </a:r>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0261643" cy="777025"/>
          </a:xfrm>
        </p:spPr>
        <p:txBody>
          <a:bodyPr>
            <a:noAutofit/>
          </a:bodyPr>
          <a:lstStyle/>
          <a:p>
            <a:r>
              <a:rPr lang="en-US" sz="3200" dirty="0"/>
              <a:t>Models for assessing the dependability of system software</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4691427"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Jelinski-Moranda model</a:t>
            </a:r>
            <a:endParaRPr lang="en"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1BBA00-CE70-0FC8-32D8-0910C61CBD58}"/>
                  </a:ext>
                </a:extLst>
              </p:cNvPr>
              <p:cNvSpPr txBox="1"/>
              <p:nvPr/>
            </p:nvSpPr>
            <p:spPr>
              <a:xfrm>
                <a:off x="658804" y="3429000"/>
                <a:ext cx="4945152" cy="19193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a:latin typeface="Cambria Math" panose="02040503050406030204" pitchFamily="18" charset="0"/>
                        </a:rPr>
                        <m:t>𝜆</m:t>
                      </m:r>
                      <m:r>
                        <a:rPr lang="ru-RU" sz="2000">
                          <a:latin typeface="Cambria Math" panose="02040503050406030204" pitchFamily="18" charset="0"/>
                        </a:rPr>
                        <m:t>=</m:t>
                      </m:r>
                      <m:sSub>
                        <m:sSubPr>
                          <m:ctrlPr>
                            <a:rPr lang="ru-RU" sz="2000" i="1">
                              <a:latin typeface="Cambria Math" panose="02040503050406030204" pitchFamily="18" charset="0"/>
                            </a:rPr>
                          </m:ctrlPr>
                        </m:sSubPr>
                        <m:e>
                          <m:r>
                            <a:rPr lang="en-US" sz="2000">
                              <a:latin typeface="Cambria Math" panose="02040503050406030204" pitchFamily="18" charset="0"/>
                            </a:rPr>
                            <m:t>𝐶</m:t>
                          </m:r>
                        </m:e>
                        <m:sub>
                          <m:r>
                            <a:rPr lang="en-US" sz="2000">
                              <a:latin typeface="Cambria Math" panose="02040503050406030204" pitchFamily="18" charset="0"/>
                            </a:rPr>
                            <m:t>𝐷</m:t>
                          </m:r>
                        </m:sub>
                      </m:sSub>
                      <m:r>
                        <a:rPr lang="en-US" sz="2000">
                          <a:latin typeface="Cambria Math" panose="02040503050406030204" pitchFamily="18" charset="0"/>
                        </a:rPr>
                        <m:t>∗</m:t>
                      </m:r>
                      <m:d>
                        <m:dPr>
                          <m:ctrlPr>
                            <a:rPr lang="ru-RU" sz="2000" i="1">
                              <a:latin typeface="Cambria Math" panose="02040503050406030204" pitchFamily="18" charset="0"/>
                            </a:rPr>
                          </m:ctrlPr>
                        </m:dPr>
                        <m:e>
                          <m:r>
                            <a:rPr lang="en-US" sz="2000">
                              <a:latin typeface="Cambria Math" panose="02040503050406030204" pitchFamily="18" charset="0"/>
                            </a:rPr>
                            <m:t>𝑁</m:t>
                          </m:r>
                          <m:r>
                            <a:rPr lang="en-US" sz="2000">
                              <a:latin typeface="Cambria Math" panose="02040503050406030204" pitchFamily="18" charset="0"/>
                            </a:rPr>
                            <m:t>−(</m:t>
                          </m:r>
                          <m:r>
                            <a:rPr lang="en-US" sz="2000">
                              <a:latin typeface="Cambria Math" panose="02040503050406030204" pitchFamily="18" charset="0"/>
                            </a:rPr>
                            <m:t>𝑘</m:t>
                          </m:r>
                          <m:r>
                            <a:rPr lang="en-US" sz="2000">
                              <a:latin typeface="Cambria Math" panose="02040503050406030204" pitchFamily="18" charset="0"/>
                            </a:rPr>
                            <m:t>−1)</m:t>
                          </m:r>
                        </m:e>
                      </m:d>
                    </m:oMath>
                  </m:oMathPara>
                </a14:m>
                <a:endParaRPr lang="ru-RU" sz="2000" dirty="0">
                  <a:latin typeface="HSE Sans" panose="02000000000000000000" pitchFamily="2" charset="0"/>
                </a:endParaRPr>
              </a:p>
              <a:p>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𝐶</m:t>
                          </m:r>
                        </m:e>
                        <m:sub>
                          <m:r>
                            <a:rPr lang="en-US" sz="2000">
                              <a:latin typeface="Cambria Math" panose="02040503050406030204" pitchFamily="18" charset="0"/>
                            </a:rPr>
                            <m:t>𝐷</m:t>
                          </m:r>
                        </m:sub>
                      </m:sSub>
                      <m:r>
                        <a:rPr lang="en-US" sz="2000">
                          <a:latin typeface="Cambria Math" panose="02040503050406030204" pitchFamily="18" charset="0"/>
                        </a:rPr>
                        <m:t>=</m:t>
                      </m:r>
                      <m:f>
                        <m:fPr>
                          <m:ctrlPr>
                            <a:rPr lang="ru-RU" sz="2000" i="1">
                              <a:latin typeface="Cambria Math" panose="02040503050406030204" pitchFamily="18" charset="0"/>
                            </a:rPr>
                          </m:ctrlPr>
                        </m:fPr>
                        <m:num>
                          <m:nary>
                            <m:naryPr>
                              <m:chr m:val="∑"/>
                              <m:limLoc m:val="subSup"/>
                              <m:ctrlPr>
                                <a:rPr lang="ru-RU" sz="2000" i="1">
                                  <a:latin typeface="Cambria Math" panose="02040503050406030204" pitchFamily="18" charset="0"/>
                                </a:rPr>
                              </m:ctrlPr>
                            </m:naryPr>
                            <m:sub>
                              <m:r>
                                <a:rPr lang="en-US" sz="2000">
                                  <a:latin typeface="Cambria Math" panose="02040503050406030204" pitchFamily="18" charset="0"/>
                                </a:rPr>
                                <m:t>𝑖</m:t>
                              </m:r>
                              <m:r>
                                <a:rPr lang="en-US" sz="2000">
                                  <a:latin typeface="Cambria Math" panose="02040503050406030204" pitchFamily="18" charset="0"/>
                                </a:rPr>
                                <m:t>=1</m:t>
                              </m:r>
                            </m:sub>
                            <m:sup>
                              <m:r>
                                <a:rPr lang="en-US" sz="2000">
                                  <a:latin typeface="Cambria Math" panose="02040503050406030204" pitchFamily="18" charset="0"/>
                                </a:rPr>
                                <m:t>𝑘</m:t>
                              </m:r>
                              <m:r>
                                <a:rPr lang="en-US" sz="2000">
                                  <a:latin typeface="Cambria Math" panose="02040503050406030204" pitchFamily="18" charset="0"/>
                                </a:rPr>
                                <m:t>−1</m:t>
                              </m:r>
                            </m:sup>
                            <m:e>
                              <m:f>
                                <m:fPr>
                                  <m:ctrlPr>
                                    <a:rPr lang="ru-RU" sz="2000" i="1">
                                      <a:latin typeface="Cambria Math" panose="02040503050406030204" pitchFamily="18" charset="0"/>
                                    </a:rPr>
                                  </m:ctrlPr>
                                </m:fPr>
                                <m:num>
                                  <m:r>
                                    <a:rPr lang="en-US" sz="2000">
                                      <a:latin typeface="Cambria Math" panose="02040503050406030204" pitchFamily="18" charset="0"/>
                                    </a:rPr>
                                    <m:t>1</m:t>
                                  </m:r>
                                </m:num>
                                <m:den>
                                  <m:r>
                                    <a:rPr lang="en-US" sz="2000">
                                      <a:latin typeface="Cambria Math" panose="02040503050406030204" pitchFamily="18" charset="0"/>
                                    </a:rPr>
                                    <m:t>𝑁</m:t>
                                  </m:r>
                                  <m:r>
                                    <a:rPr lang="en-US" sz="2000">
                                      <a:latin typeface="Cambria Math" panose="02040503050406030204" pitchFamily="18" charset="0"/>
                                    </a:rPr>
                                    <m:t>−</m:t>
                                  </m:r>
                                  <m:r>
                                    <a:rPr lang="en-US" sz="2000">
                                      <a:latin typeface="Cambria Math" panose="02040503050406030204" pitchFamily="18" charset="0"/>
                                    </a:rPr>
                                    <m:t>𝑖</m:t>
                                  </m:r>
                                  <m:r>
                                    <a:rPr lang="en-US" sz="2000">
                                      <a:latin typeface="Cambria Math" panose="02040503050406030204" pitchFamily="18" charset="0"/>
                                    </a:rPr>
                                    <m:t>+1</m:t>
                                  </m:r>
                                </m:den>
                              </m:f>
                            </m:e>
                          </m:nary>
                        </m:num>
                        <m:den>
                          <m:nary>
                            <m:naryPr>
                              <m:chr m:val="∑"/>
                              <m:limLoc m:val="subSup"/>
                              <m:ctrlPr>
                                <a:rPr lang="ru-RU" sz="2000" i="1">
                                  <a:latin typeface="Cambria Math" panose="02040503050406030204" pitchFamily="18" charset="0"/>
                                </a:rPr>
                              </m:ctrlPr>
                            </m:naryPr>
                            <m:sub>
                              <m:r>
                                <a:rPr lang="en-US" sz="2000">
                                  <a:latin typeface="Cambria Math" panose="02040503050406030204" pitchFamily="18" charset="0"/>
                                </a:rPr>
                                <m:t>𝑖</m:t>
                              </m:r>
                              <m:r>
                                <a:rPr lang="en-US" sz="2000">
                                  <a:latin typeface="Cambria Math" panose="02040503050406030204" pitchFamily="18" charset="0"/>
                                </a:rPr>
                                <m:t>=1</m:t>
                              </m:r>
                            </m:sub>
                            <m:sup>
                              <m:r>
                                <a:rPr lang="en-US" sz="2000">
                                  <a:latin typeface="Cambria Math" panose="02040503050406030204" pitchFamily="18" charset="0"/>
                                </a:rPr>
                                <m:t>𝑘</m:t>
                              </m:r>
                              <m:r>
                                <a:rPr lang="en-US" sz="2000">
                                  <a:latin typeface="Cambria Math" panose="02040503050406030204" pitchFamily="18" charset="0"/>
                                </a:rPr>
                                <m:t>−1</m:t>
                              </m:r>
                            </m:sup>
                            <m:e>
                              <m:sSub>
                                <m:sSubPr>
                                  <m:ctrlPr>
                                    <a:rPr lang="ru-RU" sz="2000" i="1">
                                      <a:latin typeface="Cambria Math" panose="02040503050406030204" pitchFamily="18" charset="0"/>
                                    </a:rPr>
                                  </m:ctrlPr>
                                </m:sSubPr>
                                <m:e>
                                  <m:r>
                                    <a:rPr lang="en-US" sz="2000">
                                      <a:latin typeface="Cambria Math" panose="02040503050406030204" pitchFamily="18" charset="0"/>
                                    </a:rPr>
                                    <m:t>𝑡</m:t>
                                  </m:r>
                                </m:e>
                                <m:sub>
                                  <m:r>
                                    <a:rPr lang="en-US" sz="2000">
                                      <a:latin typeface="Cambria Math" panose="02040503050406030204" pitchFamily="18" charset="0"/>
                                    </a:rPr>
                                    <m:t>𝑖</m:t>
                                  </m:r>
                                </m:sub>
                              </m:sSub>
                            </m:e>
                          </m:nary>
                        </m:den>
                      </m:f>
                    </m:oMath>
                  </m:oMathPara>
                </a14:m>
                <a:endParaRPr lang="ru-RU" sz="2000" dirty="0">
                  <a:latin typeface="HSE Sans" panose="02000000000000000000" pitchFamily="2" charset="0"/>
                </a:endParaRPr>
              </a:p>
              <a:p>
                <a14:m>
                  <m:oMath xmlns:m="http://schemas.openxmlformats.org/officeDocument/2006/math">
                    <m:d>
                      <m:dPr>
                        <m:ctrlPr>
                          <a:rPr lang="ru-RU" sz="2000" i="1">
                            <a:latin typeface="Cambria Math" panose="02040503050406030204" pitchFamily="18" charset="0"/>
                          </a:rPr>
                        </m:ctrlPr>
                      </m:dPr>
                      <m:e>
                        <m:r>
                          <a:rPr lang="en-US" sz="2000">
                            <a:latin typeface="Cambria Math" panose="02040503050406030204" pitchFamily="18" charset="0"/>
                          </a:rPr>
                          <m:t>𝑘</m:t>
                        </m:r>
                        <m:r>
                          <a:rPr lang="en-US" sz="2000">
                            <a:latin typeface="Cambria Math" panose="02040503050406030204" pitchFamily="18" charset="0"/>
                          </a:rPr>
                          <m:t>−1</m:t>
                        </m:r>
                      </m:e>
                    </m:d>
                    <m:r>
                      <a:rPr lang="en-US" sz="2000">
                        <a:latin typeface="Cambria Math" panose="02040503050406030204" pitchFamily="18" charset="0"/>
                      </a:rPr>
                      <m:t>∗</m:t>
                    </m:r>
                    <m:f>
                      <m:fPr>
                        <m:ctrlPr>
                          <a:rPr lang="ru-RU" sz="2000" i="1">
                            <a:latin typeface="Cambria Math" panose="02040503050406030204" pitchFamily="18" charset="0"/>
                          </a:rPr>
                        </m:ctrlPr>
                      </m:fPr>
                      <m:num>
                        <m:nary>
                          <m:naryPr>
                            <m:chr m:val="∑"/>
                            <m:limLoc m:val="subSup"/>
                            <m:ctrlPr>
                              <a:rPr lang="ru-RU" sz="2000" i="1">
                                <a:latin typeface="Cambria Math" panose="02040503050406030204" pitchFamily="18" charset="0"/>
                              </a:rPr>
                            </m:ctrlPr>
                          </m:naryPr>
                          <m:sub>
                            <m:r>
                              <a:rPr lang="en-US" sz="2000">
                                <a:latin typeface="Cambria Math" panose="02040503050406030204" pitchFamily="18" charset="0"/>
                              </a:rPr>
                              <m:t>𝑖</m:t>
                            </m:r>
                            <m:r>
                              <a:rPr lang="en-US" sz="2000">
                                <a:latin typeface="Cambria Math" panose="02040503050406030204" pitchFamily="18" charset="0"/>
                              </a:rPr>
                              <m:t>=1</m:t>
                            </m:r>
                          </m:sub>
                          <m:sup>
                            <m:r>
                              <a:rPr lang="en-US" sz="2000">
                                <a:latin typeface="Cambria Math" panose="02040503050406030204" pitchFamily="18" charset="0"/>
                              </a:rPr>
                              <m:t>𝑘</m:t>
                            </m:r>
                            <m:r>
                              <a:rPr lang="en-US" sz="2000">
                                <a:latin typeface="Cambria Math" panose="02040503050406030204" pitchFamily="18" charset="0"/>
                              </a:rPr>
                              <m:t>−1</m:t>
                            </m:r>
                          </m:sup>
                          <m:e>
                            <m:sSub>
                              <m:sSubPr>
                                <m:ctrlPr>
                                  <a:rPr lang="ru-RU" sz="2000" i="1">
                                    <a:latin typeface="Cambria Math" panose="02040503050406030204" pitchFamily="18" charset="0"/>
                                  </a:rPr>
                                </m:ctrlPr>
                              </m:sSubPr>
                              <m:e>
                                <m:r>
                                  <a:rPr lang="en-US" sz="2000">
                                    <a:latin typeface="Cambria Math" panose="02040503050406030204" pitchFamily="18" charset="0"/>
                                  </a:rPr>
                                  <m:t>𝑡</m:t>
                                </m:r>
                              </m:e>
                              <m:sub>
                                <m:r>
                                  <a:rPr lang="en-US" sz="2000">
                                    <a:latin typeface="Cambria Math" panose="02040503050406030204" pitchFamily="18" charset="0"/>
                                  </a:rPr>
                                  <m:t>𝑖</m:t>
                                </m:r>
                              </m:sub>
                            </m:sSub>
                          </m:e>
                        </m:nary>
                      </m:num>
                      <m:den>
                        <m:nary>
                          <m:naryPr>
                            <m:chr m:val="∑"/>
                            <m:limLoc m:val="subSup"/>
                            <m:ctrlPr>
                              <a:rPr lang="ru-RU" sz="2000" i="1">
                                <a:latin typeface="Cambria Math" panose="02040503050406030204" pitchFamily="18" charset="0"/>
                              </a:rPr>
                            </m:ctrlPr>
                          </m:naryPr>
                          <m:sub>
                            <m:r>
                              <a:rPr lang="en-US" sz="2000">
                                <a:latin typeface="Cambria Math" panose="02040503050406030204" pitchFamily="18" charset="0"/>
                              </a:rPr>
                              <m:t>𝑖</m:t>
                            </m:r>
                            <m:r>
                              <a:rPr lang="en-US" sz="2000">
                                <a:latin typeface="Cambria Math" panose="02040503050406030204" pitchFamily="18" charset="0"/>
                              </a:rPr>
                              <m:t>=1</m:t>
                            </m:r>
                          </m:sub>
                          <m:sup>
                            <m:r>
                              <a:rPr lang="en-US" sz="2000">
                                <a:latin typeface="Cambria Math" panose="02040503050406030204" pitchFamily="18" charset="0"/>
                              </a:rPr>
                              <m:t>𝑘</m:t>
                            </m:r>
                            <m:r>
                              <a:rPr lang="en-US" sz="2000">
                                <a:latin typeface="Cambria Math" panose="02040503050406030204" pitchFamily="18" charset="0"/>
                              </a:rPr>
                              <m:t>−1</m:t>
                            </m:r>
                          </m:sup>
                          <m:e>
                            <m:f>
                              <m:fPr>
                                <m:ctrlPr>
                                  <a:rPr lang="ru-RU" sz="2000" i="1">
                                    <a:latin typeface="Cambria Math" panose="02040503050406030204" pitchFamily="18" charset="0"/>
                                  </a:rPr>
                                </m:ctrlPr>
                              </m:fPr>
                              <m:num>
                                <m:r>
                                  <a:rPr lang="en-US" sz="2000">
                                    <a:latin typeface="Cambria Math" panose="02040503050406030204" pitchFamily="18" charset="0"/>
                                  </a:rPr>
                                  <m:t>1</m:t>
                                </m:r>
                              </m:num>
                              <m:den>
                                <m:r>
                                  <a:rPr lang="en-US" sz="2000">
                                    <a:latin typeface="Cambria Math" panose="02040503050406030204" pitchFamily="18" charset="0"/>
                                  </a:rPr>
                                  <m:t>𝑁</m:t>
                                </m:r>
                                <m:r>
                                  <a:rPr lang="en-US" sz="2000">
                                    <a:latin typeface="Cambria Math" panose="02040503050406030204" pitchFamily="18" charset="0"/>
                                  </a:rPr>
                                  <m:t>−</m:t>
                                </m:r>
                                <m:r>
                                  <a:rPr lang="en-US" sz="2000">
                                    <a:latin typeface="Cambria Math" panose="02040503050406030204" pitchFamily="18" charset="0"/>
                                  </a:rPr>
                                  <m:t>𝑖</m:t>
                                </m:r>
                                <m:r>
                                  <a:rPr lang="en-US" sz="2000">
                                    <a:latin typeface="Cambria Math" panose="02040503050406030204" pitchFamily="18" charset="0"/>
                                  </a:rPr>
                                  <m:t>+1</m:t>
                                </m:r>
                              </m:den>
                            </m:f>
                          </m:e>
                        </m:nary>
                      </m:den>
                    </m:f>
                    <m:r>
                      <a:rPr lang="en-US" sz="2000">
                        <a:latin typeface="Cambria Math" panose="02040503050406030204" pitchFamily="18" charset="0"/>
                      </a:rPr>
                      <m:t>=</m:t>
                    </m:r>
                    <m:nary>
                      <m:naryPr>
                        <m:chr m:val="∑"/>
                        <m:limLoc m:val="undOvr"/>
                        <m:ctrlPr>
                          <a:rPr lang="ru-RU" sz="2000" i="1">
                            <a:latin typeface="Cambria Math" panose="02040503050406030204" pitchFamily="18" charset="0"/>
                          </a:rPr>
                        </m:ctrlPr>
                      </m:naryPr>
                      <m:sub>
                        <m:r>
                          <a:rPr lang="en-US" sz="2000">
                            <a:latin typeface="Cambria Math" panose="02040503050406030204" pitchFamily="18" charset="0"/>
                          </a:rPr>
                          <m:t>𝑖</m:t>
                        </m:r>
                        <m:r>
                          <a:rPr lang="en-US" sz="2000">
                            <a:latin typeface="Cambria Math" panose="02040503050406030204" pitchFamily="18" charset="0"/>
                          </a:rPr>
                          <m:t>=1</m:t>
                        </m:r>
                      </m:sub>
                      <m:sup>
                        <m:r>
                          <a:rPr lang="en-US" sz="2000">
                            <a:latin typeface="Cambria Math" panose="02040503050406030204" pitchFamily="18" charset="0"/>
                          </a:rPr>
                          <m:t>𝑘</m:t>
                        </m:r>
                        <m:r>
                          <a:rPr lang="en-US" sz="2000">
                            <a:latin typeface="Cambria Math" panose="02040503050406030204" pitchFamily="18" charset="0"/>
                          </a:rPr>
                          <m:t>−1</m:t>
                        </m:r>
                      </m:sup>
                      <m:e>
                        <m:d>
                          <m:dPr>
                            <m:ctrlPr>
                              <a:rPr lang="ru-RU" sz="2000" i="1">
                                <a:latin typeface="Cambria Math" panose="02040503050406030204" pitchFamily="18" charset="0"/>
                              </a:rPr>
                            </m:ctrlPr>
                          </m:dPr>
                          <m:e>
                            <m:r>
                              <a:rPr lang="en-US" sz="2000">
                                <a:latin typeface="Cambria Math" panose="02040503050406030204" pitchFamily="18" charset="0"/>
                              </a:rPr>
                              <m:t>𝑁</m:t>
                            </m:r>
                            <m:r>
                              <a:rPr lang="en-US" sz="2000">
                                <a:latin typeface="Cambria Math" panose="02040503050406030204" pitchFamily="18" charset="0"/>
                              </a:rPr>
                              <m:t>−</m:t>
                            </m:r>
                            <m:r>
                              <a:rPr lang="en-US" sz="2000">
                                <a:latin typeface="Cambria Math" panose="02040503050406030204" pitchFamily="18" charset="0"/>
                              </a:rPr>
                              <m:t>𝑖</m:t>
                            </m:r>
                            <m:r>
                              <a:rPr lang="en-US" sz="2000">
                                <a:latin typeface="Cambria Math" panose="02040503050406030204" pitchFamily="18" charset="0"/>
                              </a:rPr>
                              <m:t>+1</m:t>
                            </m:r>
                          </m:e>
                        </m:d>
                        <m:r>
                          <a:rPr lang="en-US" sz="2000">
                            <a:latin typeface="Cambria Math" panose="02040503050406030204" pitchFamily="18" charset="0"/>
                          </a:rPr>
                          <m:t>∗</m:t>
                        </m:r>
                        <m:sSub>
                          <m:sSubPr>
                            <m:ctrlPr>
                              <a:rPr lang="ru-RU" sz="2000" i="1">
                                <a:latin typeface="Cambria Math" panose="02040503050406030204" pitchFamily="18" charset="0"/>
                              </a:rPr>
                            </m:ctrlPr>
                          </m:sSubPr>
                          <m:e>
                            <m:r>
                              <a:rPr lang="en-US" sz="2000">
                                <a:latin typeface="Cambria Math" panose="02040503050406030204" pitchFamily="18" charset="0"/>
                              </a:rPr>
                              <m:t>𝑡</m:t>
                            </m:r>
                          </m:e>
                          <m:sub>
                            <m:r>
                              <a:rPr lang="en-US" sz="2000">
                                <a:latin typeface="Cambria Math" panose="02040503050406030204" pitchFamily="18" charset="0"/>
                              </a:rPr>
                              <m:t>𝑖</m:t>
                            </m:r>
                          </m:sub>
                        </m:sSub>
                      </m:e>
                    </m:nary>
                  </m:oMath>
                </a14:m>
                <a:r>
                  <a:rPr lang="ru-RU" sz="2000" dirty="0">
                    <a:effectLst/>
                  </a:rPr>
                  <a:t> </a:t>
                </a:r>
                <a:endParaRPr lang="ru-RU" sz="2000" dirty="0">
                  <a:latin typeface="HSE Sans" panose="02000000000000000000" pitchFamily="2" charset="0"/>
                </a:endParaRPr>
              </a:p>
            </p:txBody>
          </p:sp>
        </mc:Choice>
        <mc:Fallback xmlns="">
          <p:sp>
            <p:nvSpPr>
              <p:cNvPr id="11" name="TextBox 10">
                <a:extLst>
                  <a:ext uri="{FF2B5EF4-FFF2-40B4-BE49-F238E27FC236}">
                    <a16:creationId xmlns:a16="http://schemas.microsoft.com/office/drawing/2014/main" id="{411BBA00-CE70-0FC8-32D8-0910C61CBD58}"/>
                  </a:ext>
                </a:extLst>
              </p:cNvPr>
              <p:cNvSpPr txBox="1">
                <a:spLocks noRot="1" noChangeAspect="1" noMove="1" noResize="1" noEditPoints="1" noAdjustHandles="1" noChangeArrowheads="1" noChangeShapeType="1" noTextEdit="1"/>
              </p:cNvSpPr>
              <p:nvPr/>
            </p:nvSpPr>
            <p:spPr>
              <a:xfrm>
                <a:off x="658804" y="3429000"/>
                <a:ext cx="4945152" cy="1919308"/>
              </a:xfrm>
              <a:prstGeom prst="rect">
                <a:avLst/>
              </a:prstGeom>
              <a:blipFill>
                <a:blip r:embed="rId3"/>
                <a:stretch>
                  <a:fillRect t="-3311" b="-27815"/>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946CDFC-AB1E-8669-0EB0-FCB3C067367D}"/>
                  </a:ext>
                </a:extLst>
              </p:cNvPr>
              <p:cNvSpPr txBox="1"/>
              <p:nvPr/>
            </p:nvSpPr>
            <p:spPr>
              <a:xfrm>
                <a:off x="6096000" y="3419158"/>
                <a:ext cx="5980143" cy="2246769"/>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rPr>
                        </m:ctrlPr>
                      </m:sSubPr>
                      <m:e>
                        <m:r>
                          <a:rPr lang="ru-RU" sz="2000">
                            <a:latin typeface="Cambria Math" panose="02040503050406030204" pitchFamily="18" charset="0"/>
                          </a:rPr>
                          <m:t>𝜆</m:t>
                        </m:r>
                      </m:e>
                      <m:sub>
                        <m:r>
                          <a:rPr lang="ru-RU" sz="2000">
                            <a:latin typeface="Cambria Math" panose="02040503050406030204" pitchFamily="18" charset="0"/>
                          </a:rPr>
                          <m:t>𝑖</m:t>
                        </m:r>
                      </m:sub>
                    </m:sSub>
                  </m:oMath>
                </a14:m>
                <a:r>
                  <a:rPr lang="ru-RU" sz="2000" dirty="0">
                    <a:latin typeface="HSE Sans" panose="02000000000000000000" pitchFamily="2" charset="0"/>
                  </a:rPr>
                  <a:t> –</a:t>
                </a:r>
                <a:r>
                  <a:rPr lang="en-US" sz="2000" dirty="0">
                    <a:latin typeface="HSE Sans" panose="02000000000000000000" pitchFamily="2" charset="0"/>
                  </a:rPr>
                  <a:t> software failure rate</a:t>
                </a:r>
                <a:endParaRPr lang="ru-RU" sz="2000" dirty="0">
                  <a:latin typeface="HSE Sans" panose="02000000000000000000" pitchFamily="2" charset="0"/>
                </a:endParaRPr>
              </a:p>
              <a:p>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𝐶</m:t>
                        </m:r>
                      </m:e>
                      <m:sub>
                        <m:r>
                          <a:rPr lang="en-US" sz="2000">
                            <a:latin typeface="Cambria Math" panose="02040503050406030204" pitchFamily="18" charset="0"/>
                          </a:rPr>
                          <m:t>𝐷</m:t>
                        </m:r>
                      </m:sub>
                    </m:sSub>
                  </m:oMath>
                </a14:m>
                <a:r>
                  <a:rPr lang="ru-RU" sz="2000" dirty="0">
                    <a:latin typeface="HSE Sans" panose="02000000000000000000" pitchFamily="2" charset="0"/>
                  </a:rPr>
                  <a:t> –</a:t>
                </a:r>
                <a:r>
                  <a:rPr lang="en-US" sz="2000" dirty="0">
                    <a:latin typeface="HSE Sans" panose="02000000000000000000" pitchFamily="2" charset="0"/>
                  </a:rPr>
                  <a:t> proportionality factor</a:t>
                </a:r>
                <a:endParaRPr lang="ru-RU" sz="2000" dirty="0">
                  <a:latin typeface="HSE Sans" panose="02000000000000000000" pitchFamily="2" charset="0"/>
                </a:endParaRPr>
              </a:p>
              <a:p>
                <a14:m>
                  <m:oMath xmlns:m="http://schemas.openxmlformats.org/officeDocument/2006/math">
                    <m:r>
                      <a:rPr lang="en-US" sz="2000">
                        <a:latin typeface="Cambria Math" panose="02040503050406030204" pitchFamily="18" charset="0"/>
                      </a:rPr>
                      <m:t>𝑁</m:t>
                    </m:r>
                  </m:oMath>
                </a14:m>
                <a:r>
                  <a:rPr lang="ru-RU" sz="2000" dirty="0">
                    <a:latin typeface="HSE Sans" panose="02000000000000000000" pitchFamily="2" charset="0"/>
                  </a:rPr>
                  <a:t> –</a:t>
                </a:r>
                <a:r>
                  <a:rPr lang="en-US" sz="2000" dirty="0">
                    <a:latin typeface="HSE Sans" panose="02000000000000000000" pitchFamily="2" charset="0"/>
                  </a:rPr>
                  <a:t> initial number of program errors</a:t>
                </a:r>
                <a:r>
                  <a:rPr lang="ru-RU" sz="2000" dirty="0">
                    <a:latin typeface="HSE Sans" panose="02000000000000000000" pitchFamily="2" charset="0"/>
                  </a:rPr>
                  <a:t> </a:t>
                </a:r>
              </a:p>
              <a:p>
                <a14:m>
                  <m:oMath xmlns:m="http://schemas.openxmlformats.org/officeDocument/2006/math">
                    <m:r>
                      <a:rPr lang="ru-RU" sz="2000">
                        <a:latin typeface="Cambria Math" panose="02040503050406030204" pitchFamily="18" charset="0"/>
                      </a:rPr>
                      <m:t>𝑘</m:t>
                    </m:r>
                  </m:oMath>
                </a14:m>
                <a:r>
                  <a:rPr lang="ru-RU" sz="2000" dirty="0">
                    <a:latin typeface="HSE Sans" panose="02000000000000000000" pitchFamily="2" charset="0"/>
                  </a:rPr>
                  <a:t> –</a:t>
                </a:r>
                <a:r>
                  <a:rPr lang="en-US" sz="2000" dirty="0">
                    <a:latin typeface="HSE Sans" panose="02000000000000000000" pitchFamily="2" charset="0"/>
                  </a:rPr>
                  <a:t> </a:t>
                </a:r>
                <a:r>
                  <a:rPr lang="en-US" sz="2000" dirty="0"/>
                  <a:t>number of the predicted failure</a:t>
                </a:r>
                <a:endParaRPr lang="ru-RU" sz="2000" dirty="0">
                  <a:latin typeface="HSE Sans" panose="02000000000000000000" pitchFamily="2" charset="0"/>
                </a:endParaRPr>
              </a:p>
              <a:p>
                <a14:m>
                  <m:oMath xmlns:m="http://schemas.openxmlformats.org/officeDocument/2006/math">
                    <m:r>
                      <a:rPr lang="ru-RU" sz="2000">
                        <a:latin typeface="Cambria Math" panose="02040503050406030204" pitchFamily="18" charset="0"/>
                      </a:rPr>
                      <m:t>𝑖</m:t>
                    </m:r>
                  </m:oMath>
                </a14:m>
                <a:r>
                  <a:rPr lang="ru-RU" sz="2000" dirty="0">
                    <a:latin typeface="HSE Sans" panose="02000000000000000000" pitchFamily="2" charset="0"/>
                  </a:rPr>
                  <a:t> –</a:t>
                </a:r>
                <a:r>
                  <a:rPr lang="en-US" sz="2000" dirty="0"/>
                  <a:t> sequential number of the failure</a:t>
                </a:r>
                <a:endParaRPr lang="ru-RU" sz="2000" dirty="0">
                  <a:latin typeface="HSE Sans" panose="02000000000000000000" pitchFamily="2" charset="0"/>
                </a:endParaRPr>
              </a:p>
              <a:p>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𝑡</m:t>
                        </m:r>
                      </m:e>
                      <m:sub>
                        <m:r>
                          <a:rPr lang="en-US" sz="2000">
                            <a:latin typeface="Cambria Math" panose="02040503050406030204" pitchFamily="18" charset="0"/>
                          </a:rPr>
                          <m:t>𝑖</m:t>
                        </m:r>
                      </m:sub>
                    </m:sSub>
                  </m:oMath>
                </a14:m>
                <a:r>
                  <a:rPr lang="ru-RU" sz="2000" dirty="0">
                    <a:latin typeface="HSE Sans" panose="02000000000000000000" pitchFamily="2" charset="0"/>
                  </a:rPr>
                  <a:t> –</a:t>
                </a:r>
                <a:r>
                  <a:rPr lang="en-US" sz="2000" dirty="0">
                    <a:latin typeface="HSE Sans" panose="02000000000000000000" pitchFamily="2" charset="0"/>
                  </a:rPr>
                  <a:t> </a:t>
                </a:r>
                <a:r>
                  <a:rPr lang="en-US" sz="2000" dirty="0"/>
                  <a:t>time of uninterrupted operation before the </a:t>
                </a:r>
                <a:r>
                  <a:rPr lang="en-US" sz="2000" dirty="0" err="1"/>
                  <a:t>i-th</a:t>
                </a:r>
                <a:r>
                  <a:rPr lang="en-US" sz="2000" dirty="0"/>
                  <a:t> failure</a:t>
                </a:r>
                <a:endParaRPr lang="ru-RU" sz="2000" dirty="0">
                  <a:latin typeface="HSE Sans" panose="02000000000000000000" pitchFamily="2" charset="0"/>
                </a:endParaRPr>
              </a:p>
            </p:txBody>
          </p:sp>
        </mc:Choice>
        <mc:Fallback>
          <p:sp>
            <p:nvSpPr>
              <p:cNvPr id="12" name="TextBox 11">
                <a:extLst>
                  <a:ext uri="{FF2B5EF4-FFF2-40B4-BE49-F238E27FC236}">
                    <a16:creationId xmlns:a16="http://schemas.microsoft.com/office/drawing/2014/main" id="{4946CDFC-AB1E-8669-0EB0-FCB3C067367D}"/>
                  </a:ext>
                </a:extLst>
              </p:cNvPr>
              <p:cNvSpPr txBox="1">
                <a:spLocks noRot="1" noChangeAspect="1" noMove="1" noResize="1" noEditPoints="1" noAdjustHandles="1" noChangeArrowheads="1" noChangeShapeType="1" noTextEdit="1"/>
              </p:cNvSpPr>
              <p:nvPr/>
            </p:nvSpPr>
            <p:spPr>
              <a:xfrm>
                <a:off x="6096000" y="3419158"/>
                <a:ext cx="5980143" cy="2246769"/>
              </a:xfrm>
              <a:prstGeom prst="rect">
                <a:avLst/>
              </a:prstGeom>
              <a:blipFill>
                <a:blip r:embed="rId4"/>
                <a:stretch>
                  <a:fillRect l="-1019" t="-1630" b="-4076"/>
                </a:stretch>
              </a:blipFill>
            </p:spPr>
            <p:txBody>
              <a:bodyPr/>
              <a:lstStyle/>
              <a:p>
                <a:r>
                  <a:rPr lang="ru-RU">
                    <a:noFill/>
                  </a:rPr>
                  <a:t> </a:t>
                </a:r>
              </a:p>
            </p:txBody>
          </p:sp>
        </mc:Fallback>
      </mc:AlternateContent>
      <p:sp>
        <p:nvSpPr>
          <p:cNvPr id="2" name="Заголовок 2">
            <a:extLst>
              <a:ext uri="{FF2B5EF4-FFF2-40B4-BE49-F238E27FC236}">
                <a16:creationId xmlns:a16="http://schemas.microsoft.com/office/drawing/2014/main" id="{5CB925FB-1B90-9186-6522-2F44E54E0A7B}"/>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3" name="Текст 6">
            <a:extLst>
              <a:ext uri="{FF2B5EF4-FFF2-40B4-BE49-F238E27FC236}">
                <a16:creationId xmlns:a16="http://schemas.microsoft.com/office/drawing/2014/main" id="{E875F6C6-62DB-4719-9DE9-5ACE4921D8DC}"/>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234712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0872678" cy="777025"/>
          </a:xfrm>
        </p:spPr>
        <p:txBody>
          <a:bodyPr>
            <a:normAutofit/>
          </a:bodyPr>
          <a:lstStyle/>
          <a:p>
            <a:r>
              <a:rPr lang="en-US" sz="3200" dirty="0"/>
              <a:t>Models for assessing the reliability of the network part of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4691427"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Mesh topology</a:t>
            </a:r>
            <a:endParaRPr lang="en" dirty="0"/>
          </a:p>
        </p:txBody>
      </p:sp>
      <p:sp>
        <p:nvSpPr>
          <p:cNvPr id="4" name="Заголовок 2">
            <a:extLst>
              <a:ext uri="{FF2B5EF4-FFF2-40B4-BE49-F238E27FC236}">
                <a16:creationId xmlns:a16="http://schemas.microsoft.com/office/drawing/2014/main" id="{97560094-4D49-2113-CB1E-65BEB34FB288}"/>
              </a:ext>
            </a:extLst>
          </p:cNvPr>
          <p:cNvSpPr txBox="1">
            <a:spLocks/>
          </p:cNvSpPr>
          <p:nvPr/>
        </p:nvSpPr>
        <p:spPr>
          <a:xfrm>
            <a:off x="2732363" y="5850446"/>
            <a:ext cx="6727271" cy="624557"/>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6 – </a:t>
            </a:r>
            <a:r>
              <a:rPr lang="en-US" sz="2000" dirty="0"/>
              <a:t>The process of dividing a mesh network into subnets</a:t>
            </a:r>
            <a:endParaRPr lang="ru-RU" sz="2000" dirty="0"/>
          </a:p>
        </p:txBody>
      </p:sp>
      <p:pic>
        <p:nvPicPr>
          <p:cNvPr id="2" name="Рисунок 1">
            <a:extLst>
              <a:ext uri="{FF2B5EF4-FFF2-40B4-BE49-F238E27FC236}">
                <a16:creationId xmlns:a16="http://schemas.microsoft.com/office/drawing/2014/main" id="{A10C8D7A-CD39-956A-BBC1-9E33A0786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222" y="2767363"/>
            <a:ext cx="9497555" cy="2852814"/>
          </a:xfrm>
          <a:prstGeom prst="rect">
            <a:avLst/>
          </a:prstGeom>
        </p:spPr>
      </p:pic>
      <p:sp>
        <p:nvSpPr>
          <p:cNvPr id="8" name="Заголовок 2">
            <a:extLst>
              <a:ext uri="{FF2B5EF4-FFF2-40B4-BE49-F238E27FC236}">
                <a16:creationId xmlns:a16="http://schemas.microsoft.com/office/drawing/2014/main" id="{A0FCB9AF-A6B9-71EF-288D-A491DFA77DDA}"/>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2" name="Текст 6">
            <a:extLst>
              <a:ext uri="{FF2B5EF4-FFF2-40B4-BE49-F238E27FC236}">
                <a16:creationId xmlns:a16="http://schemas.microsoft.com/office/drawing/2014/main" id="{AE49FAD4-ADE6-4A1D-9986-8343672AAAFE}"/>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305972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7928C4-1877-4A3F-803D-55EB10A1AF1B}"/>
              </a:ext>
            </a:extLst>
          </p:cNvPr>
          <p:cNvPicPr>
            <a:picLocks noChangeAspect="1"/>
          </p:cNvPicPr>
          <p:nvPr/>
        </p:nvPicPr>
        <p:blipFill>
          <a:blip r:embed="rId3"/>
          <a:stretch>
            <a:fillRect/>
          </a:stretch>
        </p:blipFill>
        <p:spPr>
          <a:xfrm>
            <a:off x="822043" y="2225617"/>
            <a:ext cx="5437849" cy="3538601"/>
          </a:xfrm>
          <a:prstGeom prst="rect">
            <a:avLst/>
          </a:prstGeom>
        </p:spPr>
      </p:pic>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0510728" cy="777025"/>
          </a:xfrm>
        </p:spPr>
        <p:txBody>
          <a:bodyPr>
            <a:normAutofit fontScale="90000"/>
          </a:bodyPr>
          <a:lstStyle/>
          <a:p>
            <a:r>
              <a:rPr lang="en-US" sz="3200" dirty="0"/>
              <a:t>Models for assessing the reliability of the network part of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946CDFC-AB1E-8669-0EB0-FCB3C067367D}"/>
                  </a:ext>
                </a:extLst>
              </p:cNvPr>
              <p:cNvSpPr txBox="1"/>
              <p:nvPr/>
            </p:nvSpPr>
            <p:spPr>
              <a:xfrm>
                <a:off x="6950523" y="2648027"/>
                <a:ext cx="4862247" cy="3681201"/>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𝐾</m:t>
                        </m:r>
                      </m:e>
                      <m:sub>
                        <m:sSub>
                          <m:sSubPr>
                            <m:ctrlPr>
                              <a:rPr lang="ru-RU" sz="2000" i="1">
                                <a:latin typeface="Cambria Math" panose="02040503050406030204" pitchFamily="18" charset="0"/>
                              </a:rPr>
                            </m:ctrlPr>
                          </m:sSubPr>
                          <m:e>
                            <m:r>
                              <a:rPr lang="ru-RU" sz="2000">
                                <a:latin typeface="Cambria Math" panose="02040503050406030204" pitchFamily="18" charset="0"/>
                              </a:rPr>
                              <m:t>Г</m:t>
                            </m:r>
                          </m:e>
                          <m:sub>
                            <m:sSub>
                              <m:sSubPr>
                                <m:ctrlPr>
                                  <a:rPr lang="ru-RU" sz="2000" i="1">
                                    <a:latin typeface="Cambria Math" panose="02040503050406030204" pitchFamily="18" charset="0"/>
                                  </a:rPr>
                                </m:ctrlPr>
                              </m:sSubPr>
                              <m:e>
                                <m:r>
                                  <a:rPr lang="en-US" sz="2000">
                                    <a:latin typeface="Cambria Math" panose="02040503050406030204" pitchFamily="18" charset="0"/>
                                  </a:rPr>
                                  <m:t>𝐺</m:t>
                                </m:r>
                              </m:e>
                              <m:sub>
                                <m:r>
                                  <a:rPr lang="ru-RU" sz="2000">
                                    <a:latin typeface="Cambria Math" panose="02040503050406030204" pitchFamily="18" charset="0"/>
                                  </a:rPr>
                                  <m:t>1</m:t>
                                </m:r>
                              </m:sub>
                            </m:sSub>
                          </m:sub>
                        </m:sSub>
                      </m:sub>
                    </m:sSub>
                    <m:r>
                      <a:rPr lang="ru-RU" sz="2000">
                        <a:latin typeface="Cambria Math" panose="02040503050406030204" pitchFamily="18" charset="0"/>
                      </a:rPr>
                      <m:t> </m:t>
                    </m:r>
                  </m:oMath>
                </a14:m>
                <a:r>
                  <a:rPr lang="ru-RU" sz="2000" dirty="0">
                    <a:latin typeface="HSE Sans" panose="02000000000000000000" pitchFamily="2" charset="0"/>
                  </a:rPr>
                  <a:t>, </a:t>
                </a:r>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𝐾</m:t>
                        </m:r>
                      </m:e>
                      <m:sub>
                        <m:sSub>
                          <m:sSubPr>
                            <m:ctrlPr>
                              <a:rPr lang="ru-RU" sz="2000" i="1">
                                <a:latin typeface="Cambria Math" panose="02040503050406030204" pitchFamily="18" charset="0"/>
                              </a:rPr>
                            </m:ctrlPr>
                          </m:sSubPr>
                          <m:e>
                            <m:r>
                              <a:rPr lang="ru-RU" sz="2000">
                                <a:latin typeface="Cambria Math" panose="02040503050406030204" pitchFamily="18" charset="0"/>
                              </a:rPr>
                              <m:t>Г</m:t>
                            </m:r>
                          </m:e>
                          <m:sub>
                            <m:sSub>
                              <m:sSubPr>
                                <m:ctrlPr>
                                  <a:rPr lang="ru-RU" sz="2000" i="1">
                                    <a:latin typeface="Cambria Math" panose="02040503050406030204" pitchFamily="18" charset="0"/>
                                  </a:rPr>
                                </m:ctrlPr>
                              </m:sSubPr>
                              <m:e>
                                <m:r>
                                  <a:rPr lang="en-US" sz="2000">
                                    <a:latin typeface="Cambria Math" panose="02040503050406030204" pitchFamily="18" charset="0"/>
                                  </a:rPr>
                                  <m:t>𝐺</m:t>
                                </m:r>
                              </m:e>
                              <m:sub>
                                <m:r>
                                  <a:rPr lang="ru-RU" sz="2000">
                                    <a:latin typeface="Cambria Math" panose="02040503050406030204" pitchFamily="18" charset="0"/>
                                  </a:rPr>
                                  <m:t>2</m:t>
                                </m:r>
                              </m:sub>
                            </m:sSub>
                          </m:sub>
                        </m:sSub>
                      </m:sub>
                    </m:sSub>
                  </m:oMath>
                </a14:m>
                <a:r>
                  <a:rPr lang="ru-RU" sz="2000" dirty="0">
                    <a:latin typeface="HSE Sans" panose="02000000000000000000" pitchFamily="2" charset="0"/>
                  </a:rPr>
                  <a:t>– </a:t>
                </a:r>
                <a:r>
                  <a:rPr lang="en-US" sz="2000" dirty="0">
                    <a:latin typeface="HSE Sans" panose="02000000000000000000" pitchFamily="2" charset="0"/>
                  </a:rPr>
                  <a:t>availability factors of the first and second subgraphs</a:t>
                </a:r>
                <a:endParaRPr lang="ru-RU" sz="2000" dirty="0">
                  <a:latin typeface="HSE Sans" panose="02000000000000000000" pitchFamily="2" charset="0"/>
                </a:endParaRPr>
              </a:p>
              <a:p>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𝐾</m:t>
                        </m:r>
                      </m:e>
                      <m:sub>
                        <m:sSub>
                          <m:sSubPr>
                            <m:ctrlPr>
                              <a:rPr lang="ru-RU" sz="2000" i="1">
                                <a:latin typeface="Cambria Math" panose="02040503050406030204" pitchFamily="18" charset="0"/>
                              </a:rPr>
                            </m:ctrlPr>
                          </m:sSubPr>
                          <m:e>
                            <m:r>
                              <a:rPr lang="ru-RU" sz="2000">
                                <a:latin typeface="Cambria Math" panose="02040503050406030204" pitchFamily="18" charset="0"/>
                              </a:rPr>
                              <m:t>Г</m:t>
                            </m:r>
                          </m:e>
                          <m:sub>
                            <m:sSub>
                              <m:sSubPr>
                                <m:ctrlPr>
                                  <a:rPr lang="ru-RU" sz="2000" i="1">
                                    <a:latin typeface="Cambria Math" panose="02040503050406030204" pitchFamily="18" charset="0"/>
                                  </a:rPr>
                                </m:ctrlPr>
                              </m:sSubPr>
                              <m:e>
                                <m:r>
                                  <a:rPr lang="en-US" sz="2000">
                                    <a:latin typeface="Cambria Math" panose="02040503050406030204" pitchFamily="18" charset="0"/>
                                  </a:rPr>
                                  <m:t>𝑆</m:t>
                                </m:r>
                              </m:e>
                              <m:sub>
                                <m:r>
                                  <a:rPr lang="en-US" sz="2000">
                                    <a:latin typeface="Cambria Math" panose="02040503050406030204" pitchFamily="18" charset="0"/>
                                  </a:rPr>
                                  <m:t>𝑙𝑖𝑛𝑘</m:t>
                                </m:r>
                              </m:sub>
                            </m:sSub>
                          </m:sub>
                        </m:sSub>
                      </m:sub>
                    </m:sSub>
                  </m:oMath>
                </a14:m>
                <a:r>
                  <a:rPr lang="ru-RU" sz="2000" dirty="0">
                    <a:latin typeface="HSE Sans" panose="02000000000000000000" pitchFamily="2" charset="0"/>
                  </a:rPr>
                  <a:t>– </a:t>
                </a:r>
                <a:r>
                  <a:rPr lang="en-US" sz="2000" dirty="0">
                    <a:latin typeface="HSE Sans" panose="02000000000000000000" pitchFamily="2" charset="0"/>
                  </a:rPr>
                  <a:t>link set availability factor</a:t>
                </a:r>
                <a:endParaRPr lang="en-US" sz="2000" dirty="0">
                  <a:latin typeface="Cambria Math" panose="02040503050406030204" pitchFamily="18" charset="0"/>
                </a:endParaRPr>
              </a:p>
              <a:p>
                <a14:m>
                  <m:oMath xmlns:m="http://schemas.openxmlformats.org/officeDocument/2006/math">
                    <m:r>
                      <a:rPr lang="en-US" sz="2000">
                        <a:latin typeface="Cambria Math" panose="02040503050406030204" pitchFamily="18" charset="0"/>
                      </a:rPr>
                      <m:t>𝑛</m:t>
                    </m:r>
                  </m:oMath>
                </a14:m>
                <a:r>
                  <a:rPr lang="en-US" sz="2000" dirty="0">
                    <a:latin typeface="HSE Sans" panose="02000000000000000000" pitchFamily="2" charset="0"/>
                  </a:rPr>
                  <a:t> </a:t>
                </a:r>
                <a:r>
                  <a:rPr lang="ru-RU" sz="2000" dirty="0">
                    <a:latin typeface="HSE Sans" panose="02000000000000000000" pitchFamily="2" charset="0"/>
                  </a:rPr>
                  <a:t>– </a:t>
                </a:r>
                <a:r>
                  <a:rPr lang="en-US" sz="2000" dirty="0">
                    <a:latin typeface="HSE Sans" panose="02000000000000000000" pitchFamily="2" charset="0"/>
                  </a:rPr>
                  <a:t>number of nodes in the graph</a:t>
                </a:r>
                <a:endParaRPr lang="ru-RU" sz="2000" dirty="0">
                  <a:latin typeface="HSE Sans" panose="02000000000000000000" pitchFamily="2" charset="0"/>
                </a:endParaRPr>
              </a:p>
              <a:p>
                <a14:m>
                  <m:oMath xmlns:m="http://schemas.openxmlformats.org/officeDocument/2006/math">
                    <m:r>
                      <a:rPr lang="en-US" sz="2000">
                        <a:latin typeface="Cambria Math" panose="02040503050406030204" pitchFamily="18" charset="0"/>
                      </a:rPr>
                      <m:t>𝑘</m:t>
                    </m:r>
                  </m:oMath>
                </a14:m>
                <a:r>
                  <a:rPr lang="en-US" sz="2000" dirty="0">
                    <a:latin typeface="HSE Sans" panose="02000000000000000000" pitchFamily="2" charset="0"/>
                  </a:rPr>
                  <a:t> </a:t>
                </a:r>
                <a:r>
                  <a:rPr lang="ru-RU" sz="2000" dirty="0">
                    <a:latin typeface="HSE Sans" panose="02000000000000000000" pitchFamily="2" charset="0"/>
                  </a:rPr>
                  <a:t>– </a:t>
                </a:r>
                <a:r>
                  <a:rPr lang="en-US" sz="2000" dirty="0"/>
                  <a:t>number of links in the link set</a:t>
                </a:r>
                <a:endParaRPr lang="en-US" sz="2000" i="1" dirty="0">
                  <a:latin typeface="Cambria Math" panose="02040503050406030204" pitchFamily="18" charset="0"/>
                </a:endParaRPr>
              </a:p>
              <a:p>
                <a14:m>
                  <m:oMath xmlns:m="http://schemas.openxmlformats.org/officeDocument/2006/math">
                    <m:sSub>
                      <m:sSubPr>
                        <m:ctrlPr>
                          <a:rPr lang="ru-RU" sz="2000" i="1" smtClean="0">
                            <a:latin typeface="Cambria Math" panose="02040503050406030204" pitchFamily="18" charset="0"/>
                          </a:rPr>
                        </m:ctrlPr>
                      </m:sSubPr>
                      <m:e>
                        <m:r>
                          <a:rPr lang="en-US" sz="2000">
                            <a:latin typeface="Cambria Math" panose="02040503050406030204" pitchFamily="18" charset="0"/>
                          </a:rPr>
                          <m:t>𝐾</m:t>
                        </m:r>
                      </m:e>
                      <m:sub>
                        <m:sSub>
                          <m:sSubPr>
                            <m:ctrlPr>
                              <a:rPr lang="ru-RU" sz="2000" i="1">
                                <a:latin typeface="Cambria Math" panose="02040503050406030204" pitchFamily="18" charset="0"/>
                              </a:rPr>
                            </m:ctrlPr>
                          </m:sSubPr>
                          <m:e>
                            <m:r>
                              <a:rPr lang="ru-RU" sz="2000">
                                <a:latin typeface="Cambria Math" panose="02040503050406030204" pitchFamily="18" charset="0"/>
                              </a:rPr>
                              <m:t>Г</m:t>
                            </m:r>
                          </m:e>
                          <m:sub>
                            <m:r>
                              <a:rPr lang="en-US" sz="2000">
                                <a:latin typeface="Cambria Math" panose="02040503050406030204" pitchFamily="18" charset="0"/>
                              </a:rPr>
                              <m:t>𝑛𝑜𝑑𝑒</m:t>
                            </m:r>
                            <m:r>
                              <a:rPr lang="en-US" sz="2000">
                                <a:latin typeface="Cambria Math" panose="02040503050406030204" pitchFamily="18" charset="0"/>
                              </a:rPr>
                              <m:t>/</m:t>
                            </m:r>
                            <m:r>
                              <a:rPr lang="en-US" sz="2000">
                                <a:latin typeface="Cambria Math" panose="02040503050406030204" pitchFamily="18" charset="0"/>
                              </a:rPr>
                              <m:t>𝑙𝑖𝑛𝑘</m:t>
                            </m:r>
                          </m:sub>
                        </m:sSub>
                      </m:sub>
                    </m:sSub>
                  </m:oMath>
                </a14:m>
                <a:r>
                  <a:rPr lang="ru-RU" sz="2000" dirty="0">
                    <a:latin typeface="HSE Sans" panose="02000000000000000000" pitchFamily="2" charset="0"/>
                  </a:rPr>
                  <a:t> – </a:t>
                </a:r>
                <a:r>
                  <a:rPr lang="en-US" sz="2000" dirty="0">
                    <a:latin typeface="HSE Sans" panose="02000000000000000000" pitchFamily="2" charset="0"/>
                  </a:rPr>
                  <a:t>availability factor of the node or link</a:t>
                </a:r>
                <a:endParaRPr lang="ru-RU" sz="2000" dirty="0">
                  <a:latin typeface="HSE Sans" panose="02000000000000000000" pitchFamily="2" charset="0"/>
                </a:endParaRPr>
              </a:p>
              <a:p>
                <a14:m>
                  <m:oMath xmlns:m="http://schemas.openxmlformats.org/officeDocument/2006/math">
                    <m:sSub>
                      <m:sSubPr>
                        <m:ctrlPr>
                          <a:rPr lang="ru-RU" sz="2000" i="1" smtClean="0">
                            <a:latin typeface="Cambria Math" panose="02040503050406030204" pitchFamily="18" charset="0"/>
                          </a:rPr>
                        </m:ctrlPr>
                      </m:sSubPr>
                      <m:e>
                        <m:r>
                          <a:rPr lang="ru-RU" sz="2000">
                            <a:latin typeface="Cambria Math" panose="02040503050406030204" pitchFamily="18" charset="0"/>
                          </a:rPr>
                          <m:t>𝑇</m:t>
                        </m:r>
                      </m:e>
                      <m:sub>
                        <m:r>
                          <a:rPr lang="ru-RU" sz="2000">
                            <a:latin typeface="Cambria Math" panose="02040503050406030204" pitchFamily="18" charset="0"/>
                          </a:rPr>
                          <m:t>В</m:t>
                        </m:r>
                      </m:sub>
                    </m:sSub>
                  </m:oMath>
                </a14:m>
                <a:r>
                  <a:rPr lang="ru-RU" sz="2000" dirty="0">
                    <a:latin typeface="HSE Sans" panose="02000000000000000000" pitchFamily="2" charset="0"/>
                  </a:rPr>
                  <a:t> – </a:t>
                </a:r>
                <a:r>
                  <a:rPr lang="en-US" sz="2000" dirty="0">
                    <a:latin typeface="HSE Sans" panose="02000000000000000000" pitchFamily="2" charset="0"/>
                  </a:rPr>
                  <a:t>mean restoration time of the node or link after a failure</a:t>
                </a:r>
                <a:endParaRPr lang="ru-RU" sz="2000" dirty="0">
                  <a:latin typeface="HSE Sans" panose="02000000000000000000" pitchFamily="2" charset="0"/>
                </a:endParaRPr>
              </a:p>
              <a:p>
                <a14:m>
                  <m:oMath xmlns:m="http://schemas.openxmlformats.org/officeDocument/2006/math">
                    <m:r>
                      <a:rPr lang="en-US" sz="2000">
                        <a:latin typeface="Cambria Math" panose="02040503050406030204" pitchFamily="18" charset="0"/>
                      </a:rPr>
                      <m:t>𝐿</m:t>
                    </m:r>
                  </m:oMath>
                </a14:m>
                <a:r>
                  <a:rPr lang="ru-RU" sz="2000" dirty="0">
                    <a:latin typeface="HSE Sans" panose="02000000000000000000" pitchFamily="2" charset="0"/>
                  </a:rPr>
                  <a:t> – </a:t>
                </a:r>
                <a:r>
                  <a:rPr lang="en-US" sz="2000" dirty="0">
                    <a:latin typeface="HSE Sans" panose="02000000000000000000" pitchFamily="2" charset="0"/>
                  </a:rPr>
                  <a:t>number of failures of the node or link</a:t>
                </a:r>
                <a:endParaRPr lang="ru-RU" sz="2000" dirty="0">
                  <a:latin typeface="HSE Sans" panose="02000000000000000000" pitchFamily="2" charset="0"/>
                </a:endParaRPr>
              </a:p>
              <a:p>
                <a14:m>
                  <m:oMath xmlns:m="http://schemas.openxmlformats.org/officeDocument/2006/math">
                    <m:r>
                      <a:rPr lang="ru-RU" sz="2000" smtClean="0">
                        <a:latin typeface="Cambria Math" panose="02040503050406030204" pitchFamily="18" charset="0"/>
                      </a:rPr>
                      <m:t>𝑇</m:t>
                    </m:r>
                  </m:oMath>
                </a14:m>
                <a:r>
                  <a:rPr lang="ru-RU" sz="2000" dirty="0">
                    <a:latin typeface="HSE Sans" panose="02000000000000000000" pitchFamily="2" charset="0"/>
                  </a:rPr>
                  <a:t> – </a:t>
                </a:r>
                <a:r>
                  <a:rPr lang="en-US" sz="2000" dirty="0"/>
                  <a:t>operating time of the node or link</a:t>
                </a:r>
                <a:endParaRPr lang="ru-RU" sz="2000" dirty="0">
                  <a:latin typeface="HSE Sans" panose="02000000000000000000" pitchFamily="2" charset="0"/>
                </a:endParaRPr>
              </a:p>
            </p:txBody>
          </p:sp>
        </mc:Choice>
        <mc:Fallback>
          <p:sp>
            <p:nvSpPr>
              <p:cNvPr id="12" name="TextBox 11">
                <a:extLst>
                  <a:ext uri="{FF2B5EF4-FFF2-40B4-BE49-F238E27FC236}">
                    <a16:creationId xmlns:a16="http://schemas.microsoft.com/office/drawing/2014/main" id="{4946CDFC-AB1E-8669-0EB0-FCB3C067367D}"/>
                  </a:ext>
                </a:extLst>
              </p:cNvPr>
              <p:cNvSpPr txBox="1">
                <a:spLocks noRot="1" noChangeAspect="1" noMove="1" noResize="1" noEditPoints="1" noAdjustHandles="1" noChangeArrowheads="1" noChangeShapeType="1" noTextEdit="1"/>
              </p:cNvSpPr>
              <p:nvPr/>
            </p:nvSpPr>
            <p:spPr>
              <a:xfrm>
                <a:off x="6950523" y="2648027"/>
                <a:ext cx="4862247" cy="3681201"/>
              </a:xfrm>
              <a:prstGeom prst="rect">
                <a:avLst/>
              </a:prstGeom>
              <a:blipFill>
                <a:blip r:embed="rId4"/>
                <a:stretch>
                  <a:fillRect l="-1253" t="-662" r="-877" b="-1987"/>
                </a:stretch>
              </a:blipFill>
            </p:spPr>
            <p:txBody>
              <a:bodyPr/>
              <a:lstStyle/>
              <a:p>
                <a:r>
                  <a:rPr lang="ru-RU">
                    <a:noFill/>
                  </a:rPr>
                  <a:t> </a:t>
                </a:r>
              </a:p>
            </p:txBody>
          </p:sp>
        </mc:Fallback>
      </mc:AlternateContent>
      <p:sp>
        <p:nvSpPr>
          <p:cNvPr id="4" name="Заголовок 2">
            <a:extLst>
              <a:ext uri="{FF2B5EF4-FFF2-40B4-BE49-F238E27FC236}">
                <a16:creationId xmlns:a16="http://schemas.microsoft.com/office/drawing/2014/main" id="{97560094-4D49-2113-CB1E-65BEB34FB288}"/>
              </a:ext>
            </a:extLst>
          </p:cNvPr>
          <p:cNvSpPr txBox="1">
            <a:spLocks/>
          </p:cNvSpPr>
          <p:nvPr/>
        </p:nvSpPr>
        <p:spPr>
          <a:xfrm>
            <a:off x="379230" y="5898279"/>
            <a:ext cx="6472501" cy="37904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7 – </a:t>
            </a:r>
            <a:r>
              <a:rPr lang="en-US" sz="2000" dirty="0"/>
              <a:t>Block diagram of the developed decomposition algorithm for dependability assessment</a:t>
            </a:r>
            <a:endParaRPr lang="ru-RU" sz="2000"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421DD5-B02D-236F-9524-AD044EB17F69}"/>
                  </a:ext>
                </a:extLst>
              </p:cNvPr>
              <p:cNvSpPr txBox="1"/>
              <p:nvPr/>
            </p:nvSpPr>
            <p:spPr>
              <a:xfrm>
                <a:off x="7172877" y="1874615"/>
                <a:ext cx="3799922"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rPr>
                          </m:ctrlPr>
                        </m:sSubPr>
                        <m:e>
                          <m:r>
                            <a:rPr lang="en-US" sz="2000">
                              <a:latin typeface="Cambria Math" panose="02040503050406030204" pitchFamily="18" charset="0"/>
                            </a:rPr>
                            <m:t>𝐾</m:t>
                          </m:r>
                        </m:e>
                        <m:sub>
                          <m:sSub>
                            <m:sSubPr>
                              <m:ctrlPr>
                                <a:rPr lang="ru-RU" sz="2000" i="1">
                                  <a:latin typeface="Cambria Math" panose="02040503050406030204" pitchFamily="18" charset="0"/>
                                </a:rPr>
                              </m:ctrlPr>
                            </m:sSubPr>
                            <m:e>
                              <m:r>
                                <m:rPr>
                                  <m:sty m:val="p"/>
                                </m:rPr>
                                <a:rPr lang="en-US" sz="2000" b="0" i="0" smtClean="0">
                                  <a:latin typeface="Cambria Math" panose="02040503050406030204" pitchFamily="18" charset="0"/>
                                </a:rPr>
                                <m:t>G</m:t>
                              </m:r>
                            </m:e>
                            <m:sub>
                              <m:r>
                                <a:rPr lang="en-US" sz="2000">
                                  <a:latin typeface="Cambria Math" panose="02040503050406030204" pitchFamily="18" charset="0"/>
                                </a:rPr>
                                <m:t>𝑛𝑜𝑑𝑒</m:t>
                              </m:r>
                              <m:r>
                                <a:rPr lang="en-US" sz="2000">
                                  <a:latin typeface="Cambria Math" panose="02040503050406030204" pitchFamily="18" charset="0"/>
                                </a:rPr>
                                <m:t>/</m:t>
                              </m:r>
                              <m:r>
                                <a:rPr lang="en-US" sz="2000">
                                  <a:latin typeface="Cambria Math" panose="02040503050406030204" pitchFamily="18" charset="0"/>
                                </a:rPr>
                                <m:t>𝑙𝑖𝑛𝑘</m:t>
                              </m:r>
                            </m:sub>
                          </m:sSub>
                        </m:sub>
                      </m:sSub>
                      <m:r>
                        <a:rPr lang="ru-RU" sz="2000">
                          <a:latin typeface="Cambria Math" panose="02040503050406030204" pitchFamily="18" charset="0"/>
                        </a:rPr>
                        <m:t>=1−</m:t>
                      </m:r>
                      <m:f>
                        <m:fPr>
                          <m:ctrlPr>
                            <a:rPr lang="ru-RU" sz="2000" i="1">
                              <a:latin typeface="Cambria Math" panose="02040503050406030204" pitchFamily="18" charset="0"/>
                            </a:rPr>
                          </m:ctrlPr>
                        </m:fPr>
                        <m:num>
                          <m:sSub>
                            <m:sSubPr>
                              <m:ctrlPr>
                                <a:rPr lang="ru-RU" sz="2000" i="1">
                                  <a:latin typeface="Cambria Math" panose="02040503050406030204" pitchFamily="18" charset="0"/>
                                </a:rPr>
                              </m:ctrlPr>
                            </m:sSubPr>
                            <m:e>
                              <m:r>
                                <a:rPr lang="ru-RU" sz="2000">
                                  <a:latin typeface="Cambria Math" panose="02040503050406030204" pitchFamily="18" charset="0"/>
                                </a:rPr>
                                <m:t>𝑇</m:t>
                              </m:r>
                            </m:e>
                            <m:sub>
                              <m:r>
                                <a:rPr lang="ru-RU" sz="2000">
                                  <a:latin typeface="Cambria Math" panose="02040503050406030204" pitchFamily="18" charset="0"/>
                                </a:rPr>
                                <m:t>В</m:t>
                              </m:r>
                            </m:sub>
                          </m:sSub>
                          <m:r>
                            <a:rPr lang="en-US" sz="2000">
                              <a:latin typeface="Cambria Math" panose="02040503050406030204" pitchFamily="18" charset="0"/>
                            </a:rPr>
                            <m:t>∗(</m:t>
                          </m:r>
                          <m:r>
                            <a:rPr lang="en-US" sz="2000">
                              <a:latin typeface="Cambria Math" panose="02040503050406030204" pitchFamily="18" charset="0"/>
                            </a:rPr>
                            <m:t>𝐿</m:t>
                          </m:r>
                          <m:r>
                            <a:rPr lang="en-US" sz="2000">
                              <a:latin typeface="Cambria Math" panose="02040503050406030204" pitchFamily="18" charset="0"/>
                            </a:rPr>
                            <m:t>−1)</m:t>
                          </m:r>
                        </m:num>
                        <m:den>
                          <m:r>
                            <a:rPr lang="ru-RU" sz="2000">
                              <a:latin typeface="Cambria Math" panose="02040503050406030204" pitchFamily="18" charset="0"/>
                            </a:rPr>
                            <m:t>𝑇</m:t>
                          </m:r>
                          <m:r>
                            <a:rPr lang="en-US" sz="2000">
                              <a:latin typeface="Cambria Math" panose="02040503050406030204" pitchFamily="18" charset="0"/>
                            </a:rPr>
                            <m:t>−</m:t>
                          </m:r>
                          <m:sSub>
                            <m:sSubPr>
                              <m:ctrlPr>
                                <a:rPr lang="ru-RU" sz="2000" i="1">
                                  <a:latin typeface="Cambria Math" panose="02040503050406030204" pitchFamily="18" charset="0"/>
                                </a:rPr>
                              </m:ctrlPr>
                            </m:sSubPr>
                            <m:e>
                              <m:r>
                                <a:rPr lang="ru-RU" sz="2000">
                                  <a:latin typeface="Cambria Math" panose="02040503050406030204" pitchFamily="18" charset="0"/>
                                </a:rPr>
                                <m:t>𝑇</m:t>
                              </m:r>
                            </m:e>
                            <m:sub>
                              <m:r>
                                <a:rPr lang="ru-RU" sz="2000">
                                  <a:latin typeface="Cambria Math" panose="02040503050406030204" pitchFamily="18" charset="0"/>
                                </a:rPr>
                                <m:t>В</m:t>
                              </m:r>
                            </m:sub>
                          </m:sSub>
                          <m:r>
                            <a:rPr lang="en-US" sz="2000">
                              <a:latin typeface="Cambria Math" panose="02040503050406030204" pitchFamily="18" charset="0"/>
                            </a:rPr>
                            <m:t>∗</m:t>
                          </m:r>
                          <m:r>
                            <a:rPr lang="en-US" sz="2000">
                              <a:latin typeface="Cambria Math" panose="02040503050406030204" pitchFamily="18" charset="0"/>
                            </a:rPr>
                            <m:t>𝐿</m:t>
                          </m:r>
                        </m:den>
                      </m:f>
                    </m:oMath>
                  </m:oMathPara>
                </a14:m>
                <a:endParaRPr lang="ru-RU" sz="2000" dirty="0">
                  <a:latin typeface="HSE Sans" panose="02000000000000000000" pitchFamily="2" charset="0"/>
                </a:endParaRPr>
              </a:p>
            </p:txBody>
          </p:sp>
        </mc:Choice>
        <mc:Fallback>
          <p:sp>
            <p:nvSpPr>
              <p:cNvPr id="9" name="TextBox 8">
                <a:extLst>
                  <a:ext uri="{FF2B5EF4-FFF2-40B4-BE49-F238E27FC236}">
                    <a16:creationId xmlns:a16="http://schemas.microsoft.com/office/drawing/2014/main" id="{D5421DD5-B02D-236F-9524-AD044EB17F69}"/>
                  </a:ext>
                </a:extLst>
              </p:cNvPr>
              <p:cNvSpPr txBox="1">
                <a:spLocks noRot="1" noChangeAspect="1" noMove="1" noResize="1" noEditPoints="1" noAdjustHandles="1" noChangeArrowheads="1" noChangeShapeType="1" noTextEdit="1"/>
              </p:cNvSpPr>
              <p:nvPr/>
            </p:nvSpPr>
            <p:spPr>
              <a:xfrm>
                <a:off x="7172877" y="1874615"/>
                <a:ext cx="3799922" cy="728854"/>
              </a:xfrm>
              <a:prstGeom prst="rect">
                <a:avLst/>
              </a:prstGeom>
              <a:blipFill>
                <a:blip r:embed="rId5"/>
                <a:stretch>
                  <a:fillRect/>
                </a:stretch>
              </a:blipFill>
            </p:spPr>
            <p:txBody>
              <a:bodyPr/>
              <a:lstStyle/>
              <a:p>
                <a:r>
                  <a:rPr lang="ru-RU">
                    <a:noFill/>
                  </a:rPr>
                  <a:t> </a:t>
                </a:r>
              </a:p>
            </p:txBody>
          </p:sp>
        </mc:Fallback>
      </mc:AlternateContent>
      <p:sp>
        <p:nvSpPr>
          <p:cNvPr id="11" name="Заголовок 2">
            <a:extLst>
              <a:ext uri="{FF2B5EF4-FFF2-40B4-BE49-F238E27FC236}">
                <a16:creationId xmlns:a16="http://schemas.microsoft.com/office/drawing/2014/main" id="{8C0F75EB-9BA9-8BDA-4723-C71946471E48}"/>
              </a:ext>
            </a:extLst>
          </p:cNvPr>
          <p:cNvSpPr txBox="1">
            <a:spLocks/>
          </p:cNvSpPr>
          <p:nvPr/>
        </p:nvSpPr>
        <p:spPr>
          <a:xfrm>
            <a:off x="585898" y="2225617"/>
            <a:ext cx="4691427"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Mesh topology</a:t>
            </a:r>
            <a:endParaRPr lang="en" dirty="0"/>
          </a:p>
        </p:txBody>
      </p:sp>
      <p:sp>
        <p:nvSpPr>
          <p:cNvPr id="13" name="Заголовок 2">
            <a:extLst>
              <a:ext uri="{FF2B5EF4-FFF2-40B4-BE49-F238E27FC236}">
                <a16:creationId xmlns:a16="http://schemas.microsoft.com/office/drawing/2014/main" id="{16937BBD-F9A9-3571-1299-FD5C6FE3B016}"/>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4" name="Текст 6">
            <a:extLst>
              <a:ext uri="{FF2B5EF4-FFF2-40B4-BE49-F238E27FC236}">
                <a16:creationId xmlns:a16="http://schemas.microsoft.com/office/drawing/2014/main" id="{57017C29-F98A-4729-9EBE-611EF0104386}"/>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cxnSp>
        <p:nvCxnSpPr>
          <p:cNvPr id="16" name="Прямая со стрелкой 15">
            <a:extLst>
              <a:ext uri="{FF2B5EF4-FFF2-40B4-BE49-F238E27FC236}">
                <a16:creationId xmlns:a16="http://schemas.microsoft.com/office/drawing/2014/main" id="{D4AF23BB-C76F-4FBD-9F2F-FE51185CA342}"/>
              </a:ext>
            </a:extLst>
          </p:cNvPr>
          <p:cNvCxnSpPr>
            <a:cxnSpLocks/>
          </p:cNvCxnSpPr>
          <p:nvPr/>
        </p:nvCxnSpPr>
        <p:spPr>
          <a:xfrm flipV="1">
            <a:off x="6075967" y="2420327"/>
            <a:ext cx="1338262" cy="162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92DB88EB-A2EA-4D79-84DB-3F590419AD1F}"/>
              </a:ext>
            </a:extLst>
          </p:cNvPr>
          <p:cNvCxnSpPr>
            <a:cxnSpLocks/>
          </p:cNvCxnSpPr>
          <p:nvPr/>
        </p:nvCxnSpPr>
        <p:spPr>
          <a:xfrm flipV="1">
            <a:off x="3946342" y="2239042"/>
            <a:ext cx="3467887" cy="3063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E40E2B-57DF-41F4-B172-AC1146123A22}"/>
              </a:ext>
            </a:extLst>
          </p:cNvPr>
          <p:cNvSpPr txBox="1"/>
          <p:nvPr/>
        </p:nvSpPr>
        <p:spPr>
          <a:xfrm>
            <a:off x="4019550" y="4049103"/>
            <a:ext cx="411163" cy="369332"/>
          </a:xfrm>
          <a:prstGeom prst="rect">
            <a:avLst/>
          </a:prstGeom>
          <a:noFill/>
        </p:spPr>
        <p:txBody>
          <a:bodyPr wrap="square">
            <a:spAutoFit/>
          </a:bodyPr>
          <a:lstStyle/>
          <a:p>
            <a:r>
              <a:rPr lang="en-US" sz="1800" dirty="0">
                <a:latin typeface="HSE Sans" panose="02000000000000000000" pitchFamily="2" charset="0"/>
              </a:rPr>
              <a:t>1)</a:t>
            </a:r>
            <a:endParaRPr lang="ru-RU" dirty="0"/>
          </a:p>
        </p:txBody>
      </p:sp>
      <p:sp>
        <p:nvSpPr>
          <p:cNvPr id="23" name="TextBox 22">
            <a:extLst>
              <a:ext uri="{FF2B5EF4-FFF2-40B4-BE49-F238E27FC236}">
                <a16:creationId xmlns:a16="http://schemas.microsoft.com/office/drawing/2014/main" id="{E472219A-2AFA-42DD-A038-DB9A37B08759}"/>
              </a:ext>
            </a:extLst>
          </p:cNvPr>
          <p:cNvSpPr txBox="1"/>
          <p:nvPr/>
        </p:nvSpPr>
        <p:spPr>
          <a:xfrm>
            <a:off x="2305050" y="5394886"/>
            <a:ext cx="411163" cy="369332"/>
          </a:xfrm>
          <a:prstGeom prst="rect">
            <a:avLst/>
          </a:prstGeom>
          <a:noFill/>
        </p:spPr>
        <p:txBody>
          <a:bodyPr wrap="square">
            <a:spAutoFit/>
          </a:bodyPr>
          <a:lstStyle/>
          <a:p>
            <a:r>
              <a:rPr lang="en-US" sz="1800" dirty="0">
                <a:latin typeface="HSE Sans" panose="02000000000000000000" pitchFamily="2" charset="0"/>
              </a:rPr>
              <a:t>2)</a:t>
            </a:r>
            <a:endParaRPr lang="ru-RU" dirty="0"/>
          </a:p>
        </p:txBody>
      </p:sp>
    </p:spTree>
    <p:extLst>
      <p:ext uri="{BB962C8B-B14F-4D97-AF65-F5344CB8AC3E}">
        <p14:creationId xmlns:p14="http://schemas.microsoft.com/office/powerpoint/2010/main" val="413189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0320228" cy="777025"/>
          </a:xfrm>
        </p:spPr>
        <p:txBody>
          <a:bodyPr>
            <a:normAutofit fontScale="90000"/>
          </a:bodyPr>
          <a:lstStyle/>
          <a:p>
            <a:r>
              <a:rPr lang="en-US" sz="3200" dirty="0"/>
              <a:t>Models for assessing the reliability of the network part of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9" y="2225617"/>
            <a:ext cx="5299330"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Bit error probability </a:t>
            </a:r>
            <a:r>
              <a:rPr lang="ru-RU" dirty="0"/>
              <a:t>(</a:t>
            </a:r>
            <a:r>
              <a:rPr lang="en-US" dirty="0"/>
              <a:t>QAM)</a:t>
            </a:r>
            <a:endParaRPr lang="en"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1BBA00-CE70-0FC8-32D8-0910C61CBD58}"/>
                  </a:ext>
                </a:extLst>
              </p:cNvPr>
              <p:cNvSpPr txBox="1"/>
              <p:nvPr/>
            </p:nvSpPr>
            <p:spPr>
              <a:xfrm>
                <a:off x="585897" y="2664190"/>
                <a:ext cx="4944025" cy="17595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rPr>
                          </m:ctrlPr>
                        </m:sSubPr>
                        <m:e>
                          <m:r>
                            <a:rPr lang="ru-RU" sz="2000">
                              <a:latin typeface="Cambria Math" panose="02040503050406030204" pitchFamily="18" charset="0"/>
                            </a:rPr>
                            <m:t>𝑃</m:t>
                          </m:r>
                        </m:e>
                        <m:sub>
                          <m:r>
                            <a:rPr lang="en-US" sz="2000" i="1" smtClean="0">
                              <a:latin typeface="Cambria Math" panose="02040503050406030204" pitchFamily="18" charset="0"/>
                            </a:rPr>
                            <m:t>𝐵</m:t>
                          </m:r>
                        </m:sub>
                      </m:sSub>
                      <m:r>
                        <a:rPr lang="ru-RU" sz="2000">
                          <a:latin typeface="Cambria Math" panose="02040503050406030204" pitchFamily="18" charset="0"/>
                        </a:rPr>
                        <m:t>=</m:t>
                      </m:r>
                      <m:f>
                        <m:fPr>
                          <m:ctrlPr>
                            <a:rPr lang="ru-RU" sz="2000" i="1">
                              <a:latin typeface="Cambria Math" panose="02040503050406030204" pitchFamily="18" charset="0"/>
                            </a:rPr>
                          </m:ctrlPr>
                        </m:fPr>
                        <m:num>
                          <m:r>
                            <a:rPr lang="ru-RU" sz="2000">
                              <a:latin typeface="Cambria Math" panose="02040503050406030204" pitchFamily="18" charset="0"/>
                            </a:rPr>
                            <m:t>2∗</m:t>
                          </m:r>
                          <m:sSub>
                            <m:sSubPr>
                              <m:ctrlPr>
                                <a:rPr lang="ru-RU" sz="2000" i="1">
                                  <a:latin typeface="Cambria Math" panose="02040503050406030204" pitchFamily="18" charset="0"/>
                                </a:rPr>
                              </m:ctrlPr>
                            </m:sSubPr>
                            <m:e>
                              <m:r>
                                <a:rPr lang="ru-RU" sz="2000">
                                  <a:latin typeface="Cambria Math" panose="02040503050406030204" pitchFamily="18" charset="0"/>
                                </a:rPr>
                                <m:t>𝑃</m:t>
                              </m:r>
                            </m:e>
                            <m:sub>
                              <m:r>
                                <a:rPr lang="ru-RU" sz="2000">
                                  <a:latin typeface="Cambria Math" panose="02040503050406030204" pitchFamily="18" charset="0"/>
                                </a:rPr>
                                <m:t>0</m:t>
                              </m:r>
                            </m:sub>
                          </m:sSub>
                          <m:r>
                            <a:rPr lang="ru-RU" sz="2000">
                              <a:latin typeface="Cambria Math" panose="02040503050406030204" pitchFamily="18" charset="0"/>
                            </a:rPr>
                            <m:t>−</m:t>
                          </m:r>
                          <m:sSubSup>
                            <m:sSubSupPr>
                              <m:ctrlPr>
                                <a:rPr lang="ru-RU" sz="2000" i="1">
                                  <a:latin typeface="Cambria Math" panose="02040503050406030204" pitchFamily="18" charset="0"/>
                                </a:rPr>
                              </m:ctrlPr>
                            </m:sSubSupPr>
                            <m:e>
                              <m:r>
                                <a:rPr lang="ru-RU" sz="2000">
                                  <a:latin typeface="Cambria Math" panose="02040503050406030204" pitchFamily="18" charset="0"/>
                                </a:rPr>
                                <m:t>𝑃</m:t>
                              </m:r>
                            </m:e>
                            <m:sub>
                              <m:r>
                                <a:rPr lang="ru-RU" sz="2000">
                                  <a:latin typeface="Cambria Math" panose="02040503050406030204" pitchFamily="18" charset="0"/>
                                </a:rPr>
                                <m:t>0</m:t>
                              </m:r>
                            </m:sub>
                            <m:sup>
                              <m:r>
                                <a:rPr lang="ru-RU" sz="2000">
                                  <a:latin typeface="Cambria Math" panose="02040503050406030204" pitchFamily="18" charset="0"/>
                                </a:rPr>
                                <m:t>2</m:t>
                              </m:r>
                            </m:sup>
                          </m:sSubSup>
                        </m:num>
                        <m:den>
                          <m:func>
                            <m:funcPr>
                              <m:ctrlPr>
                                <a:rPr lang="ru-RU" sz="2000" i="1">
                                  <a:latin typeface="Cambria Math" panose="02040503050406030204" pitchFamily="18" charset="0"/>
                                </a:rPr>
                              </m:ctrlPr>
                            </m:funcPr>
                            <m:fName>
                              <m:sSub>
                                <m:sSubPr>
                                  <m:ctrlPr>
                                    <a:rPr lang="ru-RU"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a:latin typeface="Cambria Math" panose="02040503050406030204" pitchFamily="18" charset="0"/>
                                    </a:rPr>
                                    <m:t>2</m:t>
                                  </m:r>
                                </m:sub>
                              </m:sSub>
                            </m:fName>
                            <m:e>
                              <m:r>
                                <a:rPr lang="en-US" sz="2000">
                                  <a:latin typeface="Cambria Math" panose="02040503050406030204" pitchFamily="18" charset="0"/>
                                </a:rPr>
                                <m:t>𝑀</m:t>
                              </m:r>
                            </m:e>
                          </m:func>
                        </m:den>
                      </m:f>
                    </m:oMath>
                  </m:oMathPara>
                </a14:m>
                <a:endParaRPr lang="ru-RU" sz="2000" dirty="0">
                  <a:latin typeface="HSE Sans" panose="02000000000000000000" pitchFamily="2" charset="0"/>
                </a:endParaRPr>
              </a:p>
              <a:p>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rPr>
                          </m:ctrlPr>
                        </m:sSubPr>
                        <m:e>
                          <m:r>
                            <a:rPr lang="ru-RU" sz="2000">
                              <a:latin typeface="Cambria Math" panose="02040503050406030204" pitchFamily="18" charset="0"/>
                            </a:rPr>
                            <m:t>𝑃</m:t>
                          </m:r>
                        </m:e>
                        <m:sub>
                          <m:r>
                            <a:rPr lang="ru-RU" sz="2000">
                              <a:latin typeface="Cambria Math" panose="02040503050406030204" pitchFamily="18" charset="0"/>
                            </a:rPr>
                            <m:t>0</m:t>
                          </m:r>
                        </m:sub>
                      </m:sSub>
                      <m:r>
                        <a:rPr lang="ru-RU" sz="2000">
                          <a:latin typeface="Cambria Math" panose="02040503050406030204" pitchFamily="18" charset="0"/>
                        </a:rPr>
                        <m:t>=</m:t>
                      </m:r>
                      <m:f>
                        <m:fPr>
                          <m:ctrlPr>
                            <a:rPr lang="ru-RU" sz="2000" i="1">
                              <a:latin typeface="Cambria Math" panose="02040503050406030204" pitchFamily="18" charset="0"/>
                            </a:rPr>
                          </m:ctrlPr>
                        </m:fPr>
                        <m:num>
                          <m:r>
                            <a:rPr lang="ru-RU" sz="2000">
                              <a:latin typeface="Cambria Math" panose="02040503050406030204" pitchFamily="18" charset="0"/>
                            </a:rPr>
                            <m:t>2∗(</m:t>
                          </m:r>
                          <m:rad>
                            <m:radPr>
                              <m:degHide m:val="on"/>
                              <m:ctrlPr>
                                <a:rPr lang="ru-RU" sz="2000" i="1">
                                  <a:latin typeface="Cambria Math" panose="02040503050406030204" pitchFamily="18" charset="0"/>
                                </a:rPr>
                              </m:ctrlPr>
                            </m:radPr>
                            <m:deg/>
                            <m:e>
                              <m:r>
                                <a:rPr lang="en-US" sz="2000">
                                  <a:latin typeface="Cambria Math" panose="02040503050406030204" pitchFamily="18" charset="0"/>
                                </a:rPr>
                                <m:t>𝑀</m:t>
                              </m:r>
                            </m:e>
                          </m:rad>
                          <m:r>
                            <a:rPr lang="ru-RU" sz="2000">
                              <a:latin typeface="Cambria Math" panose="02040503050406030204" pitchFamily="18" charset="0"/>
                            </a:rPr>
                            <m:t>−1)</m:t>
                          </m:r>
                        </m:num>
                        <m:den>
                          <m:rad>
                            <m:radPr>
                              <m:degHide m:val="on"/>
                              <m:ctrlPr>
                                <a:rPr lang="ru-RU" sz="2000" i="1">
                                  <a:latin typeface="Cambria Math" panose="02040503050406030204" pitchFamily="18" charset="0"/>
                                </a:rPr>
                              </m:ctrlPr>
                            </m:radPr>
                            <m:deg/>
                            <m:e>
                              <m:r>
                                <a:rPr lang="en-US" sz="2000">
                                  <a:latin typeface="Cambria Math" panose="02040503050406030204" pitchFamily="18" charset="0"/>
                                </a:rPr>
                                <m:t>𝑀</m:t>
                              </m:r>
                            </m:e>
                          </m:rad>
                        </m:den>
                      </m:f>
                      <m:r>
                        <a:rPr lang="ru-RU" sz="2000">
                          <a:latin typeface="Cambria Math" panose="02040503050406030204" pitchFamily="18" charset="0"/>
                        </a:rPr>
                        <m:t>∗</m:t>
                      </m:r>
                      <m:r>
                        <a:rPr lang="ru-RU" sz="2000">
                          <a:latin typeface="Cambria Math" panose="02040503050406030204" pitchFamily="18" charset="0"/>
                        </a:rPr>
                        <m:t>𝑄</m:t>
                      </m:r>
                      <m:d>
                        <m:dPr>
                          <m:ctrlPr>
                            <a:rPr lang="ru-RU" sz="2000" i="1">
                              <a:latin typeface="Cambria Math" panose="02040503050406030204" pitchFamily="18" charset="0"/>
                            </a:rPr>
                          </m:ctrlPr>
                        </m:dPr>
                        <m:e>
                          <m:rad>
                            <m:radPr>
                              <m:degHide m:val="on"/>
                              <m:ctrlPr>
                                <a:rPr lang="ru-RU" sz="2000" i="1">
                                  <a:latin typeface="Cambria Math" panose="02040503050406030204" pitchFamily="18" charset="0"/>
                                </a:rPr>
                              </m:ctrlPr>
                            </m:radPr>
                            <m:deg/>
                            <m:e>
                              <m:f>
                                <m:fPr>
                                  <m:ctrlPr>
                                    <a:rPr lang="ru-RU" sz="2000" i="1">
                                      <a:latin typeface="Cambria Math" panose="02040503050406030204" pitchFamily="18" charset="0"/>
                                    </a:rPr>
                                  </m:ctrlPr>
                                </m:fPr>
                                <m:num>
                                  <m:r>
                                    <a:rPr lang="ru-RU" sz="2000">
                                      <a:latin typeface="Cambria Math" panose="02040503050406030204" pitchFamily="18" charset="0"/>
                                    </a:rPr>
                                    <m:t>3∗</m:t>
                                  </m:r>
                                  <m:func>
                                    <m:funcPr>
                                      <m:ctrlPr>
                                        <a:rPr lang="ru-RU" sz="2000" i="1">
                                          <a:latin typeface="Cambria Math" panose="02040503050406030204" pitchFamily="18" charset="0"/>
                                        </a:rPr>
                                      </m:ctrlPr>
                                    </m:funcPr>
                                    <m:fName>
                                      <m:sSub>
                                        <m:sSubPr>
                                          <m:ctrlPr>
                                            <a:rPr lang="ru-RU" sz="2000" i="1">
                                              <a:latin typeface="Cambria Math" panose="02040503050406030204" pitchFamily="18" charset="0"/>
                                            </a:rPr>
                                          </m:ctrlPr>
                                        </m:sSubPr>
                                        <m:e>
                                          <m:r>
                                            <m:rPr>
                                              <m:sty m:val="p"/>
                                            </m:rPr>
                                            <a:rPr lang="en-US" sz="2000">
                                              <a:latin typeface="Cambria Math" panose="02040503050406030204" pitchFamily="18" charset="0"/>
                                            </a:rPr>
                                            <m:t>log</m:t>
                                          </m:r>
                                        </m:e>
                                        <m:sub>
                                          <m:r>
                                            <a:rPr lang="ru-RU" sz="2000">
                                              <a:latin typeface="Cambria Math" panose="02040503050406030204" pitchFamily="18" charset="0"/>
                                            </a:rPr>
                                            <m:t>2</m:t>
                                          </m:r>
                                        </m:sub>
                                      </m:sSub>
                                    </m:fName>
                                    <m:e>
                                      <m:r>
                                        <a:rPr lang="en-US" sz="2000">
                                          <a:latin typeface="Cambria Math" panose="02040503050406030204" pitchFamily="18" charset="0"/>
                                        </a:rPr>
                                        <m:t>𝑀</m:t>
                                      </m:r>
                                    </m:e>
                                  </m:func>
                                </m:num>
                                <m:den>
                                  <m:r>
                                    <a:rPr lang="en-US" sz="2000">
                                      <a:latin typeface="Cambria Math" panose="02040503050406030204" pitchFamily="18" charset="0"/>
                                    </a:rPr>
                                    <m:t>𝑀</m:t>
                                  </m:r>
                                  <m:r>
                                    <a:rPr lang="ru-RU" sz="2000">
                                      <a:latin typeface="Cambria Math" panose="02040503050406030204" pitchFamily="18" charset="0"/>
                                    </a:rPr>
                                    <m:t>−1</m:t>
                                  </m:r>
                                </m:den>
                              </m:f>
                              <m:r>
                                <a:rPr lang="ru-RU" sz="2000">
                                  <a:latin typeface="Cambria Math" panose="02040503050406030204" pitchFamily="18" charset="0"/>
                                </a:rPr>
                                <m:t>∗</m:t>
                              </m:r>
                              <m:f>
                                <m:fPr>
                                  <m:ctrlPr>
                                    <a:rPr lang="ru-RU" sz="2000" i="1">
                                      <a:latin typeface="Cambria Math" panose="02040503050406030204" pitchFamily="18" charset="0"/>
                                    </a:rPr>
                                  </m:ctrlPr>
                                </m:fPr>
                                <m:num>
                                  <m:sSub>
                                    <m:sSubPr>
                                      <m:ctrlPr>
                                        <a:rPr lang="ru-RU" sz="2000" i="1">
                                          <a:latin typeface="Cambria Math" panose="02040503050406030204" pitchFamily="18" charset="0"/>
                                        </a:rPr>
                                      </m:ctrlPr>
                                    </m:sSubPr>
                                    <m:e>
                                      <m:r>
                                        <a:rPr lang="ru-RU" sz="2000">
                                          <a:latin typeface="Cambria Math" panose="02040503050406030204" pitchFamily="18" charset="0"/>
                                        </a:rPr>
                                        <m:t>𝐸</m:t>
                                      </m:r>
                                    </m:e>
                                    <m:sub>
                                      <m:r>
                                        <a:rPr lang="ru-RU" sz="2000">
                                          <a:latin typeface="Cambria Math" panose="02040503050406030204" pitchFamily="18" charset="0"/>
                                        </a:rPr>
                                        <m:t>𝑏</m:t>
                                      </m:r>
                                    </m:sub>
                                  </m:sSub>
                                </m:num>
                                <m:den>
                                  <m:sSub>
                                    <m:sSubPr>
                                      <m:ctrlPr>
                                        <a:rPr lang="ru-RU" sz="2000" i="1">
                                          <a:latin typeface="Cambria Math" panose="02040503050406030204" pitchFamily="18" charset="0"/>
                                        </a:rPr>
                                      </m:ctrlPr>
                                    </m:sSubPr>
                                    <m:e>
                                      <m:r>
                                        <a:rPr lang="ru-RU" sz="2000">
                                          <a:latin typeface="Cambria Math" panose="02040503050406030204" pitchFamily="18" charset="0"/>
                                        </a:rPr>
                                        <m:t>𝑁</m:t>
                                      </m:r>
                                    </m:e>
                                    <m:sub>
                                      <m:r>
                                        <a:rPr lang="ru-RU" sz="2000">
                                          <a:latin typeface="Cambria Math" panose="02040503050406030204" pitchFamily="18" charset="0"/>
                                        </a:rPr>
                                        <m:t>0</m:t>
                                      </m:r>
                                    </m:sub>
                                  </m:sSub>
                                </m:den>
                              </m:f>
                            </m:e>
                          </m:rad>
                        </m:e>
                      </m:d>
                    </m:oMath>
                  </m:oMathPara>
                </a14:m>
                <a:endParaRPr lang="ru-RU" sz="2000" dirty="0">
                  <a:latin typeface="HSE Sans" panose="02000000000000000000" pitchFamily="2" charset="0"/>
                </a:endParaRPr>
              </a:p>
            </p:txBody>
          </p:sp>
        </mc:Choice>
        <mc:Fallback xmlns="">
          <p:sp>
            <p:nvSpPr>
              <p:cNvPr id="11" name="TextBox 10">
                <a:extLst>
                  <a:ext uri="{FF2B5EF4-FFF2-40B4-BE49-F238E27FC236}">
                    <a16:creationId xmlns:a16="http://schemas.microsoft.com/office/drawing/2014/main" id="{411BBA00-CE70-0FC8-32D8-0910C61CBD58}"/>
                  </a:ext>
                </a:extLst>
              </p:cNvPr>
              <p:cNvSpPr txBox="1">
                <a:spLocks noRot="1" noChangeAspect="1" noMove="1" noResize="1" noEditPoints="1" noAdjustHandles="1" noChangeArrowheads="1" noChangeShapeType="1" noTextEdit="1"/>
              </p:cNvSpPr>
              <p:nvPr/>
            </p:nvSpPr>
            <p:spPr>
              <a:xfrm>
                <a:off x="585897" y="2664190"/>
                <a:ext cx="4944025" cy="175952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946CDFC-AB1E-8669-0EB0-FCB3C067367D}"/>
                  </a:ext>
                </a:extLst>
              </p:cNvPr>
              <p:cNvSpPr txBox="1"/>
              <p:nvPr/>
            </p:nvSpPr>
            <p:spPr>
              <a:xfrm>
                <a:off x="704111" y="4679573"/>
                <a:ext cx="5510103" cy="1681294"/>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rPr>
                        </m:ctrlPr>
                      </m:sSubPr>
                      <m:e>
                        <m:r>
                          <a:rPr lang="ru-RU" sz="2000">
                            <a:latin typeface="Cambria Math" panose="02040503050406030204" pitchFamily="18" charset="0"/>
                          </a:rPr>
                          <m:t>𝑃</m:t>
                        </m:r>
                      </m:e>
                      <m:sub>
                        <m:r>
                          <a:rPr lang="ru-RU" sz="2000">
                            <a:latin typeface="Cambria Math" panose="02040503050406030204" pitchFamily="18" charset="0"/>
                          </a:rPr>
                          <m:t>𝐵</m:t>
                        </m:r>
                      </m:sub>
                    </m:sSub>
                  </m:oMath>
                </a14:m>
                <a:r>
                  <a:rPr lang="ru-RU" sz="2000" dirty="0">
                    <a:latin typeface="HSE Sans" panose="02000000000000000000" pitchFamily="2" charset="0"/>
                  </a:rPr>
                  <a:t> – </a:t>
                </a:r>
                <a:r>
                  <a:rPr lang="en-US" sz="2000" dirty="0"/>
                  <a:t>bit error probability</a:t>
                </a:r>
                <a:endParaRPr lang="ru-RU" sz="2000" dirty="0">
                  <a:latin typeface="HSE Sans" panose="02000000000000000000" pitchFamily="2" charset="0"/>
                </a:endParaRPr>
              </a:p>
              <a:p>
                <a14:m>
                  <m:oMath xmlns:m="http://schemas.openxmlformats.org/officeDocument/2006/math">
                    <m:r>
                      <a:rPr lang="en-US" sz="2000">
                        <a:latin typeface="Cambria Math" panose="02040503050406030204" pitchFamily="18" charset="0"/>
                      </a:rPr>
                      <m:t>𝑀</m:t>
                    </m:r>
                  </m:oMath>
                </a14:m>
                <a:r>
                  <a:rPr lang="en-US" sz="2000" dirty="0">
                    <a:latin typeface="HSE Sans" panose="02000000000000000000" pitchFamily="2" charset="0"/>
                  </a:rPr>
                  <a:t> </a:t>
                </a:r>
                <a:r>
                  <a:rPr lang="ru-RU" sz="2000" dirty="0">
                    <a:latin typeface="HSE Sans" panose="02000000000000000000" pitchFamily="2" charset="0"/>
                  </a:rPr>
                  <a:t>– </a:t>
                </a:r>
                <a:r>
                  <a:rPr lang="en-US" sz="2000" dirty="0">
                    <a:latin typeface="HSE Sans" panose="02000000000000000000" pitchFamily="2" charset="0"/>
                  </a:rPr>
                  <a:t>modulation level </a:t>
                </a:r>
                <a:endParaRPr lang="ru-RU" sz="2000" dirty="0">
                  <a:latin typeface="HSE Sans" panose="02000000000000000000" pitchFamily="2" charset="0"/>
                </a:endParaRPr>
              </a:p>
              <a:p>
                <a14:m>
                  <m:oMath xmlns:m="http://schemas.openxmlformats.org/officeDocument/2006/math">
                    <m:r>
                      <a:rPr lang="ru-RU" sz="2000">
                        <a:latin typeface="Cambria Math" panose="02040503050406030204" pitchFamily="18" charset="0"/>
                      </a:rPr>
                      <m:t>𝑄</m:t>
                    </m:r>
                    <m:d>
                      <m:dPr>
                        <m:ctrlPr>
                          <a:rPr lang="ru-RU" sz="2000" i="1">
                            <a:latin typeface="Cambria Math" panose="02040503050406030204" pitchFamily="18" charset="0"/>
                          </a:rPr>
                        </m:ctrlPr>
                      </m:dPr>
                      <m:e>
                        <m:r>
                          <a:rPr lang="en-US" sz="2000">
                            <a:latin typeface="Cambria Math" panose="02040503050406030204" pitchFamily="18" charset="0"/>
                          </a:rPr>
                          <m:t>𝑥</m:t>
                        </m:r>
                      </m:e>
                    </m:d>
                    <m:r>
                      <a:rPr lang="ru-RU" sz="2000">
                        <a:latin typeface="Cambria Math" panose="02040503050406030204" pitchFamily="18" charset="0"/>
                      </a:rPr>
                      <m:t>=</m:t>
                    </m:r>
                    <m:f>
                      <m:fPr>
                        <m:ctrlPr>
                          <a:rPr lang="ru-RU" sz="2000" i="1">
                            <a:latin typeface="Cambria Math" panose="02040503050406030204" pitchFamily="18" charset="0"/>
                          </a:rPr>
                        </m:ctrlPr>
                      </m:fPr>
                      <m:num>
                        <m:r>
                          <a:rPr lang="ru-RU" sz="2000">
                            <a:latin typeface="Cambria Math" panose="02040503050406030204" pitchFamily="18" charset="0"/>
                          </a:rPr>
                          <m:t>1</m:t>
                        </m:r>
                      </m:num>
                      <m:den>
                        <m:rad>
                          <m:radPr>
                            <m:degHide m:val="on"/>
                            <m:ctrlPr>
                              <a:rPr lang="ru-RU" sz="2000" i="1">
                                <a:latin typeface="Cambria Math" panose="02040503050406030204" pitchFamily="18" charset="0"/>
                              </a:rPr>
                            </m:ctrlPr>
                          </m:radPr>
                          <m:deg/>
                          <m:e>
                            <m:r>
                              <a:rPr lang="ru-RU" sz="2000">
                                <a:latin typeface="Cambria Math" panose="02040503050406030204" pitchFamily="18" charset="0"/>
                              </a:rPr>
                              <m:t>2</m:t>
                            </m:r>
                            <m:r>
                              <a:rPr lang="ru-RU" sz="2000">
                                <a:latin typeface="Cambria Math" panose="02040503050406030204" pitchFamily="18" charset="0"/>
                              </a:rPr>
                              <m:t>𝜋</m:t>
                            </m:r>
                          </m:e>
                        </m:rad>
                      </m:den>
                    </m:f>
                    <m:nary>
                      <m:naryPr>
                        <m:limLoc m:val="subSup"/>
                        <m:ctrlPr>
                          <a:rPr lang="ru-RU" sz="2000" i="1">
                            <a:latin typeface="Cambria Math" panose="02040503050406030204" pitchFamily="18" charset="0"/>
                          </a:rPr>
                        </m:ctrlPr>
                      </m:naryPr>
                      <m:sub>
                        <m:r>
                          <a:rPr lang="en-US" sz="2000">
                            <a:latin typeface="Cambria Math" panose="02040503050406030204" pitchFamily="18" charset="0"/>
                          </a:rPr>
                          <m:t>𝑥</m:t>
                        </m:r>
                      </m:sub>
                      <m:sup>
                        <m:r>
                          <a:rPr lang="ru-RU" sz="2000">
                            <a:latin typeface="Cambria Math" panose="02040503050406030204" pitchFamily="18" charset="0"/>
                          </a:rPr>
                          <m:t>∞</m:t>
                        </m:r>
                      </m:sup>
                      <m:e>
                        <m:r>
                          <a:rPr lang="ru-RU" sz="2000">
                            <a:latin typeface="Cambria Math" panose="02040503050406030204" pitchFamily="18" charset="0"/>
                          </a:rPr>
                          <m:t>𝑒𝑥𝑝</m:t>
                        </m:r>
                        <m:d>
                          <m:dPr>
                            <m:ctrlPr>
                              <a:rPr lang="ru-RU" sz="2000" i="1">
                                <a:latin typeface="Cambria Math" panose="02040503050406030204" pitchFamily="18" charset="0"/>
                              </a:rPr>
                            </m:ctrlPr>
                          </m:dPr>
                          <m:e>
                            <m:r>
                              <a:rPr lang="ru-RU" sz="2000">
                                <a:latin typeface="Cambria Math" panose="02040503050406030204" pitchFamily="18" charset="0"/>
                              </a:rPr>
                              <m:t>−</m:t>
                            </m:r>
                            <m:f>
                              <m:fPr>
                                <m:ctrlPr>
                                  <a:rPr lang="ru-RU" sz="2000" i="1">
                                    <a:latin typeface="Cambria Math" panose="02040503050406030204" pitchFamily="18" charset="0"/>
                                  </a:rPr>
                                </m:ctrlPr>
                              </m:fPr>
                              <m:num>
                                <m:sSup>
                                  <m:sSupPr>
                                    <m:ctrlPr>
                                      <a:rPr lang="ru-RU" sz="2000" i="1">
                                        <a:latin typeface="Cambria Math" panose="02040503050406030204" pitchFamily="18" charset="0"/>
                                      </a:rPr>
                                    </m:ctrlPr>
                                  </m:sSupPr>
                                  <m:e>
                                    <m:r>
                                      <a:rPr lang="ru-RU" sz="2000">
                                        <a:latin typeface="Cambria Math" panose="02040503050406030204" pitchFamily="18" charset="0"/>
                                      </a:rPr>
                                      <m:t>𝑦</m:t>
                                    </m:r>
                                  </m:e>
                                  <m:sup>
                                    <m:r>
                                      <a:rPr lang="ru-RU" sz="2000">
                                        <a:latin typeface="Cambria Math" panose="02040503050406030204" pitchFamily="18" charset="0"/>
                                      </a:rPr>
                                      <m:t>2</m:t>
                                    </m:r>
                                  </m:sup>
                                </m:sSup>
                              </m:num>
                              <m:den>
                                <m:r>
                                  <a:rPr lang="ru-RU" sz="2000">
                                    <a:latin typeface="Cambria Math" panose="02040503050406030204" pitchFamily="18" charset="0"/>
                                  </a:rPr>
                                  <m:t>2</m:t>
                                </m:r>
                              </m:den>
                            </m:f>
                          </m:e>
                        </m:d>
                        <m:r>
                          <a:rPr lang="ru-RU" sz="2000">
                            <a:latin typeface="Cambria Math" panose="02040503050406030204" pitchFamily="18" charset="0"/>
                          </a:rPr>
                          <m:t>𝑑𝑦</m:t>
                        </m:r>
                      </m:e>
                    </m:nary>
                  </m:oMath>
                </a14:m>
                <a:r>
                  <a:rPr lang="ru-RU" sz="2000" dirty="0">
                    <a:latin typeface="HSE Sans" panose="02000000000000000000" pitchFamily="2" charset="0"/>
                  </a:rPr>
                  <a:t> – </a:t>
                </a:r>
                <a:r>
                  <a:rPr lang="en-US" sz="2000" dirty="0">
                    <a:latin typeface="HSE Sans" panose="02000000000000000000" pitchFamily="2" charset="0"/>
                  </a:rPr>
                  <a:t>error integral</a:t>
                </a:r>
                <a:endParaRPr lang="ru-RU" sz="2000" dirty="0">
                  <a:latin typeface="HSE Sans" panose="02000000000000000000" pitchFamily="2" charset="0"/>
                </a:endParaRPr>
              </a:p>
              <a:p>
                <a14:m>
                  <m:oMath xmlns:m="http://schemas.openxmlformats.org/officeDocument/2006/math">
                    <m:f>
                      <m:fPr>
                        <m:ctrlPr>
                          <a:rPr lang="ru-RU" sz="2000" i="1">
                            <a:latin typeface="Cambria Math" panose="02040503050406030204" pitchFamily="18" charset="0"/>
                          </a:rPr>
                        </m:ctrlPr>
                      </m:fPr>
                      <m:num>
                        <m:sSub>
                          <m:sSubPr>
                            <m:ctrlPr>
                              <a:rPr lang="ru-RU" sz="2000" i="1">
                                <a:latin typeface="Cambria Math" panose="02040503050406030204" pitchFamily="18" charset="0"/>
                              </a:rPr>
                            </m:ctrlPr>
                          </m:sSubPr>
                          <m:e>
                            <m:r>
                              <a:rPr lang="ru-RU" sz="2000">
                                <a:latin typeface="Cambria Math" panose="02040503050406030204" pitchFamily="18" charset="0"/>
                              </a:rPr>
                              <m:t>𝐸</m:t>
                            </m:r>
                          </m:e>
                          <m:sub>
                            <m:r>
                              <a:rPr lang="ru-RU" sz="2000">
                                <a:latin typeface="Cambria Math" panose="02040503050406030204" pitchFamily="18" charset="0"/>
                              </a:rPr>
                              <m:t>𝑏</m:t>
                            </m:r>
                          </m:sub>
                        </m:sSub>
                      </m:num>
                      <m:den>
                        <m:sSub>
                          <m:sSubPr>
                            <m:ctrlPr>
                              <a:rPr lang="ru-RU" sz="2000" i="1">
                                <a:latin typeface="Cambria Math" panose="02040503050406030204" pitchFamily="18" charset="0"/>
                              </a:rPr>
                            </m:ctrlPr>
                          </m:sSubPr>
                          <m:e>
                            <m:r>
                              <a:rPr lang="ru-RU" sz="2000">
                                <a:latin typeface="Cambria Math" panose="02040503050406030204" pitchFamily="18" charset="0"/>
                              </a:rPr>
                              <m:t>𝑁</m:t>
                            </m:r>
                          </m:e>
                          <m:sub>
                            <m:r>
                              <a:rPr lang="ru-RU" sz="2000">
                                <a:latin typeface="Cambria Math" panose="02040503050406030204" pitchFamily="18" charset="0"/>
                              </a:rPr>
                              <m:t>0</m:t>
                            </m:r>
                          </m:sub>
                        </m:sSub>
                      </m:den>
                    </m:f>
                  </m:oMath>
                </a14:m>
                <a:r>
                  <a:rPr lang="en-US" sz="2000" dirty="0">
                    <a:latin typeface="HSE Sans" panose="02000000000000000000" pitchFamily="2" charset="0"/>
                  </a:rPr>
                  <a:t> </a:t>
                </a:r>
                <a:r>
                  <a:rPr lang="ru-RU" sz="2000" dirty="0">
                    <a:latin typeface="HSE Sans" panose="02000000000000000000" pitchFamily="2" charset="0"/>
                  </a:rPr>
                  <a:t>– </a:t>
                </a:r>
                <a:r>
                  <a:rPr lang="en-US" sz="2000" dirty="0">
                    <a:latin typeface="HSE Sans" panose="02000000000000000000" pitchFamily="2" charset="0"/>
                  </a:rPr>
                  <a:t>signal-to-noise ratio (SNR)</a:t>
                </a:r>
                <a:endParaRPr lang="ru-RU" sz="2000" dirty="0">
                  <a:latin typeface="HSE Sans" panose="02000000000000000000" pitchFamily="2" charset="0"/>
                </a:endParaRPr>
              </a:p>
            </p:txBody>
          </p:sp>
        </mc:Choice>
        <mc:Fallback>
          <p:sp>
            <p:nvSpPr>
              <p:cNvPr id="12" name="TextBox 11">
                <a:extLst>
                  <a:ext uri="{FF2B5EF4-FFF2-40B4-BE49-F238E27FC236}">
                    <a16:creationId xmlns:a16="http://schemas.microsoft.com/office/drawing/2014/main" id="{4946CDFC-AB1E-8669-0EB0-FCB3C067367D}"/>
                  </a:ext>
                </a:extLst>
              </p:cNvPr>
              <p:cNvSpPr txBox="1">
                <a:spLocks noRot="1" noChangeAspect="1" noMove="1" noResize="1" noEditPoints="1" noAdjustHandles="1" noChangeArrowheads="1" noChangeShapeType="1" noTextEdit="1"/>
              </p:cNvSpPr>
              <p:nvPr/>
            </p:nvSpPr>
            <p:spPr>
              <a:xfrm>
                <a:off x="704111" y="4679573"/>
                <a:ext cx="5510103" cy="1681294"/>
              </a:xfrm>
              <a:prstGeom prst="rect">
                <a:avLst/>
              </a:prstGeom>
              <a:blipFill>
                <a:blip r:embed="rId4"/>
                <a:stretch>
                  <a:fillRect t="-2182"/>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6E65D9B8-510A-DA02-54C8-AB10285656C9}"/>
              </a:ext>
            </a:extLst>
          </p:cNvPr>
          <p:cNvPicPr>
            <a:picLocks noChangeAspect="1"/>
          </p:cNvPicPr>
          <p:nvPr/>
        </p:nvPicPr>
        <p:blipFill>
          <a:blip r:embed="rId5"/>
          <a:stretch>
            <a:fillRect/>
          </a:stretch>
        </p:blipFill>
        <p:spPr>
          <a:xfrm>
            <a:off x="6569520" y="2060252"/>
            <a:ext cx="5017149" cy="3948945"/>
          </a:xfrm>
          <a:prstGeom prst="rect">
            <a:avLst/>
          </a:prstGeom>
        </p:spPr>
      </p:pic>
      <p:sp>
        <p:nvSpPr>
          <p:cNvPr id="4" name="Заголовок 2">
            <a:extLst>
              <a:ext uri="{FF2B5EF4-FFF2-40B4-BE49-F238E27FC236}">
                <a16:creationId xmlns:a16="http://schemas.microsoft.com/office/drawing/2014/main" id="{7E0AE19E-0683-9D87-C8AC-78DC660F8792}"/>
              </a:ext>
            </a:extLst>
          </p:cNvPr>
          <p:cNvSpPr txBox="1">
            <a:spLocks/>
          </p:cNvSpPr>
          <p:nvPr/>
        </p:nvSpPr>
        <p:spPr>
          <a:xfrm>
            <a:off x="6177944" y="6009197"/>
            <a:ext cx="5800303" cy="612462"/>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8 – </a:t>
            </a:r>
            <a:r>
              <a:rPr lang="en-US" sz="2000" dirty="0"/>
              <a:t>Bit error probability for various types of modulation</a:t>
            </a:r>
            <a:endParaRPr lang="ru-RU" sz="2000" dirty="0"/>
          </a:p>
        </p:txBody>
      </p:sp>
      <p:sp>
        <p:nvSpPr>
          <p:cNvPr id="8" name="Заголовок 2">
            <a:extLst>
              <a:ext uri="{FF2B5EF4-FFF2-40B4-BE49-F238E27FC236}">
                <a16:creationId xmlns:a16="http://schemas.microsoft.com/office/drawing/2014/main" id="{4DCEECA3-230C-B225-B2B3-EE89BC53DE8C}"/>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4" name="Текст 6">
            <a:extLst>
              <a:ext uri="{FF2B5EF4-FFF2-40B4-BE49-F238E27FC236}">
                <a16:creationId xmlns:a16="http://schemas.microsoft.com/office/drawing/2014/main" id="{4949C7DF-8BF5-446D-8E8A-B6DEF2C0D34A}"/>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331412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9" name="Заголовок 2">
            <a:extLst>
              <a:ext uri="{FF2B5EF4-FFF2-40B4-BE49-F238E27FC236}">
                <a16:creationId xmlns:a16="http://schemas.microsoft.com/office/drawing/2014/main" id="{51FCC2FB-EA98-7E6F-E053-4ECEA8A82FB4}"/>
              </a:ext>
            </a:extLst>
          </p:cNvPr>
          <p:cNvSpPr txBox="1">
            <a:spLocks/>
          </p:cNvSpPr>
          <p:nvPr/>
        </p:nvSpPr>
        <p:spPr>
          <a:xfrm>
            <a:off x="1063622" y="6360867"/>
            <a:ext cx="10064755" cy="341921"/>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9 – </a:t>
            </a:r>
            <a:r>
              <a:rPr lang="en-US" sz="2000" dirty="0"/>
              <a:t>IDEF0 diagram of the existing approach to assessing the dependability of an IIoT system</a:t>
            </a:r>
            <a:endParaRPr lang="ru-RU" sz="2000" dirty="0"/>
          </a:p>
        </p:txBody>
      </p:sp>
      <p:sp>
        <p:nvSpPr>
          <p:cNvPr id="2" name="Заголовок 2">
            <a:extLst>
              <a:ext uri="{FF2B5EF4-FFF2-40B4-BE49-F238E27FC236}">
                <a16:creationId xmlns:a16="http://schemas.microsoft.com/office/drawing/2014/main" id="{41606A6A-9B93-86F5-1AD7-7A8D076E6D4D}"/>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4" name="Заголовок 2">
            <a:extLst>
              <a:ext uri="{FF2B5EF4-FFF2-40B4-BE49-F238E27FC236}">
                <a16:creationId xmlns:a16="http://schemas.microsoft.com/office/drawing/2014/main" id="{D8E9A530-A206-73A1-74C6-DDC084140139}"/>
              </a:ext>
            </a:extLst>
          </p:cNvPr>
          <p:cNvSpPr txBox="1">
            <a:spLocks/>
          </p:cNvSpPr>
          <p:nvPr/>
        </p:nvSpPr>
        <p:spPr>
          <a:xfrm>
            <a:off x="585897" y="1447790"/>
            <a:ext cx="10144123" cy="777025"/>
          </a:xfrm>
          <a:prstGeom prst="rect">
            <a:avLst/>
          </a:prstGeom>
        </p:spPr>
        <p:txBody>
          <a:bodyPr lIns="0" tIns="0" rIns="0" bIns="0" anchor="t">
            <a:normAutofit fontScale="92500"/>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3200" dirty="0"/>
              <a:t>Existing approach to assessing the dependability of IIoT systems</a:t>
            </a:r>
            <a:endParaRPr lang="ru-RU" sz="3200" dirty="0"/>
          </a:p>
        </p:txBody>
      </p:sp>
      <p:sp>
        <p:nvSpPr>
          <p:cNvPr id="11" name="Текст 6">
            <a:extLst>
              <a:ext uri="{FF2B5EF4-FFF2-40B4-BE49-F238E27FC236}">
                <a16:creationId xmlns:a16="http://schemas.microsoft.com/office/drawing/2014/main" id="{22E58984-A7D1-4A2D-B4B2-EFAB5DB2DFA5}"/>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pic>
        <p:nvPicPr>
          <p:cNvPr id="8" name="Рисунок 7">
            <a:extLst>
              <a:ext uri="{FF2B5EF4-FFF2-40B4-BE49-F238E27FC236}">
                <a16:creationId xmlns:a16="http://schemas.microsoft.com/office/drawing/2014/main" id="{5AA8DE5E-9018-41F5-BEF1-C2D9C539F417}"/>
              </a:ext>
            </a:extLst>
          </p:cNvPr>
          <p:cNvPicPr>
            <a:picLocks noChangeAspect="1"/>
          </p:cNvPicPr>
          <p:nvPr/>
        </p:nvPicPr>
        <p:blipFill>
          <a:blip r:embed="rId3"/>
          <a:stretch>
            <a:fillRect/>
          </a:stretch>
        </p:blipFill>
        <p:spPr>
          <a:xfrm>
            <a:off x="1971806" y="1921330"/>
            <a:ext cx="7743694" cy="4404189"/>
          </a:xfrm>
          <a:prstGeom prst="rect">
            <a:avLst/>
          </a:prstGeom>
        </p:spPr>
      </p:pic>
    </p:spTree>
    <p:extLst>
      <p:ext uri="{BB962C8B-B14F-4D97-AF65-F5344CB8AC3E}">
        <p14:creationId xmlns:p14="http://schemas.microsoft.com/office/powerpoint/2010/main" val="229069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C32952E-4574-4AD9-8034-80CEB40CD208}"/>
              </a:ext>
            </a:extLst>
          </p:cNvPr>
          <p:cNvPicPr>
            <a:picLocks noChangeAspect="1"/>
          </p:cNvPicPr>
          <p:nvPr/>
        </p:nvPicPr>
        <p:blipFill>
          <a:blip r:embed="rId3"/>
          <a:stretch>
            <a:fillRect/>
          </a:stretch>
        </p:blipFill>
        <p:spPr>
          <a:xfrm>
            <a:off x="2263860" y="1501002"/>
            <a:ext cx="7336498" cy="4954683"/>
          </a:xfrm>
          <a:prstGeom prst="rect">
            <a:avLst/>
          </a:prstGeom>
        </p:spPr>
      </p:pic>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084536"/>
            <a:ext cx="10767903" cy="511283"/>
          </a:xfrm>
        </p:spPr>
        <p:txBody>
          <a:bodyPr>
            <a:noAutofit/>
          </a:bodyPr>
          <a:lstStyle/>
          <a:p>
            <a:r>
              <a:rPr lang="en-US" sz="3200" dirty="0"/>
              <a:t>Refined approach to assessing the dependability of IIoT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9" name="Заголовок 2">
            <a:extLst>
              <a:ext uri="{FF2B5EF4-FFF2-40B4-BE49-F238E27FC236}">
                <a16:creationId xmlns:a16="http://schemas.microsoft.com/office/drawing/2014/main" id="{51FCC2FB-EA98-7E6F-E053-4ECEA8A82FB4}"/>
              </a:ext>
            </a:extLst>
          </p:cNvPr>
          <p:cNvSpPr txBox="1">
            <a:spLocks/>
          </p:cNvSpPr>
          <p:nvPr/>
        </p:nvSpPr>
        <p:spPr>
          <a:xfrm>
            <a:off x="761870" y="6360867"/>
            <a:ext cx="11039605" cy="341921"/>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10 – </a:t>
            </a:r>
            <a:r>
              <a:rPr lang="en-US" sz="2000" dirty="0"/>
              <a:t>IDEF0 diagram of the developed approach to assessing the dependability of an IIoT system (Part 1)</a:t>
            </a:r>
            <a:endParaRPr lang="ru-RU" sz="2000" dirty="0"/>
          </a:p>
        </p:txBody>
      </p:sp>
      <p:sp>
        <p:nvSpPr>
          <p:cNvPr id="2" name="Заголовок 2">
            <a:extLst>
              <a:ext uri="{FF2B5EF4-FFF2-40B4-BE49-F238E27FC236}">
                <a16:creationId xmlns:a16="http://schemas.microsoft.com/office/drawing/2014/main" id="{41606A6A-9B93-86F5-1AD7-7A8D076E6D4D}"/>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1" name="Текст 6">
            <a:extLst>
              <a:ext uri="{FF2B5EF4-FFF2-40B4-BE49-F238E27FC236}">
                <a16:creationId xmlns:a16="http://schemas.microsoft.com/office/drawing/2014/main" id="{AB76EEF1-3438-49C4-A753-9E4CBBA1F910}"/>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196079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AAD20C-EB06-4CCA-B52B-312FEA653FF1}"/>
              </a:ext>
            </a:extLst>
          </p:cNvPr>
          <p:cNvPicPr>
            <a:picLocks noChangeAspect="1"/>
          </p:cNvPicPr>
          <p:nvPr/>
        </p:nvPicPr>
        <p:blipFill>
          <a:blip r:embed="rId3"/>
          <a:stretch>
            <a:fillRect/>
          </a:stretch>
        </p:blipFill>
        <p:spPr>
          <a:xfrm>
            <a:off x="1771121" y="1568952"/>
            <a:ext cx="8649757" cy="4818783"/>
          </a:xfrm>
          <a:prstGeom prst="rect">
            <a:avLst/>
          </a:prstGeom>
        </p:spPr>
      </p:pic>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084536"/>
            <a:ext cx="10608518" cy="511283"/>
          </a:xfrm>
        </p:spPr>
        <p:txBody>
          <a:bodyPr>
            <a:noAutofit/>
          </a:bodyPr>
          <a:lstStyle/>
          <a:p>
            <a:r>
              <a:rPr lang="en-US" sz="3200" dirty="0"/>
              <a:t>Refined approach to assessing the dependability of IIoT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2" name="Заголовок 2">
            <a:extLst>
              <a:ext uri="{FF2B5EF4-FFF2-40B4-BE49-F238E27FC236}">
                <a16:creationId xmlns:a16="http://schemas.microsoft.com/office/drawing/2014/main" id="{41606A6A-9B93-86F5-1AD7-7A8D076E6D4D}"/>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1" name="Заголовок 2">
            <a:extLst>
              <a:ext uri="{FF2B5EF4-FFF2-40B4-BE49-F238E27FC236}">
                <a16:creationId xmlns:a16="http://schemas.microsoft.com/office/drawing/2014/main" id="{8427818B-9D0E-4CE4-ACDB-09CC1D029F8B}"/>
              </a:ext>
            </a:extLst>
          </p:cNvPr>
          <p:cNvSpPr txBox="1">
            <a:spLocks/>
          </p:cNvSpPr>
          <p:nvPr/>
        </p:nvSpPr>
        <p:spPr>
          <a:xfrm>
            <a:off x="761870" y="6360867"/>
            <a:ext cx="11039605" cy="341921"/>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11 – </a:t>
            </a:r>
            <a:r>
              <a:rPr lang="en-US" sz="2000" dirty="0"/>
              <a:t>IDEF0 diagram of the developed approach to assessing the dependability of an IIoT system (Part 2)</a:t>
            </a:r>
            <a:endParaRPr lang="ru-RU" sz="2000" dirty="0"/>
          </a:p>
        </p:txBody>
      </p:sp>
      <p:sp>
        <p:nvSpPr>
          <p:cNvPr id="13" name="Текст 6">
            <a:extLst>
              <a:ext uri="{FF2B5EF4-FFF2-40B4-BE49-F238E27FC236}">
                <a16:creationId xmlns:a16="http://schemas.microsoft.com/office/drawing/2014/main" id="{7CCE4FCE-41DD-419C-B304-9E20A79FA30F}"/>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419591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92617"/>
            <a:ext cx="4691427"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IIoT-system</a:t>
            </a:r>
            <a:endParaRPr lang="en" dirty="0"/>
          </a:p>
        </p:txBody>
      </p:sp>
      <p:sp>
        <p:nvSpPr>
          <p:cNvPr id="12" name="Заголовок 2">
            <a:extLst>
              <a:ext uri="{FF2B5EF4-FFF2-40B4-BE49-F238E27FC236}">
                <a16:creationId xmlns:a16="http://schemas.microsoft.com/office/drawing/2014/main" id="{7DF0B4CA-4CEE-48D5-3640-F2EAC6BBA58D}"/>
              </a:ext>
            </a:extLst>
          </p:cNvPr>
          <p:cNvSpPr>
            <a:spLocks noGrp="1"/>
          </p:cNvSpPr>
          <p:nvPr>
            <p:ph type="title"/>
          </p:nvPr>
        </p:nvSpPr>
        <p:spPr>
          <a:xfrm>
            <a:off x="585897" y="1447790"/>
            <a:ext cx="11078881" cy="777025"/>
          </a:xfrm>
        </p:spPr>
        <p:txBody>
          <a:bodyPr>
            <a:noAutofit/>
          </a:bodyPr>
          <a:lstStyle/>
          <a:p>
            <a:r>
              <a:rPr lang="en-US" sz="3200" dirty="0"/>
              <a:t>Calculation of the availability factor of an IIoT system</a:t>
            </a:r>
            <a:endParaRPr lang="ru-RU" sz="3200" dirty="0"/>
          </a:p>
        </p:txBody>
      </p:sp>
      <p:sp>
        <p:nvSpPr>
          <p:cNvPr id="11" name="Заголовок 2">
            <a:extLst>
              <a:ext uri="{FF2B5EF4-FFF2-40B4-BE49-F238E27FC236}">
                <a16:creationId xmlns:a16="http://schemas.microsoft.com/office/drawing/2014/main" id="{44EED1E1-A93D-25EB-A4C8-2A8CC39C576D}"/>
              </a:ext>
            </a:extLst>
          </p:cNvPr>
          <p:cNvSpPr txBox="1">
            <a:spLocks/>
          </p:cNvSpPr>
          <p:nvPr/>
        </p:nvSpPr>
        <p:spPr>
          <a:xfrm>
            <a:off x="5695950" y="6057298"/>
            <a:ext cx="6248399" cy="607138"/>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12 – </a:t>
            </a:r>
            <a:r>
              <a:rPr lang="en-US" sz="2000" dirty="0"/>
              <a:t>Availability factors for IIoT system with different topologies and modulations</a:t>
            </a:r>
            <a:endParaRPr lang="ru-RU" sz="2000" dirty="0"/>
          </a:p>
        </p:txBody>
      </p:sp>
      <p:sp>
        <p:nvSpPr>
          <p:cNvPr id="13" name="Заголовок 2">
            <a:extLst>
              <a:ext uri="{FF2B5EF4-FFF2-40B4-BE49-F238E27FC236}">
                <a16:creationId xmlns:a16="http://schemas.microsoft.com/office/drawing/2014/main" id="{4DDD3BA2-4E02-4882-8081-D8487A7A1B45}"/>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4" name="Текст 6">
            <a:extLst>
              <a:ext uri="{FF2B5EF4-FFF2-40B4-BE49-F238E27FC236}">
                <a16:creationId xmlns:a16="http://schemas.microsoft.com/office/drawing/2014/main" id="{59B53011-9BF7-4E10-ADAB-78E551E5CAA7}"/>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pic>
        <p:nvPicPr>
          <p:cNvPr id="4" name="Рисунок 3">
            <a:extLst>
              <a:ext uri="{FF2B5EF4-FFF2-40B4-BE49-F238E27FC236}">
                <a16:creationId xmlns:a16="http://schemas.microsoft.com/office/drawing/2014/main" id="{5A13A8FD-3002-4BD7-B377-F9E320303639}"/>
              </a:ext>
            </a:extLst>
          </p:cNvPr>
          <p:cNvPicPr>
            <a:picLocks noChangeAspect="1"/>
          </p:cNvPicPr>
          <p:nvPr/>
        </p:nvPicPr>
        <p:blipFill>
          <a:blip r:embed="rId3"/>
          <a:stretch>
            <a:fillRect/>
          </a:stretch>
        </p:blipFill>
        <p:spPr>
          <a:xfrm>
            <a:off x="498550" y="2850579"/>
            <a:ext cx="4778774" cy="2988246"/>
          </a:xfrm>
          <a:prstGeom prst="rect">
            <a:avLst/>
          </a:prstGeom>
        </p:spPr>
      </p:pic>
      <p:pic>
        <p:nvPicPr>
          <p:cNvPr id="8" name="Рисунок 7">
            <a:extLst>
              <a:ext uri="{FF2B5EF4-FFF2-40B4-BE49-F238E27FC236}">
                <a16:creationId xmlns:a16="http://schemas.microsoft.com/office/drawing/2014/main" id="{95E3F324-82E4-48F0-BF4C-5F587FF0AE6A}"/>
              </a:ext>
            </a:extLst>
          </p:cNvPr>
          <p:cNvPicPr>
            <a:picLocks noChangeAspect="1"/>
          </p:cNvPicPr>
          <p:nvPr/>
        </p:nvPicPr>
        <p:blipFill>
          <a:blip r:embed="rId4"/>
          <a:stretch>
            <a:fillRect/>
          </a:stretch>
        </p:blipFill>
        <p:spPr>
          <a:xfrm>
            <a:off x="5490648" y="2087497"/>
            <a:ext cx="6320314" cy="3865025"/>
          </a:xfrm>
          <a:prstGeom prst="rect">
            <a:avLst/>
          </a:prstGeom>
        </p:spPr>
      </p:pic>
    </p:spTree>
    <p:extLst>
      <p:ext uri="{BB962C8B-B14F-4D97-AF65-F5344CB8AC3E}">
        <p14:creationId xmlns:p14="http://schemas.microsoft.com/office/powerpoint/2010/main" val="351216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3200" dirty="0"/>
              <a:t>Conclusion</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4" name="Заголовок 2">
            <a:extLst>
              <a:ext uri="{FF2B5EF4-FFF2-40B4-BE49-F238E27FC236}">
                <a16:creationId xmlns:a16="http://schemas.microsoft.com/office/drawing/2014/main" id="{B3E37718-4B1C-B813-04C7-78116B7111A5}"/>
              </a:ext>
            </a:extLst>
          </p:cNvPr>
          <p:cNvSpPr txBox="1">
            <a:spLocks/>
          </p:cNvSpPr>
          <p:nvPr/>
        </p:nvSpPr>
        <p:spPr>
          <a:xfrm>
            <a:off x="1073002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8" name="TextBox 7">
            <a:extLst>
              <a:ext uri="{FF2B5EF4-FFF2-40B4-BE49-F238E27FC236}">
                <a16:creationId xmlns:a16="http://schemas.microsoft.com/office/drawing/2014/main" id="{A559D31E-4C53-464E-AF59-5E9F597AACA0}"/>
              </a:ext>
            </a:extLst>
          </p:cNvPr>
          <p:cNvSpPr txBox="1"/>
          <p:nvPr/>
        </p:nvSpPr>
        <p:spPr>
          <a:xfrm>
            <a:off x="585897" y="2205842"/>
            <a:ext cx="10425003"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dirty="0"/>
              <a:t>A literature review of approaches used in practice was conducted to assess the dependability of the entire IIoT system</a:t>
            </a:r>
            <a:r>
              <a:rPr lang="en-US" sz="2000" dirty="0">
                <a:latin typeface="HSE Sans" panose="02000000000000000000"/>
              </a:rPr>
              <a:t>;</a:t>
            </a:r>
            <a:endParaRPr lang="ru-RU" sz="2000" dirty="0"/>
          </a:p>
          <a:p>
            <a:pPr marL="342900" indent="-342900">
              <a:lnSpc>
                <a:spcPct val="150000"/>
              </a:lnSpc>
              <a:buFont typeface="Arial" panose="020B0604020202020204" pitchFamily="34" charset="0"/>
              <a:buChar char="•"/>
            </a:pPr>
            <a:r>
              <a:rPr lang="en-US" sz="2000" dirty="0"/>
              <a:t>Mathematical methods for evaluating software, technical components and the network part of the system have been studied</a:t>
            </a:r>
            <a:r>
              <a:rPr lang="en-US" sz="2000" dirty="0">
                <a:latin typeface="HSE Sans" panose="02000000000000000000"/>
              </a:rPr>
              <a:t>;</a:t>
            </a:r>
          </a:p>
          <a:p>
            <a:pPr marL="342900" indent="-342900">
              <a:lnSpc>
                <a:spcPct val="150000"/>
              </a:lnSpc>
              <a:buFont typeface="Arial" panose="020B0604020202020204" pitchFamily="34" charset="0"/>
              <a:buChar char="•"/>
            </a:pPr>
            <a:r>
              <a:rPr lang="en-US" sz="2000" dirty="0"/>
              <a:t>A multifactor refined approach to predicting the dependability of an IIoT system has been developed</a:t>
            </a:r>
            <a:r>
              <a:rPr lang="en-US" sz="2000" dirty="0">
                <a:latin typeface="HSE Sans" panose="02000000000000000000"/>
              </a:rPr>
              <a:t>;</a:t>
            </a:r>
          </a:p>
          <a:p>
            <a:pPr marL="342900" indent="-342900">
              <a:lnSpc>
                <a:spcPct val="150000"/>
              </a:lnSpc>
              <a:buFont typeface="Arial" panose="020B0604020202020204" pitchFamily="34" charset="0"/>
              <a:buChar char="•"/>
            </a:pPr>
            <a:r>
              <a:rPr lang="en-US" sz="2000" dirty="0">
                <a:latin typeface="HSE Sans" panose="02000000000000000000" pitchFamily="2" charset="0"/>
              </a:rPr>
              <a:t>An IDEF0 diagram of the developed approach has been constructed</a:t>
            </a:r>
            <a:r>
              <a:rPr lang="ru-RU" sz="2000" dirty="0">
                <a:latin typeface="HSE Sans" panose="02000000000000000000" pitchFamily="2" charset="0"/>
              </a:rPr>
              <a:t>.</a:t>
            </a:r>
          </a:p>
        </p:txBody>
      </p:sp>
      <p:sp>
        <p:nvSpPr>
          <p:cNvPr id="11" name="Текст 6">
            <a:extLst>
              <a:ext uri="{FF2B5EF4-FFF2-40B4-BE49-F238E27FC236}">
                <a16:creationId xmlns:a16="http://schemas.microsoft.com/office/drawing/2014/main" id="{056DD071-9B96-46E9-816C-56C44438F701}"/>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210413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19888" y="2460168"/>
            <a:ext cx="10152223" cy="1937664"/>
          </a:xfrm>
        </p:spPr>
        <p:txBody>
          <a:bodyPr>
            <a:normAutofit fontScale="90000"/>
          </a:bodyPr>
          <a:lstStyle/>
          <a:p>
            <a:r>
              <a:rPr lang="en-US" dirty="0"/>
              <a:t>Development of a Multifactor Forecasting Method for Dependability Measures of IIoT‐Systems</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a:xfrm>
            <a:off x="2065290" y="1008701"/>
            <a:ext cx="3848717" cy="793442"/>
          </a:xfrm>
        </p:spPr>
        <p:txBody>
          <a:bodyPr/>
          <a:lstStyle/>
          <a:p>
            <a:r>
              <a:rPr lang="en-US" dirty="0"/>
              <a:t>27th International Conference on Distributed Computer and Communication Networks: Control, Computation, Communications</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a:xfrm>
            <a:off x="6211332" y="1010962"/>
            <a:ext cx="2278063" cy="788920"/>
          </a:xfrm>
        </p:spPr>
        <p:txBody>
          <a:bodyPr>
            <a:noAutofit/>
          </a:bodyPr>
          <a:lstStyle/>
          <a:p>
            <a:r>
              <a:rPr lang="en-US" dirty="0"/>
              <a:t>Computer and Communication Networks: Architecture,  Protocols and Technologies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a:xfrm>
            <a:off x="8786720" y="1001430"/>
            <a:ext cx="2217738" cy="463186"/>
          </a:xfrm>
        </p:spPr>
        <p:txBody>
          <a:bodyPr>
            <a:normAutofit/>
          </a:bodyPr>
          <a:lstStyle/>
          <a:p>
            <a:r>
              <a:rPr lang="en-US" dirty="0"/>
              <a:t>RUDN University, Moscow, Russia</a:t>
            </a:r>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521158"/>
            <a:ext cx="10144144" cy="1325880"/>
          </a:xfrm>
        </p:spPr>
        <p:txBody>
          <a:bodyPr>
            <a:normAutofit/>
          </a:bodyPr>
          <a:lstStyle/>
          <a:p>
            <a:r>
              <a:rPr lang="en-US" sz="2000" dirty="0"/>
              <a:t>Authors</a:t>
            </a:r>
            <a:r>
              <a:rPr lang="ru-RU" sz="2000" dirty="0"/>
              <a:t>:</a:t>
            </a:r>
            <a:r>
              <a:rPr lang="en-US" sz="2000" dirty="0"/>
              <a:t>	Viacheslav </a:t>
            </a:r>
            <a:r>
              <a:rPr lang="en-US" sz="2000" dirty="0" err="1"/>
              <a:t>Tsvetkov</a:t>
            </a:r>
            <a:r>
              <a:rPr lang="ru-RU" sz="2000" dirty="0"/>
              <a:t>, </a:t>
            </a:r>
            <a:r>
              <a:rPr lang="en-US" sz="2000" dirty="0"/>
              <a:t>student, HSE University</a:t>
            </a:r>
            <a:endParaRPr lang="ru-RU" sz="2000" dirty="0"/>
          </a:p>
          <a:p>
            <a:r>
              <a:rPr lang="en-US" sz="2000" dirty="0"/>
              <a:t>	Sergey </a:t>
            </a:r>
            <a:r>
              <a:rPr lang="en-US" sz="2000" dirty="0" err="1"/>
              <a:t>Polesskiy</a:t>
            </a:r>
            <a:r>
              <a:rPr lang="ru-RU" sz="2000" dirty="0"/>
              <a:t>, </a:t>
            </a:r>
            <a:r>
              <a:rPr lang="en-US" sz="2000" dirty="0"/>
              <a:t>Candidate of Technical Sciences, HSE University</a:t>
            </a:r>
            <a:endParaRPr lang="ru-RU" sz="2000" dirty="0"/>
          </a:p>
          <a:p>
            <a:r>
              <a:rPr lang="ru-RU" sz="2000" dirty="0"/>
              <a:t>           </a:t>
            </a:r>
            <a:r>
              <a:rPr lang="en-US" sz="2000" dirty="0"/>
              <a:t>	Pavel Korolev</a:t>
            </a:r>
            <a:r>
              <a:rPr lang="ru-RU" sz="2000" dirty="0"/>
              <a:t>, </a:t>
            </a:r>
            <a:r>
              <a:rPr lang="en-US" sz="2000" dirty="0"/>
              <a:t>Candidate of Technical Sciences, HSE University </a:t>
            </a:r>
          </a:p>
          <a:p>
            <a:r>
              <a:rPr lang="en-US" sz="2000" dirty="0"/>
              <a:t>	Leonid Lander, student, HSE University</a:t>
            </a:r>
          </a:p>
        </p:txBody>
      </p:sp>
    </p:spTree>
    <p:extLst>
      <p:ext uri="{BB962C8B-B14F-4D97-AF65-F5344CB8AC3E}">
        <p14:creationId xmlns:p14="http://schemas.microsoft.com/office/powerpoint/2010/main" val="157929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2C526A4E-6976-4CE2-BAC5-FA89AF268EF0}"/>
              </a:ext>
            </a:extLst>
          </p:cNvPr>
          <p:cNvPicPr>
            <a:picLocks noChangeAspect="1"/>
          </p:cNvPicPr>
          <p:nvPr/>
        </p:nvPicPr>
        <p:blipFill>
          <a:blip r:embed="rId3"/>
          <a:stretch>
            <a:fillRect/>
          </a:stretch>
        </p:blipFill>
        <p:spPr>
          <a:xfrm>
            <a:off x="6259892" y="2178592"/>
            <a:ext cx="5767181" cy="3134813"/>
          </a:xfrm>
          <a:prstGeom prst="rect">
            <a:avLst/>
          </a:prstGeom>
        </p:spPr>
      </p:pic>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3200" dirty="0"/>
              <a:t>Relevance</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2"/>
            <a:ext cx="1901825" cy="645867"/>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a:xfrm>
            <a:off x="6259892" y="497133"/>
            <a:ext cx="2070100" cy="408109"/>
          </a:xfrm>
        </p:spPr>
        <p:txBody>
          <a:bodyPr/>
          <a:lstStyle/>
          <a:p>
            <a:r>
              <a:rPr lang="en-US" dirty="0"/>
              <a:t>Development of a Multifactor Forecasting Method for Dependability Measures of IIoT‐Systems</a:t>
            </a:r>
            <a:endParaRPr lang="ru-RU" dirty="0"/>
          </a:p>
        </p:txBody>
      </p:sp>
      <p:sp>
        <p:nvSpPr>
          <p:cNvPr id="11" name="Заголовок 2">
            <a:extLst>
              <a:ext uri="{FF2B5EF4-FFF2-40B4-BE49-F238E27FC236}">
                <a16:creationId xmlns:a16="http://schemas.microsoft.com/office/drawing/2014/main" id="{FB883A12-3AEB-4211-BF25-B087DCF18DFE}"/>
              </a:ext>
            </a:extLst>
          </p:cNvPr>
          <p:cNvSpPr txBox="1">
            <a:spLocks/>
          </p:cNvSpPr>
          <p:nvPr/>
        </p:nvSpPr>
        <p:spPr>
          <a:xfrm>
            <a:off x="6857519" y="5488769"/>
            <a:ext cx="4929507" cy="601661"/>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2 – </a:t>
            </a:r>
            <a:r>
              <a:rPr lang="en-US" sz="2000" dirty="0"/>
              <a:t>Classification and statistics of failures of electronic means according to the</a:t>
            </a:r>
          </a:p>
          <a:p>
            <a:pPr algn="ctr"/>
            <a:r>
              <a:rPr lang="en-US" sz="2000" dirty="0" err="1"/>
              <a:t>Quanterion</a:t>
            </a:r>
            <a:r>
              <a:rPr lang="en-US" sz="2000" dirty="0"/>
              <a:t> Solutions Incorporated (QSI).</a:t>
            </a:r>
            <a:endParaRPr lang="ru-RU" sz="2000" dirty="0"/>
          </a:p>
        </p:txBody>
      </p:sp>
      <p:pic>
        <p:nvPicPr>
          <p:cNvPr id="12" name="Рисунок 11">
            <a:extLst>
              <a:ext uri="{FF2B5EF4-FFF2-40B4-BE49-F238E27FC236}">
                <a16:creationId xmlns:a16="http://schemas.microsoft.com/office/drawing/2014/main" id="{19E3D599-29AA-AF6F-4FA1-8BDF8C3716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09"/>
          <a:stretch/>
        </p:blipFill>
        <p:spPr>
          <a:xfrm>
            <a:off x="720300" y="2224815"/>
            <a:ext cx="5444027" cy="3088590"/>
          </a:xfrm>
          <a:prstGeom prst="rect">
            <a:avLst/>
          </a:prstGeom>
        </p:spPr>
      </p:pic>
      <p:sp>
        <p:nvSpPr>
          <p:cNvPr id="13" name="Заголовок 2">
            <a:extLst>
              <a:ext uri="{FF2B5EF4-FFF2-40B4-BE49-F238E27FC236}">
                <a16:creationId xmlns:a16="http://schemas.microsoft.com/office/drawing/2014/main" id="{F46248AE-2B26-139C-9460-4E758865642C}"/>
              </a:ext>
            </a:extLst>
          </p:cNvPr>
          <p:cNvSpPr txBox="1">
            <a:spLocks/>
          </p:cNvSpPr>
          <p:nvPr/>
        </p:nvSpPr>
        <p:spPr>
          <a:xfrm>
            <a:off x="653098" y="5488769"/>
            <a:ext cx="5444027" cy="601661"/>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1 – </a:t>
            </a:r>
            <a:r>
              <a:rPr lang="en-US" sz="2000" dirty="0"/>
              <a:t>Growing number of IoT devices in the world </a:t>
            </a:r>
          </a:p>
          <a:p>
            <a:pPr algn="ctr"/>
            <a:r>
              <a:rPr lang="en-US" sz="2000" dirty="0"/>
              <a:t>in 2019-2030</a:t>
            </a:r>
            <a:endParaRPr lang="ru-RU" sz="2000" dirty="0"/>
          </a:p>
        </p:txBody>
      </p:sp>
      <p:sp>
        <p:nvSpPr>
          <p:cNvPr id="8" name="Заголовок 2">
            <a:extLst>
              <a:ext uri="{FF2B5EF4-FFF2-40B4-BE49-F238E27FC236}">
                <a16:creationId xmlns:a16="http://schemas.microsoft.com/office/drawing/2014/main" id="{FA8B77C3-13F7-FC55-B09D-9712D0B3F6A0}"/>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pic>
        <p:nvPicPr>
          <p:cNvPr id="1026" name="Picture 2" descr="чип компонент оборудование - Электронные устройства и оборудование Иконки">
            <a:extLst>
              <a:ext uri="{FF2B5EF4-FFF2-40B4-BE49-F238E27FC236}">
                <a16:creationId xmlns:a16="http://schemas.microsoft.com/office/drawing/2014/main" id="{04B1772F-9A2A-489F-9E72-60629925F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369" y="2681503"/>
            <a:ext cx="286639" cy="2866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семирная сеть – Бесплатные иконки: сеть">
            <a:extLst>
              <a:ext uri="{FF2B5EF4-FFF2-40B4-BE49-F238E27FC236}">
                <a16:creationId xmlns:a16="http://schemas.microsoft.com/office/drawing/2014/main" id="{86109BB0-A770-43AE-A38F-A95A3E7D3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835" y="2369902"/>
            <a:ext cx="212926" cy="212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рограммное обеспечение – Бесплатные иконки: компьютер">
            <a:extLst>
              <a:ext uri="{FF2B5EF4-FFF2-40B4-BE49-F238E27FC236}">
                <a16:creationId xmlns:a16="http://schemas.microsoft.com/office/drawing/2014/main" id="{27E2BF45-555B-43B7-8654-D73E1C4146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4117" y="4555904"/>
            <a:ext cx="249782" cy="2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0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3200" dirty="0"/>
              <a:t>Relevance</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a:xfrm>
            <a:off x="6259892" y="519225"/>
            <a:ext cx="2070100" cy="408109"/>
          </a:xfrm>
        </p:spPr>
        <p:txBody>
          <a:bodyPr/>
          <a:lstStyle/>
          <a:p>
            <a:r>
              <a:rPr lang="en-US" dirty="0"/>
              <a:t>Development of a Multifactor Forecasting Method for Dependability Measures of IIoT‐Systems</a:t>
            </a:r>
            <a:endParaRPr lang="ru-RU" dirty="0"/>
          </a:p>
        </p:txBody>
      </p:sp>
      <p:sp>
        <p:nvSpPr>
          <p:cNvPr id="2" name="Прямоугольник 1">
            <a:extLst>
              <a:ext uri="{FF2B5EF4-FFF2-40B4-BE49-F238E27FC236}">
                <a16:creationId xmlns:a16="http://schemas.microsoft.com/office/drawing/2014/main" id="{5D437F36-9065-E17E-C5C9-8123F7555733}"/>
              </a:ext>
            </a:extLst>
          </p:cNvPr>
          <p:cNvSpPr/>
          <p:nvPr/>
        </p:nvSpPr>
        <p:spPr>
          <a:xfrm>
            <a:off x="5485756" y="3338386"/>
            <a:ext cx="1022139"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Calculation</a:t>
            </a:r>
            <a:endParaRPr lang="ru-RU" sz="1200" b="1" dirty="0">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40C46F2A-E9E3-73B6-39A3-562BE78CE310}"/>
              </a:ext>
            </a:extLst>
          </p:cNvPr>
          <p:cNvSpPr/>
          <p:nvPr/>
        </p:nvSpPr>
        <p:spPr>
          <a:xfrm>
            <a:off x="1520944"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Results of computational assessment of reliability indicators</a:t>
            </a:r>
            <a:endParaRPr lang="ru-RU" dirty="0"/>
          </a:p>
        </p:txBody>
      </p:sp>
      <p:sp>
        <p:nvSpPr>
          <p:cNvPr id="8" name="Прямоугольник 7">
            <a:extLst>
              <a:ext uri="{FF2B5EF4-FFF2-40B4-BE49-F238E27FC236}">
                <a16:creationId xmlns:a16="http://schemas.microsoft.com/office/drawing/2014/main" id="{0643C015-8914-4F1F-7565-2BE6C2A4FF3F}"/>
              </a:ext>
            </a:extLst>
          </p:cNvPr>
          <p:cNvSpPr/>
          <p:nvPr/>
        </p:nvSpPr>
        <p:spPr>
          <a:xfrm>
            <a:off x="8262242"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Real statistics of failures during operation</a:t>
            </a:r>
            <a:endParaRPr lang="ru-RU" dirty="0"/>
          </a:p>
        </p:txBody>
      </p:sp>
      <p:pic>
        <p:nvPicPr>
          <p:cNvPr id="9" name="Picture 2" descr="Расчеты – Бесплатные иконки: технологии">
            <a:extLst>
              <a:ext uri="{FF2B5EF4-FFF2-40B4-BE49-F238E27FC236}">
                <a16:creationId xmlns:a16="http://schemas.microsoft.com/office/drawing/2014/main" id="{225BEBEA-348A-25B2-639F-53FE20D21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16" y="2389883"/>
            <a:ext cx="1028027" cy="1028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Статистика – Бесплатные иконки: бизнес и финансы">
            <a:extLst>
              <a:ext uri="{FF2B5EF4-FFF2-40B4-BE49-F238E27FC236}">
                <a16:creationId xmlns:a16="http://schemas.microsoft.com/office/drawing/2014/main" id="{BAA9B386-F372-1FF3-8F70-A3A04084A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166" y="2416969"/>
            <a:ext cx="989923" cy="9899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Not The Way I Saw It Going In My Head: On Second-Guessing Decisions YMI |  happyheart.cz">
            <a:extLst>
              <a:ext uri="{FF2B5EF4-FFF2-40B4-BE49-F238E27FC236}">
                <a16:creationId xmlns:a16="http://schemas.microsoft.com/office/drawing/2014/main" id="{573BFCD7-3067-465E-216D-928DBF9FBCE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83578" y="4131252"/>
            <a:ext cx="1752628" cy="175262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Прямая соединительная линия 15">
            <a:extLst>
              <a:ext uri="{FF2B5EF4-FFF2-40B4-BE49-F238E27FC236}">
                <a16:creationId xmlns:a16="http://schemas.microsoft.com/office/drawing/2014/main" id="{26D1743B-61DA-738D-E5BA-A190EDD5821E}"/>
              </a:ext>
            </a:extLst>
          </p:cNvPr>
          <p:cNvCxnSpPr/>
          <p:nvPr/>
        </p:nvCxnSpPr>
        <p:spPr>
          <a:xfrm>
            <a:off x="5544377" y="2548852"/>
            <a:ext cx="0" cy="1322480"/>
          </a:xfrm>
          <a:prstGeom prst="line">
            <a:avLst/>
          </a:prstGeom>
          <a:ln w="57150"/>
        </p:spPr>
        <p:style>
          <a:lnRef idx="3">
            <a:schemeClr val="dk1"/>
          </a:lnRef>
          <a:fillRef idx="0">
            <a:schemeClr val="dk1"/>
          </a:fillRef>
          <a:effectRef idx="2">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40A5A57C-CBFE-2749-1524-CCD330DFF79D}"/>
              </a:ext>
            </a:extLst>
          </p:cNvPr>
          <p:cNvCxnSpPr>
            <a:cxnSpLocks/>
          </p:cNvCxnSpPr>
          <p:nvPr/>
        </p:nvCxnSpPr>
        <p:spPr>
          <a:xfrm flipH="1">
            <a:off x="5529264" y="2777453"/>
            <a:ext cx="1060462"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9B480D49-F665-DC63-87D3-FB1B9EF18537}"/>
              </a:ext>
            </a:extLst>
          </p:cNvPr>
          <p:cNvCxnSpPr>
            <a:cxnSpLocks/>
          </p:cNvCxnSpPr>
          <p:nvPr/>
        </p:nvCxnSpPr>
        <p:spPr>
          <a:xfrm flipH="1">
            <a:off x="5529264" y="3647770"/>
            <a:ext cx="1060462" cy="0"/>
          </a:xfrm>
          <a:prstGeom prst="line">
            <a:avLst/>
          </a:prstGeom>
          <a:ln w="57150"/>
        </p:spPr>
        <p:style>
          <a:lnRef idx="3">
            <a:schemeClr val="dk1"/>
          </a:lnRef>
          <a:fillRef idx="0">
            <a:schemeClr val="dk1"/>
          </a:fillRef>
          <a:effectRef idx="2">
            <a:schemeClr val="dk1"/>
          </a:effectRef>
          <a:fontRef idx="minor">
            <a:schemeClr val="tx1"/>
          </a:fontRef>
        </p:style>
      </p:cxnSp>
      <p:sp>
        <p:nvSpPr>
          <p:cNvPr id="19" name="Прямоугольник 18">
            <a:extLst>
              <a:ext uri="{FF2B5EF4-FFF2-40B4-BE49-F238E27FC236}">
                <a16:creationId xmlns:a16="http://schemas.microsoft.com/office/drawing/2014/main" id="{AB22BDD4-7FB8-BE66-AA29-10D506FED696}"/>
              </a:ext>
            </a:extLst>
          </p:cNvPr>
          <p:cNvSpPr/>
          <p:nvPr/>
        </p:nvSpPr>
        <p:spPr>
          <a:xfrm>
            <a:off x="5571501" y="2493397"/>
            <a:ext cx="1086048"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Statistics</a:t>
            </a:r>
            <a:endParaRPr lang="ru-RU" sz="1200" b="1" dirty="0">
              <a:latin typeface="Arial" panose="020B0604020202020204" pitchFamily="34" charset="0"/>
              <a:cs typeface="Arial" panose="020B0604020202020204" pitchFamily="34" charset="0"/>
            </a:endParaRPr>
          </a:p>
        </p:txBody>
      </p:sp>
      <p:cxnSp>
        <p:nvCxnSpPr>
          <p:cNvPr id="20" name="Прямая со стрелкой 19">
            <a:extLst>
              <a:ext uri="{FF2B5EF4-FFF2-40B4-BE49-F238E27FC236}">
                <a16:creationId xmlns:a16="http://schemas.microsoft.com/office/drawing/2014/main" id="{7B9955A8-4B54-4365-A2DB-3F552689BF35}"/>
              </a:ext>
            </a:extLst>
          </p:cNvPr>
          <p:cNvCxnSpPr>
            <a:cxnSpLocks/>
          </p:cNvCxnSpPr>
          <p:nvPr/>
        </p:nvCxnSpPr>
        <p:spPr>
          <a:xfrm>
            <a:off x="6450550" y="2855531"/>
            <a:ext cx="0" cy="709122"/>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09F9C50B-6058-BA99-D14D-7A3FE0F1E05F}"/>
              </a:ext>
            </a:extLst>
          </p:cNvPr>
          <p:cNvSpPr/>
          <p:nvPr/>
        </p:nvSpPr>
        <p:spPr>
          <a:xfrm>
            <a:off x="6529013" y="2873857"/>
            <a:ext cx="1374163" cy="646331"/>
          </a:xfrm>
          <a:prstGeom prst="rect">
            <a:avLst/>
          </a:prstGeom>
        </p:spPr>
        <p:txBody>
          <a:bodyPr wrap="square">
            <a:spAutoFit/>
          </a:bodyPr>
          <a:lstStyle/>
          <a:p>
            <a:r>
              <a:rPr lang="en-US" sz="1200" dirty="0">
                <a:solidFill>
                  <a:srgbClr val="C00000"/>
                </a:solidFill>
                <a:latin typeface="Arial" panose="020B0604020202020204" pitchFamily="34" charset="0"/>
                <a:cs typeface="Arial" panose="020B0604020202020204" pitchFamily="34" charset="0"/>
              </a:rPr>
              <a:t>The difference is several orders of magnitude</a:t>
            </a:r>
            <a:endParaRPr lang="ru-RU" sz="1200" dirty="0">
              <a:solidFill>
                <a:srgbClr val="C00000"/>
              </a:solidFill>
              <a:latin typeface="Arial" panose="020B0604020202020204" pitchFamily="34" charset="0"/>
              <a:cs typeface="Arial" panose="020B0604020202020204" pitchFamily="34" charset="0"/>
            </a:endParaRPr>
          </a:p>
        </p:txBody>
      </p:sp>
      <p:pic>
        <p:nvPicPr>
          <p:cNvPr id="22" name="Picture 14" descr="Ремонт – Бесплатные иконки: инструменты редактирования">
            <a:extLst>
              <a:ext uri="{FF2B5EF4-FFF2-40B4-BE49-F238E27FC236}">
                <a16:creationId xmlns:a16="http://schemas.microsoft.com/office/drawing/2014/main" id="{D553E4F2-B8A9-720D-0747-C14F5FE34A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936" y="4924305"/>
            <a:ext cx="630382" cy="6303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Smart tv – Бесплатные иконки: технологии">
            <a:extLst>
              <a:ext uri="{FF2B5EF4-FFF2-40B4-BE49-F238E27FC236}">
                <a16:creationId xmlns:a16="http://schemas.microsoft.com/office/drawing/2014/main" id="{94240256-4676-3B65-2884-78057AD09E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863" y="4801864"/>
            <a:ext cx="875932" cy="87593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1725BC5-FDE6-F5C5-932E-0E351CFC2F8F}"/>
              </a:ext>
            </a:extLst>
          </p:cNvPr>
          <p:cNvSpPr txBox="1"/>
          <p:nvPr/>
        </p:nvSpPr>
        <p:spPr>
          <a:xfrm>
            <a:off x="3048630" y="6054355"/>
            <a:ext cx="6094740"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The target level of dependability is not achieved due to shortcomings in the strategy for ensuring it!</a:t>
            </a:r>
            <a:endParaRPr lang="ru-RU" b="1" dirty="0">
              <a:latin typeface="Arial" panose="020B06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id="{362C2BB5-D672-0589-5F80-6B9CA4939BAC}"/>
              </a:ext>
            </a:extLst>
          </p:cNvPr>
          <p:cNvSpPr/>
          <p:nvPr/>
        </p:nvSpPr>
        <p:spPr>
          <a:xfrm>
            <a:off x="1418112" y="2045802"/>
            <a:ext cx="1825501"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Design</a:t>
            </a:r>
            <a:endParaRPr lang="ru-RU" sz="1400" b="1" dirty="0">
              <a:latin typeface="Arial" panose="020B0604020202020204" pitchFamily="34" charset="0"/>
              <a:cs typeface="Arial" panose="020B0604020202020204" pitchFamily="34" charset="0"/>
            </a:endParaRPr>
          </a:p>
        </p:txBody>
      </p:sp>
      <p:sp>
        <p:nvSpPr>
          <p:cNvPr id="26" name="Прямоугольник 25">
            <a:extLst>
              <a:ext uri="{FF2B5EF4-FFF2-40B4-BE49-F238E27FC236}">
                <a16:creationId xmlns:a16="http://schemas.microsoft.com/office/drawing/2014/main" id="{09CBE452-65E3-0F2F-DC51-2F98D10241CE}"/>
              </a:ext>
            </a:extLst>
          </p:cNvPr>
          <p:cNvSpPr/>
          <p:nvPr/>
        </p:nvSpPr>
        <p:spPr>
          <a:xfrm>
            <a:off x="8147397" y="2045802"/>
            <a:ext cx="1825501"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Production</a:t>
            </a:r>
            <a:endParaRPr lang="ru-RU" sz="1400" b="1" dirty="0">
              <a:latin typeface="Arial" panose="020B0604020202020204" pitchFamily="34" charset="0"/>
              <a:cs typeface="Arial" panose="020B0604020202020204" pitchFamily="34" charset="0"/>
            </a:endParaRPr>
          </a:p>
        </p:txBody>
      </p:sp>
      <p:sp>
        <p:nvSpPr>
          <p:cNvPr id="27" name="Прямоугольник 26">
            <a:extLst>
              <a:ext uri="{FF2B5EF4-FFF2-40B4-BE49-F238E27FC236}">
                <a16:creationId xmlns:a16="http://schemas.microsoft.com/office/drawing/2014/main" id="{3DF92CB8-062B-EBA2-9C5A-8964C14CDC2A}"/>
              </a:ext>
            </a:extLst>
          </p:cNvPr>
          <p:cNvSpPr/>
          <p:nvPr/>
        </p:nvSpPr>
        <p:spPr>
          <a:xfrm rot="16200000">
            <a:off x="4291312" y="2643101"/>
            <a:ext cx="2106844"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Failure rate</a:t>
            </a:r>
            <a:r>
              <a:rPr lang="ru-RU" sz="1200" dirty="0">
                <a:latin typeface="Arial" panose="020B0604020202020204" pitchFamily="34" charset="0"/>
                <a:cs typeface="Arial" panose="020B0604020202020204" pitchFamily="34" charset="0"/>
              </a:rPr>
              <a:t> 1/</a:t>
            </a:r>
            <a:r>
              <a:rPr lang="en-US" sz="1200" dirty="0">
                <a:latin typeface="Arial" panose="020B0604020202020204" pitchFamily="34" charset="0"/>
                <a:cs typeface="Arial" panose="020B0604020202020204" pitchFamily="34" charset="0"/>
              </a:rPr>
              <a:t>h</a:t>
            </a:r>
            <a:endParaRPr lang="ru-RU" sz="1200" dirty="0">
              <a:latin typeface="Arial" panose="020B0604020202020204" pitchFamily="34" charset="0"/>
              <a:cs typeface="Arial" panose="020B0604020202020204" pitchFamily="34" charset="0"/>
            </a:endParaRPr>
          </a:p>
        </p:txBody>
      </p:sp>
      <p:sp>
        <p:nvSpPr>
          <p:cNvPr id="28" name="Прямоугольник 27">
            <a:extLst>
              <a:ext uri="{FF2B5EF4-FFF2-40B4-BE49-F238E27FC236}">
                <a16:creationId xmlns:a16="http://schemas.microsoft.com/office/drawing/2014/main" id="{592A3F1B-5865-3C72-BF34-50A116F25F43}"/>
              </a:ext>
            </a:extLst>
          </p:cNvPr>
          <p:cNvSpPr/>
          <p:nvPr/>
        </p:nvSpPr>
        <p:spPr>
          <a:xfrm>
            <a:off x="6734581" y="4376290"/>
            <a:ext cx="1334319"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Overrated dependability!</a:t>
            </a:r>
            <a:endParaRPr lang="ru-RU" sz="1200" dirty="0">
              <a:latin typeface="Arial" panose="020B0604020202020204" pitchFamily="34" charset="0"/>
              <a:cs typeface="Arial" panose="020B0604020202020204" pitchFamily="34" charset="0"/>
            </a:endParaRPr>
          </a:p>
        </p:txBody>
      </p:sp>
      <p:sp>
        <p:nvSpPr>
          <p:cNvPr id="10" name="Заголовок 2">
            <a:extLst>
              <a:ext uri="{FF2B5EF4-FFF2-40B4-BE49-F238E27FC236}">
                <a16:creationId xmlns:a16="http://schemas.microsoft.com/office/drawing/2014/main" id="{681345A4-0790-0908-ADCD-24C697F4D4AA}"/>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pic>
        <p:nvPicPr>
          <p:cNvPr id="29" name="Picture 2" descr="чип компонент оборудование - Электронные устройства и оборудование Иконки">
            <a:extLst>
              <a:ext uri="{FF2B5EF4-FFF2-40B4-BE49-F238E27FC236}">
                <a16:creationId xmlns:a16="http://schemas.microsoft.com/office/drawing/2014/main" id="{A024F56B-D487-4F39-B91B-8C493382DC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6785" y="2889224"/>
            <a:ext cx="515462" cy="51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1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normAutofit/>
          </a:bodyPr>
          <a:lstStyle/>
          <a:p>
            <a:r>
              <a:rPr lang="en-US" sz="3200" dirty="0"/>
              <a:t>Aim</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477909"/>
            <a:ext cx="11037350" cy="1226742"/>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dirty="0"/>
              <a:t>To improve the accuracy of dependability assessments for IIoT systems by developing a refined multifactor method that takes into account their hardware, software, and network components</a:t>
            </a:r>
            <a:endParaRPr lang="ru-RU" dirty="0"/>
          </a:p>
        </p:txBody>
      </p:sp>
      <p:sp>
        <p:nvSpPr>
          <p:cNvPr id="2" name="Заголовок 2">
            <a:extLst>
              <a:ext uri="{FF2B5EF4-FFF2-40B4-BE49-F238E27FC236}">
                <a16:creationId xmlns:a16="http://schemas.microsoft.com/office/drawing/2014/main" id="{55DFF6AA-F14A-08CA-9447-7AB20A6F3A6C}"/>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pic>
        <p:nvPicPr>
          <p:cNvPr id="9" name="Picture 4" descr="Всемирная сеть – Бесплатные иконки: сеть">
            <a:extLst>
              <a:ext uri="{FF2B5EF4-FFF2-40B4-BE49-F238E27FC236}">
                <a16:creationId xmlns:a16="http://schemas.microsoft.com/office/drawing/2014/main" id="{99916B7E-3B0B-4375-92C6-22DB06855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648" y="4835731"/>
            <a:ext cx="1123473" cy="11234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Программное обеспечение – Бесплатные иконки: компьютер">
            <a:extLst>
              <a:ext uri="{FF2B5EF4-FFF2-40B4-BE49-F238E27FC236}">
                <a16:creationId xmlns:a16="http://schemas.microsoft.com/office/drawing/2014/main" id="{0090FE21-3151-4EA8-B52C-855B6CAA3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5284" y="4835730"/>
            <a:ext cx="1148956" cy="1148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чип компонент оборудование - Электронные устройства и оборудование Иконки">
            <a:extLst>
              <a:ext uri="{FF2B5EF4-FFF2-40B4-BE49-F238E27FC236}">
                <a16:creationId xmlns:a16="http://schemas.microsoft.com/office/drawing/2014/main" id="{288808B6-C506-4C24-9554-E01FEE0B6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9723" y="4822991"/>
            <a:ext cx="1148955" cy="1148955"/>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право 3">
            <a:extLst>
              <a:ext uri="{FF2B5EF4-FFF2-40B4-BE49-F238E27FC236}">
                <a16:creationId xmlns:a16="http://schemas.microsoft.com/office/drawing/2014/main" id="{722F3B5A-B47C-4535-AFF1-A3A47E54B092}"/>
              </a:ext>
            </a:extLst>
          </p:cNvPr>
          <p:cNvSpPr/>
          <p:nvPr/>
        </p:nvSpPr>
        <p:spPr>
          <a:xfrm>
            <a:off x="4015819" y="4848473"/>
            <a:ext cx="1916290" cy="1123473"/>
          </a:xfrm>
          <a:prstGeom prst="rightArrow">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чип компонент оборудование - Электронные устройства и оборудование Иконки">
            <a:extLst>
              <a:ext uri="{FF2B5EF4-FFF2-40B4-BE49-F238E27FC236}">
                <a16:creationId xmlns:a16="http://schemas.microsoft.com/office/drawing/2014/main" id="{F1DBE1B2-3819-4DAB-A292-86BD1E960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531" y="4835731"/>
            <a:ext cx="1148955" cy="1148955"/>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2">
            <a:extLst>
              <a:ext uri="{FF2B5EF4-FFF2-40B4-BE49-F238E27FC236}">
                <a16:creationId xmlns:a16="http://schemas.microsoft.com/office/drawing/2014/main" id="{1DEDEC00-6533-4607-AA5B-6770EFFC6078}"/>
              </a:ext>
            </a:extLst>
          </p:cNvPr>
          <p:cNvSpPr txBox="1">
            <a:spLocks/>
          </p:cNvSpPr>
          <p:nvPr/>
        </p:nvSpPr>
        <p:spPr>
          <a:xfrm>
            <a:off x="2268844" y="4062138"/>
            <a:ext cx="2484131" cy="416106"/>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dirty="0"/>
              <a:t>was</a:t>
            </a:r>
            <a:endParaRPr lang="ru-RU" dirty="0"/>
          </a:p>
        </p:txBody>
      </p:sp>
      <p:sp>
        <p:nvSpPr>
          <p:cNvPr id="16" name="Заголовок 2">
            <a:extLst>
              <a:ext uri="{FF2B5EF4-FFF2-40B4-BE49-F238E27FC236}">
                <a16:creationId xmlns:a16="http://schemas.microsoft.com/office/drawing/2014/main" id="{468CD666-9F01-47FD-8179-9F1B25E9CED9}"/>
              </a:ext>
            </a:extLst>
          </p:cNvPr>
          <p:cNvSpPr txBox="1">
            <a:spLocks/>
          </p:cNvSpPr>
          <p:nvPr/>
        </p:nvSpPr>
        <p:spPr>
          <a:xfrm>
            <a:off x="7895827" y="4062138"/>
            <a:ext cx="1777113" cy="416106"/>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dirty="0"/>
              <a:t>is proposed</a:t>
            </a:r>
            <a:endParaRPr lang="ru-RU" dirty="0"/>
          </a:p>
        </p:txBody>
      </p:sp>
      <p:sp>
        <p:nvSpPr>
          <p:cNvPr id="17" name="Текст 6">
            <a:extLst>
              <a:ext uri="{FF2B5EF4-FFF2-40B4-BE49-F238E27FC236}">
                <a16:creationId xmlns:a16="http://schemas.microsoft.com/office/drawing/2014/main" id="{CA21AA50-8C23-4B17-91EE-875DCE662AB2}"/>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53606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6" y="1447790"/>
            <a:ext cx="10653603" cy="777025"/>
          </a:xfrm>
        </p:spPr>
        <p:txBody>
          <a:bodyPr>
            <a:noAutofit/>
          </a:bodyPr>
          <a:lstStyle/>
          <a:p>
            <a:r>
              <a:rPr lang="en-US" sz="3200" dirty="0"/>
              <a:t>Existing methods for assessing the dependability of IIoT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4871927"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ru-RU" dirty="0"/>
              <a:t>«</a:t>
            </a:r>
            <a:r>
              <a:rPr lang="en-US" dirty="0"/>
              <a:t>Dependability</a:t>
            </a:r>
            <a:r>
              <a:rPr lang="ru-RU" dirty="0"/>
              <a:t> </a:t>
            </a:r>
            <a:r>
              <a:rPr lang="en-US" dirty="0"/>
              <a:t>of ERI</a:t>
            </a:r>
            <a:r>
              <a:rPr lang="ru-RU" dirty="0"/>
              <a:t>» 2006</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A562B4B-1474-83E7-7681-97363FA67755}"/>
                  </a:ext>
                </a:extLst>
              </p:cNvPr>
              <p:cNvSpPr txBox="1"/>
              <p:nvPr/>
            </p:nvSpPr>
            <p:spPr>
              <a:xfrm>
                <a:off x="4768149" y="2945278"/>
                <a:ext cx="2937576" cy="9674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𝜆</m:t>
                          </m:r>
                        </m:e>
                        <m:sub>
                          <m:r>
                            <m:rPr>
                              <m:sty m:val="p"/>
                            </m:rPr>
                            <a:rPr lang="en-US" sz="2000" b="0" i="0" smtClean="0">
                              <a:latin typeface="Cambria Math" panose="02040503050406030204" pitchFamily="18" charset="0"/>
                              <a:ea typeface="+mj-ea"/>
                              <a:cs typeface="+mj-cs"/>
                            </a:rPr>
                            <m:t>EE</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𝐾</m:t>
                          </m:r>
                        </m:e>
                        <m:sub>
                          <m:r>
                            <a:rPr lang="ru-RU" sz="2000">
                              <a:latin typeface="Cambria Math" panose="02040503050406030204" pitchFamily="18" charset="0"/>
                              <a:ea typeface="+mj-ea"/>
                              <a:cs typeface="+mj-cs"/>
                            </a:rPr>
                            <m:t>𝑎</m:t>
                          </m:r>
                        </m:sub>
                      </m:sSub>
                      <m:r>
                        <a:rPr lang="ru-RU" sz="2000">
                          <a:latin typeface="Cambria Math" panose="02040503050406030204" pitchFamily="18" charset="0"/>
                          <a:ea typeface="+mj-ea"/>
                          <a:cs typeface="+mj-cs"/>
                        </a:rPr>
                        <m:t>∗</m:t>
                      </m:r>
                      <m:nary>
                        <m:naryPr>
                          <m:chr m:val="∑"/>
                          <m:limLoc m:val="undOvr"/>
                          <m:ctrlPr>
                            <a:rPr lang="ru-RU" sz="2000" i="1">
                              <a:latin typeface="Cambria Math" panose="02040503050406030204" pitchFamily="18" charset="0"/>
                              <a:ea typeface="+mj-ea"/>
                              <a:cs typeface="+mj-cs"/>
                            </a:rPr>
                          </m:ctrlPr>
                        </m:naryPr>
                        <m:sub>
                          <m:r>
                            <a:rPr lang="ru-RU" sz="2000">
                              <a:latin typeface="Cambria Math" panose="02040503050406030204" pitchFamily="18" charset="0"/>
                              <a:ea typeface="+mj-ea"/>
                              <a:cs typeface="+mj-cs"/>
                            </a:rPr>
                            <m:t>𝑗</m:t>
                          </m:r>
                          <m:r>
                            <a:rPr lang="ru-RU" sz="2000">
                              <a:latin typeface="Cambria Math" panose="02040503050406030204" pitchFamily="18" charset="0"/>
                              <a:ea typeface="+mj-ea"/>
                              <a:cs typeface="+mj-cs"/>
                            </a:rPr>
                            <m:t>=1</m:t>
                          </m:r>
                        </m:sub>
                        <m:sup>
                          <m:r>
                            <a:rPr lang="ru-RU" sz="2000">
                              <a:latin typeface="Cambria Math" panose="02040503050406030204" pitchFamily="18" charset="0"/>
                              <a:ea typeface="+mj-ea"/>
                              <a:cs typeface="+mj-cs"/>
                            </a:rPr>
                            <m:t>𝑚</m:t>
                          </m:r>
                        </m:sup>
                        <m:e>
                          <m:nary>
                            <m:naryPr>
                              <m:chr m:val="∑"/>
                              <m:limLoc m:val="undOvr"/>
                              <m:ctrlPr>
                                <a:rPr lang="ru-RU" sz="2000" i="1">
                                  <a:latin typeface="Cambria Math" panose="02040503050406030204" pitchFamily="18" charset="0"/>
                                  <a:ea typeface="+mj-ea"/>
                                  <a:cs typeface="+mj-cs"/>
                                </a:rPr>
                              </m:ctrlPr>
                            </m:naryPr>
                            <m:sub>
                              <m:r>
                                <a:rPr lang="ru-RU" sz="2000">
                                  <a:latin typeface="Cambria Math" panose="02040503050406030204" pitchFamily="18" charset="0"/>
                                  <a:ea typeface="+mj-ea"/>
                                  <a:cs typeface="+mj-cs"/>
                                </a:rPr>
                                <m:t>𝑖</m:t>
                              </m:r>
                              <m:r>
                                <a:rPr lang="ru-RU" sz="2000">
                                  <a:latin typeface="Cambria Math" panose="02040503050406030204" pitchFamily="18" charset="0"/>
                                  <a:ea typeface="+mj-ea"/>
                                  <a:cs typeface="+mj-cs"/>
                                </a:rPr>
                                <m:t>=1</m:t>
                              </m:r>
                            </m:sub>
                            <m:sup>
                              <m:r>
                                <a:rPr lang="ru-RU" sz="2000">
                                  <a:latin typeface="Cambria Math" panose="02040503050406030204" pitchFamily="18" charset="0"/>
                                  <a:ea typeface="+mj-ea"/>
                                  <a:cs typeface="+mj-cs"/>
                                </a:rPr>
                                <m:t>𝑛</m:t>
                              </m:r>
                            </m:sup>
                            <m:e>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𝜆</m:t>
                                  </m:r>
                                </m:e>
                                <m:sub>
                                  <m:r>
                                    <a:rPr lang="ru-RU" sz="2000">
                                      <a:latin typeface="Cambria Math" panose="02040503050406030204" pitchFamily="18" charset="0"/>
                                      <a:ea typeface="+mj-ea"/>
                                      <a:cs typeface="+mj-cs"/>
                                    </a:rPr>
                                    <m:t>э</m:t>
                                  </m:r>
                                  <m:r>
                                    <a:rPr lang="ru-RU" sz="2000">
                                      <a:latin typeface="Cambria Math" panose="02040503050406030204" pitchFamily="18" charset="0"/>
                                      <a:ea typeface="+mj-ea"/>
                                      <a:cs typeface="+mj-cs"/>
                                    </a:rPr>
                                    <m:t>𝑖𝑗</m:t>
                                  </m:r>
                                </m:sub>
                              </m:sSub>
                            </m:e>
                          </m:nary>
                        </m:e>
                      </m:nary>
                    </m:oMath>
                  </m:oMathPara>
                </a14:m>
                <a:endParaRPr lang="ru-RU" sz="2000" dirty="0">
                  <a:latin typeface="HSE Sans" panose="02000000000000000000" pitchFamily="2" charset="0"/>
                  <a:ea typeface="+mj-ea"/>
                  <a:cs typeface="+mj-cs"/>
                </a:endParaRPr>
              </a:p>
            </p:txBody>
          </p:sp>
        </mc:Choice>
        <mc:Fallback>
          <p:sp>
            <p:nvSpPr>
              <p:cNvPr id="4" name="TextBox 3">
                <a:extLst>
                  <a:ext uri="{FF2B5EF4-FFF2-40B4-BE49-F238E27FC236}">
                    <a16:creationId xmlns:a16="http://schemas.microsoft.com/office/drawing/2014/main" id="{3A562B4B-1474-83E7-7681-97363FA67755}"/>
                  </a:ext>
                </a:extLst>
              </p:cNvPr>
              <p:cNvSpPr txBox="1">
                <a:spLocks noRot="1" noChangeAspect="1" noMove="1" noResize="1" noEditPoints="1" noAdjustHandles="1" noChangeArrowheads="1" noChangeShapeType="1" noTextEdit="1"/>
              </p:cNvSpPr>
              <p:nvPr/>
            </p:nvSpPr>
            <p:spPr>
              <a:xfrm>
                <a:off x="4768149" y="2945278"/>
                <a:ext cx="2937576" cy="967444"/>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D138464-A28F-BD72-B739-208C1BA321BB}"/>
                  </a:ext>
                </a:extLst>
              </p:cNvPr>
              <p:cNvSpPr txBox="1"/>
              <p:nvPr/>
            </p:nvSpPr>
            <p:spPr>
              <a:xfrm>
                <a:off x="585898" y="4142224"/>
                <a:ext cx="5510102" cy="1963679"/>
              </a:xfrm>
              <a:prstGeom prst="rect">
                <a:avLst/>
              </a:prstGeom>
              <a:noFill/>
            </p:spPr>
            <p:txBody>
              <a:bodyPr wrap="square">
                <a:spAutoFit/>
              </a:bodyPr>
              <a:lstStyle/>
              <a:p>
                <a14:m>
                  <m:oMath xmlns:m="http://schemas.openxmlformats.org/officeDocument/2006/math">
                    <m:sSub>
                      <m:sSubPr>
                        <m:ctrlPr>
                          <a:rPr lang="ru-RU" sz="2000" i="1" smtClean="0">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𝜆</m:t>
                        </m:r>
                      </m:e>
                      <m:sub>
                        <m:r>
                          <m:rPr>
                            <m:sty m:val="p"/>
                          </m:rPr>
                          <a:rPr lang="en-US" sz="2000" b="0" i="0" smtClean="0">
                            <a:latin typeface="Cambria Math" panose="02040503050406030204" pitchFamily="18" charset="0"/>
                            <a:ea typeface="+mj-ea"/>
                            <a:cs typeface="+mj-cs"/>
                          </a:rPr>
                          <m:t>EE</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total failure rate of electronic equipment (EE)</a:t>
                </a:r>
              </a:p>
              <a:p>
                <a14:m>
                  <m:oMath xmlns:m="http://schemas.openxmlformats.org/officeDocument/2006/math">
                    <m:sSub>
                      <m:sSubPr>
                        <m:ctrlPr>
                          <a:rPr lang="ru-RU" sz="2000" i="1" smtClean="0">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𝐾</m:t>
                        </m:r>
                      </m:e>
                      <m:sub>
                        <m:r>
                          <a:rPr lang="en-US" sz="2000">
                            <a:latin typeface="Cambria Math" panose="02040503050406030204" pitchFamily="18" charset="0"/>
                            <a:ea typeface="+mj-ea"/>
                            <a:cs typeface="+mj-cs"/>
                          </a:rPr>
                          <m:t>𝑎</m:t>
                        </m:r>
                      </m:sub>
                    </m:sSub>
                  </m:oMath>
                </a14:m>
                <a:r>
                  <a:rPr lang="ru-RU" sz="2000" dirty="0">
                    <a:latin typeface="HSE Sans" panose="02000000000000000000" pitchFamily="2" charset="0"/>
                    <a:ea typeface="+mj-ea"/>
                    <a:cs typeface="+mj-cs"/>
                  </a:rPr>
                  <a:t> –</a:t>
                </a:r>
                <a:r>
                  <a:rPr lang="en-US" sz="2000" dirty="0">
                    <a:latin typeface="HSE Sans" panose="02000000000000000000" pitchFamily="2" charset="0"/>
                    <a:ea typeface="+mj-ea"/>
                    <a:cs typeface="+mj-cs"/>
                  </a:rPr>
                  <a:t> production quality factor of EE</a:t>
                </a:r>
              </a:p>
              <a:p>
                <a14:m>
                  <m:oMath xmlns:m="http://schemas.openxmlformats.org/officeDocument/2006/math">
                    <m:sSub>
                      <m:sSubPr>
                        <m:ctrlPr>
                          <a:rPr lang="ru-RU" sz="2000" i="1" smtClean="0">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𝜆</m:t>
                        </m:r>
                      </m:e>
                      <m:sub>
                        <m:r>
                          <a:rPr lang="ru-RU" sz="2000">
                            <a:latin typeface="Cambria Math" panose="02040503050406030204" pitchFamily="18" charset="0"/>
                            <a:ea typeface="+mj-ea"/>
                            <a:cs typeface="+mj-cs"/>
                          </a:rPr>
                          <m:t>э</m:t>
                        </m:r>
                        <m:r>
                          <a:rPr lang="en-US" sz="2000">
                            <a:latin typeface="Cambria Math" panose="02040503050406030204" pitchFamily="18" charset="0"/>
                            <a:ea typeface="+mj-ea"/>
                            <a:cs typeface="+mj-cs"/>
                          </a:rPr>
                          <m:t>𝑖𝑗</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failure rate of the 𝑖-</a:t>
                </a:r>
                <a:r>
                  <a:rPr lang="en-US" sz="2000" dirty="0" err="1">
                    <a:latin typeface="HSE Sans" panose="02000000000000000000" pitchFamily="2" charset="0"/>
                    <a:ea typeface="+mj-ea"/>
                    <a:cs typeface="+mj-cs"/>
                  </a:rPr>
                  <a:t>th</a:t>
                </a:r>
                <a:r>
                  <a:rPr lang="en-US" sz="2000" dirty="0">
                    <a:latin typeface="HSE Sans" panose="02000000000000000000" pitchFamily="2" charset="0"/>
                    <a:ea typeface="+mj-ea"/>
                    <a:cs typeface="+mj-cs"/>
                  </a:rPr>
                  <a:t> type of products of the 𝑗-</a:t>
                </a:r>
                <a:r>
                  <a:rPr lang="en-US" sz="2000" dirty="0" err="1">
                    <a:latin typeface="HSE Sans" panose="02000000000000000000" pitchFamily="2" charset="0"/>
                    <a:ea typeface="+mj-ea"/>
                    <a:cs typeface="+mj-cs"/>
                  </a:rPr>
                  <a:t>th</a:t>
                </a:r>
                <a:r>
                  <a:rPr lang="en-US" sz="2000" dirty="0">
                    <a:latin typeface="HSE Sans" panose="02000000000000000000" pitchFamily="2" charset="0"/>
                    <a:ea typeface="+mj-ea"/>
                    <a:cs typeface="+mj-cs"/>
                  </a:rPr>
                  <a:t> group</a:t>
                </a:r>
              </a:p>
              <a:p>
                <a14:m>
                  <m:oMath xmlns:m="http://schemas.openxmlformats.org/officeDocument/2006/math">
                    <m:r>
                      <a:rPr lang="ru-RU" sz="2000" smtClean="0">
                        <a:latin typeface="Cambria Math" panose="02040503050406030204" pitchFamily="18" charset="0"/>
                        <a:ea typeface="+mj-ea"/>
                        <a:cs typeface="+mj-cs"/>
                      </a:rPr>
                      <m:t>𝑛</m:t>
                    </m:r>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number of products of the 𝑗-</a:t>
                </a:r>
                <a:r>
                  <a:rPr lang="en-US" sz="2000" dirty="0" err="1">
                    <a:latin typeface="HSE Sans" panose="02000000000000000000" pitchFamily="2" charset="0"/>
                    <a:ea typeface="+mj-ea"/>
                    <a:cs typeface="+mj-cs"/>
                  </a:rPr>
                  <a:t>th</a:t>
                </a:r>
                <a:r>
                  <a:rPr lang="en-US" sz="2000" dirty="0">
                    <a:latin typeface="HSE Sans" panose="02000000000000000000" pitchFamily="2" charset="0"/>
                    <a:ea typeface="+mj-ea"/>
                    <a:cs typeface="+mj-cs"/>
                  </a:rPr>
                  <a:t> group</a:t>
                </a:r>
              </a:p>
              <a:p>
                <a14:m>
                  <m:oMath xmlns:m="http://schemas.openxmlformats.org/officeDocument/2006/math">
                    <m:r>
                      <a:rPr lang="ru-RU" sz="2000" smtClean="0">
                        <a:latin typeface="Cambria Math" panose="02040503050406030204" pitchFamily="18" charset="0"/>
                        <a:ea typeface="+mj-ea"/>
                        <a:cs typeface="+mj-cs"/>
                      </a:rPr>
                      <m:t>𝑚</m:t>
                    </m:r>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number of product groups</a:t>
                </a:r>
                <a:endParaRPr lang="ru-RU" sz="2000" dirty="0"/>
              </a:p>
            </p:txBody>
          </p:sp>
        </mc:Choice>
        <mc:Fallback>
          <p:sp>
            <p:nvSpPr>
              <p:cNvPr id="12" name="TextBox 11">
                <a:extLst>
                  <a:ext uri="{FF2B5EF4-FFF2-40B4-BE49-F238E27FC236}">
                    <a16:creationId xmlns:a16="http://schemas.microsoft.com/office/drawing/2014/main" id="{CD138464-A28F-BD72-B739-208C1BA321BB}"/>
                  </a:ext>
                </a:extLst>
              </p:cNvPr>
              <p:cNvSpPr txBox="1">
                <a:spLocks noRot="1" noChangeAspect="1" noMove="1" noResize="1" noEditPoints="1" noAdjustHandles="1" noChangeArrowheads="1" noChangeShapeType="1" noTextEdit="1"/>
              </p:cNvSpPr>
              <p:nvPr/>
            </p:nvSpPr>
            <p:spPr>
              <a:xfrm>
                <a:off x="585898" y="4142224"/>
                <a:ext cx="5510102" cy="1963679"/>
              </a:xfrm>
              <a:prstGeom prst="rect">
                <a:avLst/>
              </a:prstGeom>
              <a:blipFill>
                <a:blip r:embed="rId4"/>
                <a:stretch>
                  <a:fillRect l="-1106" t="-1548" r="-1659" b="-4334"/>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1ABA06E-A159-FEF1-D9C7-1D3FAF30B4D5}"/>
                  </a:ext>
                </a:extLst>
              </p:cNvPr>
              <p:cNvSpPr txBox="1"/>
              <p:nvPr/>
            </p:nvSpPr>
            <p:spPr>
              <a:xfrm>
                <a:off x="6259892" y="4616231"/>
                <a:ext cx="5510102" cy="1015663"/>
              </a:xfrm>
              <a:prstGeom prst="rect">
                <a:avLst/>
              </a:prstGeom>
              <a:noFill/>
            </p:spPr>
            <p:txBody>
              <a:bodyPr wrap="square">
                <a:spAutoFit/>
              </a:bodyPr>
              <a:lstStyle/>
              <a:p>
                <a:pPr lvl="0" algn="just"/>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𝐾</m:t>
                        </m:r>
                      </m:e>
                      <m:sub>
                        <m:r>
                          <a:rPr lang="en-US" sz="2000">
                            <a:latin typeface="Cambria Math" panose="02040503050406030204" pitchFamily="18" charset="0"/>
                            <a:ea typeface="+mj-ea"/>
                            <a:cs typeface="+mj-cs"/>
                          </a:rPr>
                          <m:t>𝑎</m:t>
                        </m:r>
                      </m:sub>
                    </m:sSub>
                  </m:oMath>
                </a14:m>
                <a:r>
                  <a:rPr lang="en-US" sz="2000" dirty="0">
                    <a:latin typeface="HSE Sans" panose="02000000000000000000" pitchFamily="2" charset="0"/>
                    <a:ea typeface="+mj-ea"/>
                    <a:cs typeface="+mj-cs"/>
                  </a:rPr>
                  <a:t> </a:t>
                </a:r>
                <a:r>
                  <a:rPr lang="ru-RU" sz="2000" dirty="0">
                    <a:latin typeface="HSE Sans" panose="02000000000000000000" pitchFamily="2" charset="0"/>
                    <a:ea typeface="+mj-ea"/>
                    <a:cs typeface="+mj-cs"/>
                  </a:rPr>
                  <a:t>= 1 </a:t>
                </a:r>
                <a:r>
                  <a:rPr lang="en-US" sz="2000" dirty="0">
                    <a:latin typeface="HSE Sans" panose="02000000000000000000" pitchFamily="2" charset="0"/>
                    <a:ea typeface="+mj-ea"/>
                    <a:cs typeface="+mj-cs"/>
                  </a:rPr>
                  <a:t>according to military standards "Moroz-6" and "Climate-8"</a:t>
                </a:r>
                <a:endParaRPr lang="en-US" sz="2000" i="1" dirty="0">
                  <a:latin typeface="Cambria Math" panose="02040503050406030204" pitchFamily="18" charset="0"/>
                  <a:ea typeface="+mj-ea"/>
                  <a:cs typeface="+mj-cs"/>
                </a:endParaRPr>
              </a:p>
              <a:p>
                <a:pPr lvl="0" algn="just"/>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𝐾</m:t>
                        </m:r>
                      </m:e>
                      <m:sub>
                        <m:r>
                          <a:rPr lang="en-US" sz="2000">
                            <a:latin typeface="Cambria Math" panose="02040503050406030204" pitchFamily="18" charset="0"/>
                            <a:ea typeface="+mj-ea"/>
                            <a:cs typeface="+mj-cs"/>
                          </a:rPr>
                          <m:t>𝑎</m:t>
                        </m:r>
                      </m:sub>
                    </m:sSub>
                  </m:oMath>
                </a14:m>
                <a:r>
                  <a:rPr lang="en-US" sz="2000" dirty="0">
                    <a:latin typeface="HSE Sans" panose="02000000000000000000" pitchFamily="2" charset="0"/>
                    <a:ea typeface="+mj-ea"/>
                    <a:cs typeface="+mj-cs"/>
                  </a:rPr>
                  <a:t> </a:t>
                </a:r>
                <a:r>
                  <a:rPr lang="ru-RU" sz="2000" dirty="0">
                    <a:latin typeface="HSE Sans" panose="02000000000000000000" pitchFamily="2" charset="0"/>
                    <a:ea typeface="+mj-ea"/>
                    <a:cs typeface="+mj-cs"/>
                  </a:rPr>
                  <a:t>= 0,2 </a:t>
                </a:r>
                <a:r>
                  <a:rPr lang="en-US" sz="2000" dirty="0">
                    <a:latin typeface="HSE Sans" panose="02000000000000000000" pitchFamily="2" charset="0"/>
                    <a:ea typeface="+mj-ea"/>
                    <a:cs typeface="+mj-cs"/>
                  </a:rPr>
                  <a:t>according to the provisions of RK-98</a:t>
                </a:r>
                <a:endParaRPr lang="ru-RU" sz="2000" dirty="0">
                  <a:latin typeface="HSE Sans" panose="02000000000000000000" pitchFamily="2" charset="0"/>
                  <a:ea typeface="+mj-ea"/>
                  <a:cs typeface="+mj-cs"/>
                </a:endParaRPr>
              </a:p>
            </p:txBody>
          </p:sp>
        </mc:Choice>
        <mc:Fallback>
          <p:sp>
            <p:nvSpPr>
              <p:cNvPr id="14" name="TextBox 13">
                <a:extLst>
                  <a:ext uri="{FF2B5EF4-FFF2-40B4-BE49-F238E27FC236}">
                    <a16:creationId xmlns:a16="http://schemas.microsoft.com/office/drawing/2014/main" id="{61ABA06E-A159-FEF1-D9C7-1D3FAF30B4D5}"/>
                  </a:ext>
                </a:extLst>
              </p:cNvPr>
              <p:cNvSpPr txBox="1">
                <a:spLocks noRot="1" noChangeAspect="1" noMove="1" noResize="1" noEditPoints="1" noAdjustHandles="1" noChangeArrowheads="1" noChangeShapeType="1" noTextEdit="1"/>
              </p:cNvSpPr>
              <p:nvPr/>
            </p:nvSpPr>
            <p:spPr>
              <a:xfrm>
                <a:off x="6259892" y="4616231"/>
                <a:ext cx="5510102" cy="1015663"/>
              </a:xfrm>
              <a:prstGeom prst="rect">
                <a:avLst/>
              </a:prstGeom>
              <a:blipFill>
                <a:blip r:embed="rId5"/>
                <a:stretch>
                  <a:fillRect l="-1217" t="-2994" r="-1106" b="-9581"/>
                </a:stretch>
              </a:blipFill>
            </p:spPr>
            <p:txBody>
              <a:bodyPr/>
              <a:lstStyle/>
              <a:p>
                <a:r>
                  <a:rPr lang="ru-RU">
                    <a:noFill/>
                  </a:rPr>
                  <a:t> </a:t>
                </a:r>
              </a:p>
            </p:txBody>
          </p:sp>
        </mc:Fallback>
      </mc:AlternateContent>
      <p:sp>
        <p:nvSpPr>
          <p:cNvPr id="2" name="Заголовок 2">
            <a:extLst>
              <a:ext uri="{FF2B5EF4-FFF2-40B4-BE49-F238E27FC236}">
                <a16:creationId xmlns:a16="http://schemas.microsoft.com/office/drawing/2014/main" id="{A2716DEA-1DDD-02C5-D06E-BEFB0C32C0EA}"/>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pic>
        <p:nvPicPr>
          <p:cNvPr id="11" name="Picture 10" descr="Государственная символика">
            <a:extLst>
              <a:ext uri="{FF2B5EF4-FFF2-40B4-BE49-F238E27FC236}">
                <a16:creationId xmlns:a16="http://schemas.microsoft.com/office/drawing/2014/main" id="{49806F29-0F81-4E6D-B65B-5A3B84E1A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555" y="2715777"/>
            <a:ext cx="1682483" cy="111961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08371D5B-B1EC-4213-9A05-1E3E554AA18E}"/>
              </a:ext>
            </a:extLst>
          </p:cNvPr>
          <p:cNvSpPr/>
          <p:nvPr/>
        </p:nvSpPr>
        <p:spPr>
          <a:xfrm>
            <a:off x="1229555" y="2715777"/>
            <a:ext cx="1679480" cy="111961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кст 6">
            <a:extLst>
              <a:ext uri="{FF2B5EF4-FFF2-40B4-BE49-F238E27FC236}">
                <a16:creationId xmlns:a16="http://schemas.microsoft.com/office/drawing/2014/main" id="{35744862-E6CF-49A3-A18B-5423F8C45211}"/>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344743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1091753" cy="777025"/>
          </a:xfrm>
        </p:spPr>
        <p:txBody>
          <a:bodyPr>
            <a:noAutofit/>
          </a:bodyPr>
          <a:lstStyle/>
          <a:p>
            <a:r>
              <a:rPr lang="en-US" sz="3200" dirty="0"/>
              <a:t>Existing methods for assessing the dependability of IIoT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3798211"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 dirty="0"/>
              <a:t>Slavko J. </a:t>
            </a:r>
            <a:r>
              <a:rPr lang="en" dirty="0" err="1"/>
              <a:t>Pokorni</a:t>
            </a:r>
            <a:endParaRPr lang="e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F974A2-09D8-1E97-9607-C87A4762C60D}"/>
                  </a:ext>
                </a:extLst>
              </p:cNvPr>
              <p:cNvSpPr txBox="1"/>
              <p:nvPr/>
            </p:nvSpPr>
            <p:spPr>
              <a:xfrm>
                <a:off x="3670801" y="2961525"/>
                <a:ext cx="4850398" cy="429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𝑠𝑦𝑠𝑡𝑒𝑚</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h𝑎𝑟𝑑</m:t>
                          </m:r>
                        </m:sub>
                      </m:sSub>
                      <m:d>
                        <m:dPr>
                          <m:ctrlPr>
                            <a:rPr lang="ru-RU" sz="2000" i="1">
                              <a:latin typeface="Cambria Math" panose="02040503050406030204" pitchFamily="18" charset="0"/>
                              <a:ea typeface="+mj-ea"/>
                              <a:cs typeface="+mj-cs"/>
                            </a:rPr>
                          </m:ctrlPr>
                        </m:dPr>
                        <m:e>
                          <m:r>
                            <a:rPr lang="ru-RU" sz="2000">
                              <a:latin typeface="Cambria Math" panose="02040503050406030204" pitchFamily="18" charset="0"/>
                              <a:ea typeface="+mj-ea"/>
                              <a:cs typeface="+mj-cs"/>
                            </a:rPr>
                            <m:t>𝑡</m:t>
                          </m:r>
                        </m:e>
                      </m:d>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𝑠𝑜𝑓𝑡</m:t>
                          </m:r>
                        </m:sub>
                      </m:sSub>
                      <m:d>
                        <m:dPr>
                          <m:ctrlPr>
                            <a:rPr lang="ru-RU" sz="2000" i="1">
                              <a:latin typeface="Cambria Math" panose="02040503050406030204" pitchFamily="18" charset="0"/>
                              <a:ea typeface="+mj-ea"/>
                              <a:cs typeface="+mj-cs"/>
                            </a:rPr>
                          </m:ctrlPr>
                        </m:dPr>
                        <m:e>
                          <m:r>
                            <a:rPr lang="ru-RU" sz="2000">
                              <a:latin typeface="Cambria Math" panose="02040503050406030204" pitchFamily="18" charset="0"/>
                              <a:ea typeface="+mj-ea"/>
                              <a:cs typeface="+mj-cs"/>
                            </a:rPr>
                            <m:t>𝑡</m:t>
                          </m:r>
                        </m:e>
                      </m:d>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h𝑢𝑚𝑎𝑛</m:t>
                          </m:r>
                        </m:sub>
                      </m:sSub>
                      <m:d>
                        <m:dPr>
                          <m:ctrlPr>
                            <a:rPr lang="ru-RU" sz="2000" i="1">
                              <a:latin typeface="Cambria Math" panose="02040503050406030204" pitchFamily="18" charset="0"/>
                              <a:ea typeface="+mj-ea"/>
                              <a:cs typeface="+mj-cs"/>
                            </a:rPr>
                          </m:ctrlPr>
                        </m:dPr>
                        <m:e>
                          <m:r>
                            <a:rPr lang="ru-RU" sz="2000">
                              <a:latin typeface="Cambria Math" panose="02040503050406030204" pitchFamily="18" charset="0"/>
                              <a:ea typeface="+mj-ea"/>
                              <a:cs typeface="+mj-cs"/>
                            </a:rPr>
                            <m:t>𝑡</m:t>
                          </m:r>
                        </m:e>
                      </m:d>
                    </m:oMath>
                  </m:oMathPara>
                </a14:m>
                <a:endParaRPr lang="ru-RU" sz="2000" dirty="0">
                  <a:latin typeface="HSE Sans" panose="02000000000000000000" pitchFamily="2" charset="0"/>
                  <a:ea typeface="+mj-ea"/>
                  <a:cs typeface="+mj-cs"/>
                </a:endParaRPr>
              </a:p>
            </p:txBody>
          </p:sp>
        </mc:Choice>
        <mc:Fallback xmlns="">
          <p:sp>
            <p:nvSpPr>
              <p:cNvPr id="8" name="TextBox 7">
                <a:extLst>
                  <a:ext uri="{FF2B5EF4-FFF2-40B4-BE49-F238E27FC236}">
                    <a16:creationId xmlns:a16="http://schemas.microsoft.com/office/drawing/2014/main" id="{40F974A2-09D8-1E97-9607-C87A4762C60D}"/>
                  </a:ext>
                </a:extLst>
              </p:cNvPr>
              <p:cNvSpPr txBox="1">
                <a:spLocks noRot="1" noChangeAspect="1" noMove="1" noResize="1" noEditPoints="1" noAdjustHandles="1" noChangeArrowheads="1" noChangeShapeType="1" noTextEdit="1"/>
              </p:cNvSpPr>
              <p:nvPr/>
            </p:nvSpPr>
            <p:spPr>
              <a:xfrm>
                <a:off x="3670801" y="2961525"/>
                <a:ext cx="4850398" cy="429220"/>
              </a:xfrm>
              <a:prstGeom prst="rect">
                <a:avLst/>
              </a:prstGeom>
              <a:blipFill>
                <a:blip r:embed="rId3"/>
                <a:stretch>
                  <a:fillRect b="-8824"/>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24EE3A5-5D9C-0031-18DD-4337343B22C5}"/>
                  </a:ext>
                </a:extLst>
              </p:cNvPr>
              <p:cNvSpPr txBox="1"/>
              <p:nvPr/>
            </p:nvSpPr>
            <p:spPr>
              <a:xfrm>
                <a:off x="3616183" y="3636493"/>
                <a:ext cx="6356491" cy="1372235"/>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𝑠𝑦𝑠𝑡𝑒𝑚</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dependability of the IIoT system as a whole</a:t>
                </a:r>
              </a:p>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h</m:t>
                        </m:r>
                        <m:r>
                          <a:rPr lang="en-US" sz="2000">
                            <a:latin typeface="Cambria Math" panose="02040503050406030204" pitchFamily="18" charset="0"/>
                            <a:ea typeface="+mj-ea"/>
                            <a:cs typeface="+mj-cs"/>
                          </a:rPr>
                          <m:t>𝑎𝑟𝑑</m:t>
                        </m:r>
                      </m:sub>
                    </m:sSub>
                    <m:d>
                      <m:dPr>
                        <m:ctrlPr>
                          <a:rPr lang="ru-RU" sz="2000" i="1">
                            <a:latin typeface="Cambria Math" panose="02040503050406030204" pitchFamily="18" charset="0"/>
                            <a:ea typeface="+mj-ea"/>
                            <a:cs typeface="+mj-cs"/>
                          </a:rPr>
                        </m:ctrlPr>
                      </m:dPr>
                      <m:e>
                        <m:r>
                          <a:rPr lang="en-US" sz="2000">
                            <a:latin typeface="Cambria Math" panose="02040503050406030204" pitchFamily="18" charset="0"/>
                            <a:ea typeface="+mj-ea"/>
                            <a:cs typeface="+mj-cs"/>
                          </a:rPr>
                          <m:t>𝑡</m:t>
                        </m:r>
                      </m:e>
                    </m:d>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hardware dependability</a:t>
                </a:r>
              </a:p>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𝑅</m:t>
                        </m:r>
                      </m:e>
                      <m:sub>
                        <m:r>
                          <a:rPr lang="en-US" sz="2000">
                            <a:latin typeface="Cambria Math" panose="02040503050406030204" pitchFamily="18" charset="0"/>
                            <a:ea typeface="+mj-ea"/>
                            <a:cs typeface="+mj-cs"/>
                          </a:rPr>
                          <m:t>𝑠𝑜𝑓𝑡</m:t>
                        </m:r>
                      </m:sub>
                    </m:sSub>
                    <m:d>
                      <m:dPr>
                        <m:ctrlPr>
                          <a:rPr lang="ru-RU" sz="2000" i="1">
                            <a:latin typeface="Cambria Math" panose="02040503050406030204" pitchFamily="18" charset="0"/>
                            <a:ea typeface="+mj-ea"/>
                            <a:cs typeface="+mj-cs"/>
                          </a:rPr>
                        </m:ctrlPr>
                      </m:dPr>
                      <m:e>
                        <m:r>
                          <a:rPr lang="en-US" sz="2000">
                            <a:latin typeface="Cambria Math" panose="02040503050406030204" pitchFamily="18" charset="0"/>
                            <a:ea typeface="+mj-ea"/>
                            <a:cs typeface="+mj-cs"/>
                          </a:rPr>
                          <m:t>𝑡</m:t>
                        </m:r>
                      </m:e>
                    </m:d>
                  </m:oMath>
                </a14:m>
                <a:r>
                  <a:rPr lang="ru-RU" sz="2000" dirty="0">
                    <a:latin typeface="HSE Sans" panose="02000000000000000000" pitchFamily="2" charset="0"/>
                    <a:ea typeface="+mj-ea"/>
                    <a:cs typeface="+mj-cs"/>
                  </a:rPr>
                  <a:t> – </a:t>
                </a:r>
                <a:r>
                  <a:rPr lang="en-US" sz="2000" dirty="0">
                    <a:latin typeface="HSE Sans" panose="02000000000000000000" pitchFamily="2" charset="0"/>
                  </a:rPr>
                  <a:t>software dependability</a:t>
                </a:r>
              </a:p>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𝑅</m:t>
                        </m:r>
                      </m:e>
                      <m:sub>
                        <m:r>
                          <a:rPr lang="ru-RU" sz="2000">
                            <a:latin typeface="Cambria Math" panose="02040503050406030204" pitchFamily="18" charset="0"/>
                            <a:ea typeface="+mj-ea"/>
                            <a:cs typeface="+mj-cs"/>
                          </a:rPr>
                          <m:t>h</m:t>
                        </m:r>
                        <m:r>
                          <a:rPr lang="en-US" sz="2000">
                            <a:latin typeface="Cambria Math" panose="02040503050406030204" pitchFamily="18" charset="0"/>
                            <a:ea typeface="+mj-ea"/>
                            <a:cs typeface="+mj-cs"/>
                          </a:rPr>
                          <m:t>𝑢𝑚𝑎𝑛</m:t>
                        </m:r>
                      </m:sub>
                    </m:sSub>
                    <m:d>
                      <m:dPr>
                        <m:ctrlPr>
                          <a:rPr lang="ru-RU" sz="2000" i="1">
                            <a:latin typeface="Cambria Math" panose="02040503050406030204" pitchFamily="18" charset="0"/>
                            <a:ea typeface="+mj-ea"/>
                            <a:cs typeface="+mj-cs"/>
                          </a:rPr>
                        </m:ctrlPr>
                      </m:dPr>
                      <m:e>
                        <m:r>
                          <a:rPr lang="en-US" sz="2000">
                            <a:latin typeface="Cambria Math" panose="02040503050406030204" pitchFamily="18" charset="0"/>
                            <a:ea typeface="+mj-ea"/>
                            <a:cs typeface="+mj-cs"/>
                          </a:rPr>
                          <m:t>𝑡</m:t>
                        </m:r>
                      </m:e>
                    </m:d>
                  </m:oMath>
                </a14:m>
                <a:r>
                  <a:rPr lang="ru-RU" sz="2000" dirty="0">
                    <a:latin typeface="HSE Sans" panose="02000000000000000000" pitchFamily="2" charset="0"/>
                    <a:ea typeface="+mj-ea"/>
                    <a:cs typeface="+mj-cs"/>
                  </a:rPr>
                  <a:t> –</a:t>
                </a:r>
                <a:r>
                  <a:rPr lang="en-US" sz="2000" dirty="0">
                    <a:latin typeface="HSE Sans" panose="02000000000000000000" pitchFamily="2" charset="0"/>
                    <a:ea typeface="+mj-ea"/>
                    <a:cs typeface="+mj-cs"/>
                  </a:rPr>
                  <a:t> </a:t>
                </a:r>
                <a:r>
                  <a:rPr lang="en-US" sz="2000" dirty="0">
                    <a:latin typeface="HSE Sans" panose="02000000000000000000" pitchFamily="2" charset="0"/>
                  </a:rPr>
                  <a:t>human factor dependability</a:t>
                </a:r>
                <a:endParaRPr lang="en-US" sz="2000" dirty="0">
                  <a:latin typeface="HSE Sans" panose="02000000000000000000" pitchFamily="2" charset="0"/>
                  <a:ea typeface="+mj-ea"/>
                  <a:cs typeface="+mj-cs"/>
                </a:endParaRPr>
              </a:p>
            </p:txBody>
          </p:sp>
        </mc:Choice>
        <mc:Fallback>
          <p:sp>
            <p:nvSpPr>
              <p:cNvPr id="13" name="TextBox 12">
                <a:extLst>
                  <a:ext uri="{FF2B5EF4-FFF2-40B4-BE49-F238E27FC236}">
                    <a16:creationId xmlns:a16="http://schemas.microsoft.com/office/drawing/2014/main" id="{B24EE3A5-5D9C-0031-18DD-4337343B22C5}"/>
                  </a:ext>
                </a:extLst>
              </p:cNvPr>
              <p:cNvSpPr txBox="1">
                <a:spLocks noRot="1" noChangeAspect="1" noMove="1" noResize="1" noEditPoints="1" noAdjustHandles="1" noChangeArrowheads="1" noChangeShapeType="1" noTextEdit="1"/>
              </p:cNvSpPr>
              <p:nvPr/>
            </p:nvSpPr>
            <p:spPr>
              <a:xfrm>
                <a:off x="3616183" y="3636493"/>
                <a:ext cx="6356491" cy="1372235"/>
              </a:xfrm>
              <a:prstGeom prst="rect">
                <a:avLst/>
              </a:prstGeom>
              <a:blipFill>
                <a:blip r:embed="rId4"/>
                <a:stretch>
                  <a:fillRect t="-2222" b="-7111"/>
                </a:stretch>
              </a:blipFill>
            </p:spPr>
            <p:txBody>
              <a:bodyPr/>
              <a:lstStyle/>
              <a:p>
                <a:r>
                  <a:rPr lang="ru-RU">
                    <a:noFill/>
                  </a:rPr>
                  <a:t> </a:t>
                </a:r>
              </a:p>
            </p:txBody>
          </p:sp>
        </mc:Fallback>
      </mc:AlternateContent>
      <p:sp>
        <p:nvSpPr>
          <p:cNvPr id="2" name="Заголовок 2">
            <a:extLst>
              <a:ext uri="{FF2B5EF4-FFF2-40B4-BE49-F238E27FC236}">
                <a16:creationId xmlns:a16="http://schemas.microsoft.com/office/drawing/2014/main" id="{860FA746-D813-0DFF-1D7A-D8DE80095A3E}"/>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pic>
        <p:nvPicPr>
          <p:cNvPr id="2050" name="Picture 2" descr="Флаг Сербии — Википедия">
            <a:extLst>
              <a:ext uri="{FF2B5EF4-FFF2-40B4-BE49-F238E27FC236}">
                <a16:creationId xmlns:a16="http://schemas.microsoft.com/office/drawing/2014/main" id="{3788CA6B-5B34-48E4-B57B-F8898738C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564" y="2714975"/>
            <a:ext cx="1680474" cy="1119616"/>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a:extLst>
              <a:ext uri="{FF2B5EF4-FFF2-40B4-BE49-F238E27FC236}">
                <a16:creationId xmlns:a16="http://schemas.microsoft.com/office/drawing/2014/main" id="{1B6F5975-672F-4A26-AF44-C3645AC192DD}"/>
              </a:ext>
            </a:extLst>
          </p:cNvPr>
          <p:cNvSpPr/>
          <p:nvPr/>
        </p:nvSpPr>
        <p:spPr>
          <a:xfrm>
            <a:off x="1229555" y="2715777"/>
            <a:ext cx="1679480" cy="111961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кст 6">
            <a:extLst>
              <a:ext uri="{FF2B5EF4-FFF2-40B4-BE49-F238E27FC236}">
                <a16:creationId xmlns:a16="http://schemas.microsoft.com/office/drawing/2014/main" id="{2CFCBD4D-C0E6-4193-A2A3-0DF0A9DFB100}"/>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390787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0663128" cy="777025"/>
          </a:xfrm>
        </p:spPr>
        <p:txBody>
          <a:bodyPr>
            <a:noAutofit/>
          </a:bodyPr>
          <a:lstStyle/>
          <a:p>
            <a:r>
              <a:rPr lang="en-US" sz="3200" dirty="0"/>
              <a:t>Existing methods for assessing the dependability of IIoT systems</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3798211"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 dirty="0"/>
              <a:t>Slavko J. </a:t>
            </a:r>
            <a:r>
              <a:rPr lang="en" dirty="0" err="1"/>
              <a:t>Pokorni</a:t>
            </a:r>
            <a:endParaRPr lang="en"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B354BDB-92B4-295E-7C7A-C33A3BA5C4B9}"/>
                  </a:ext>
                </a:extLst>
              </p:cNvPr>
              <p:cNvSpPr txBox="1"/>
              <p:nvPr/>
            </p:nvSpPr>
            <p:spPr>
              <a:xfrm>
                <a:off x="585897" y="2960891"/>
                <a:ext cx="4817126" cy="4276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𝜆</m:t>
                          </m:r>
                        </m:e>
                        <m:sub>
                          <m:r>
                            <a:rPr lang="ru-RU" sz="2000">
                              <a:latin typeface="Cambria Math" panose="02040503050406030204" pitchFamily="18" charset="0"/>
                              <a:ea typeface="+mj-ea"/>
                              <a:cs typeface="+mj-cs"/>
                            </a:rPr>
                            <m:t>𝑝</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𝜆</m:t>
                          </m:r>
                        </m:e>
                        <m:sub>
                          <m:r>
                            <a:rPr lang="ru-RU" sz="2000">
                              <a:latin typeface="Cambria Math" panose="02040503050406030204" pitchFamily="18" charset="0"/>
                              <a:ea typeface="+mj-ea"/>
                              <a:cs typeface="+mj-cs"/>
                            </a:rPr>
                            <m:t>𝑏</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𝑄</m:t>
                              </m:r>
                            </m:sub>
                          </m:sSub>
                          <m:r>
                            <a:rPr lang="ru-RU" sz="2000">
                              <a:latin typeface="Cambria Math" panose="02040503050406030204" pitchFamily="18" charset="0"/>
                              <a:ea typeface="+mj-ea"/>
                              <a:cs typeface="+mj-cs"/>
                            </a:rPr>
                            <m:t>∗</m:t>
                          </m:r>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𝑇</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𝑆</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𝐴</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𝐸</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𝑅</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𝜋</m:t>
                          </m:r>
                        </m:e>
                        <m:sub>
                          <m:r>
                            <a:rPr lang="ru-RU" sz="2000">
                              <a:latin typeface="Cambria Math" panose="02040503050406030204" pitchFamily="18" charset="0"/>
                              <a:ea typeface="+mj-ea"/>
                              <a:cs typeface="+mj-cs"/>
                            </a:rPr>
                            <m:t>𝐶</m:t>
                          </m:r>
                        </m:sub>
                      </m:sSub>
                    </m:oMath>
                  </m:oMathPara>
                </a14:m>
                <a:endParaRPr lang="ru-RU" sz="2000" dirty="0">
                  <a:latin typeface="HSE Sans" panose="02000000000000000000" pitchFamily="2" charset="0"/>
                  <a:ea typeface="+mj-ea"/>
                  <a:cs typeface="+mj-cs"/>
                </a:endParaRPr>
              </a:p>
            </p:txBody>
          </p:sp>
        </mc:Choice>
        <mc:Fallback xmlns="">
          <p:sp>
            <p:nvSpPr>
              <p:cNvPr id="18" name="TextBox 17">
                <a:extLst>
                  <a:ext uri="{FF2B5EF4-FFF2-40B4-BE49-F238E27FC236}">
                    <a16:creationId xmlns:a16="http://schemas.microsoft.com/office/drawing/2014/main" id="{8B354BDB-92B4-295E-7C7A-C33A3BA5C4B9}"/>
                  </a:ext>
                </a:extLst>
              </p:cNvPr>
              <p:cNvSpPr txBox="1">
                <a:spLocks noRot="1" noChangeAspect="1" noMove="1" noResize="1" noEditPoints="1" noAdjustHandles="1" noChangeArrowheads="1" noChangeShapeType="1" noTextEdit="1"/>
              </p:cNvSpPr>
              <p:nvPr/>
            </p:nvSpPr>
            <p:spPr>
              <a:xfrm>
                <a:off x="585897" y="2960891"/>
                <a:ext cx="4817126" cy="427618"/>
              </a:xfrm>
              <a:prstGeom prst="rect">
                <a:avLst/>
              </a:prstGeom>
              <a:blipFill>
                <a:blip r:embed="rId3"/>
                <a:stretch>
                  <a:fillRect b="-857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6D8C5ADB-6B8D-210E-E65C-39AFC657415D}"/>
                  </a:ext>
                </a:extLst>
              </p:cNvPr>
              <p:cNvSpPr txBox="1"/>
              <p:nvPr/>
            </p:nvSpPr>
            <p:spPr>
              <a:xfrm>
                <a:off x="585898" y="3567245"/>
                <a:ext cx="5510102" cy="2274277"/>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𝜆</m:t>
                        </m:r>
                      </m:e>
                      <m:sub>
                        <m:r>
                          <a:rPr lang="en-US" sz="2000">
                            <a:latin typeface="Cambria Math" panose="02040503050406030204" pitchFamily="18" charset="0"/>
                            <a:ea typeface="+mj-ea"/>
                            <a:cs typeface="+mj-cs"/>
                          </a:rPr>
                          <m:t>𝑝</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product failure rate</a:t>
                </a:r>
              </a:p>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𝜆</m:t>
                        </m:r>
                      </m:e>
                      <m:sub>
                        <m:r>
                          <a:rPr lang="en-US" sz="2000">
                            <a:latin typeface="Cambria Math" panose="02040503050406030204" pitchFamily="18" charset="0"/>
                            <a:ea typeface="+mj-ea"/>
                            <a:cs typeface="+mj-cs"/>
                          </a:rPr>
                          <m:t>𝑏</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basic failure rate of a product taking into account the influence of electrical and temperature loads</a:t>
                </a:r>
              </a:p>
              <a:p>
                <a14:m>
                  <m:oMath xmlns:m="http://schemas.openxmlformats.org/officeDocument/2006/math">
                    <m:sSub>
                      <m:sSubPr>
                        <m:ctrlPr>
                          <a:rPr lang="ru-RU" sz="2000" i="1">
                            <a:latin typeface="Cambria Math" panose="02040503050406030204" pitchFamily="18" charset="0"/>
                            <a:ea typeface="+mj-ea"/>
                            <a:cs typeface="+mj-cs"/>
                          </a:rPr>
                        </m:ctrlPr>
                      </m:sSubPr>
                      <m:e>
                        <m:r>
                          <a:rPr lang="en-US" sz="2000">
                            <a:latin typeface="Cambria Math" panose="02040503050406030204" pitchFamily="18" charset="0"/>
                            <a:ea typeface="+mj-ea"/>
                            <a:cs typeface="+mj-cs"/>
                          </a:rPr>
                          <m:t>𝜋</m:t>
                        </m:r>
                      </m:e>
                      <m:sub>
                        <m:r>
                          <a:rPr lang="en-US" sz="2000">
                            <a:latin typeface="Cambria Math" panose="02040503050406030204" pitchFamily="18" charset="0"/>
                            <a:ea typeface="+mj-ea"/>
                            <a:cs typeface="+mj-cs"/>
                          </a:rPr>
                          <m:t>𝑖</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coefficients that take into account various factors (environment, quality, etc.) that affect the dependability of the product</a:t>
                </a:r>
                <a:endParaRPr lang="ru-RU" sz="2000" dirty="0">
                  <a:latin typeface="HSE Sans" panose="02000000000000000000" pitchFamily="2" charset="0"/>
                  <a:ea typeface="+mj-ea"/>
                  <a:cs typeface="+mj-cs"/>
                </a:endParaRPr>
              </a:p>
            </p:txBody>
          </p:sp>
        </mc:Choice>
        <mc:Fallback>
          <p:sp>
            <p:nvSpPr>
              <p:cNvPr id="22" name="TextBox 21">
                <a:extLst>
                  <a:ext uri="{FF2B5EF4-FFF2-40B4-BE49-F238E27FC236}">
                    <a16:creationId xmlns:a16="http://schemas.microsoft.com/office/drawing/2014/main" id="{6D8C5ADB-6B8D-210E-E65C-39AFC657415D}"/>
                  </a:ext>
                </a:extLst>
              </p:cNvPr>
              <p:cNvSpPr txBox="1">
                <a:spLocks noRot="1" noChangeAspect="1" noMove="1" noResize="1" noEditPoints="1" noAdjustHandles="1" noChangeArrowheads="1" noChangeShapeType="1" noTextEdit="1"/>
              </p:cNvSpPr>
              <p:nvPr/>
            </p:nvSpPr>
            <p:spPr>
              <a:xfrm>
                <a:off x="585898" y="3567245"/>
                <a:ext cx="5510102" cy="2274277"/>
              </a:xfrm>
              <a:prstGeom prst="rect">
                <a:avLst/>
              </a:prstGeom>
              <a:blipFill>
                <a:blip r:embed="rId4"/>
                <a:stretch>
                  <a:fillRect l="-1106" t="-1072" r="-1991" b="-37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E0585F-326A-8504-4CE4-C245604C19DD}"/>
                  </a:ext>
                </a:extLst>
              </p:cNvPr>
              <p:cNvSpPr txBox="1"/>
              <p:nvPr/>
            </p:nvSpPr>
            <p:spPr>
              <a:xfrm>
                <a:off x="6095999" y="2747082"/>
                <a:ext cx="3761984" cy="6819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𝐹</m:t>
                          </m:r>
                        </m:e>
                        <m:sub>
                          <m:r>
                            <a:rPr lang="ru-RU" sz="2000">
                              <a:latin typeface="Cambria Math" panose="02040503050406030204" pitchFamily="18" charset="0"/>
                              <a:ea typeface="+mj-ea"/>
                              <a:cs typeface="+mj-cs"/>
                            </a:rPr>
                            <m:t>𝐻𝐹</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𝐴𝑃</m:t>
                          </m:r>
                        </m:e>
                        <m:sub>
                          <m:r>
                            <a:rPr lang="ru-RU" sz="2000">
                              <a:latin typeface="Cambria Math" panose="02040503050406030204" pitchFamily="18" charset="0"/>
                              <a:ea typeface="+mj-ea"/>
                              <a:cs typeface="+mj-cs"/>
                            </a:rPr>
                            <m:t>𝐻𝐹</m:t>
                          </m:r>
                        </m:sub>
                      </m:sSub>
                      <m:r>
                        <a:rPr lang="ru-RU" sz="2000">
                          <a:latin typeface="Cambria Math" panose="02040503050406030204" pitchFamily="18" charset="0"/>
                          <a:ea typeface="+mj-ea"/>
                          <a:cs typeface="+mj-cs"/>
                        </a:rPr>
                        <m:t>−</m:t>
                      </m:r>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𝑅𝑃</m:t>
                          </m:r>
                        </m:e>
                        <m:sub>
                          <m:r>
                            <a:rPr lang="ru-RU" sz="2000">
                              <a:latin typeface="Cambria Math" panose="02040503050406030204" pitchFamily="18" charset="0"/>
                              <a:ea typeface="+mj-ea"/>
                              <a:cs typeface="+mj-cs"/>
                            </a:rPr>
                            <m:t>𝐻𝐹</m:t>
                          </m:r>
                        </m:sub>
                      </m:sSub>
                      <m:r>
                        <a:rPr lang="en-US" sz="2000">
                          <a:latin typeface="Cambria Math" panose="02040503050406030204" pitchFamily="18" charset="0"/>
                          <a:ea typeface="+mj-ea"/>
                          <a:cs typeface="+mj-cs"/>
                        </a:rPr>
                        <m:t>=</m:t>
                      </m:r>
                      <m:r>
                        <a:rPr lang="ru-RU" sz="2000">
                          <a:latin typeface="Cambria Math" panose="02040503050406030204" pitchFamily="18" charset="0"/>
                          <a:ea typeface="+mj-ea"/>
                          <a:cs typeface="+mj-cs"/>
                        </a:rPr>
                        <m:t>1−</m:t>
                      </m:r>
                      <m:f>
                        <m:fPr>
                          <m:ctrlPr>
                            <a:rPr lang="ru-RU" sz="2000" i="1">
                              <a:latin typeface="Cambria Math" panose="02040503050406030204" pitchFamily="18" charset="0"/>
                              <a:ea typeface="+mj-ea"/>
                              <a:cs typeface="+mj-cs"/>
                            </a:rPr>
                          </m:ctrlPr>
                        </m:fPr>
                        <m:num>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𝐾</m:t>
                              </m:r>
                            </m:e>
                            <m:sub>
                              <m:r>
                                <a:rPr lang="ru-RU" sz="2000">
                                  <a:latin typeface="Cambria Math" panose="02040503050406030204" pitchFamily="18" charset="0"/>
                                  <a:ea typeface="+mj-ea"/>
                                  <a:cs typeface="+mj-cs"/>
                                </a:rPr>
                                <m:t>𝑇</m:t>
                              </m:r>
                              <m:d>
                                <m:dPr>
                                  <m:ctrlPr>
                                    <a:rPr lang="ru-RU" sz="2000" i="1">
                                      <a:latin typeface="Cambria Math" panose="02040503050406030204" pitchFamily="18" charset="0"/>
                                      <a:ea typeface="+mj-ea"/>
                                      <a:cs typeface="+mj-cs"/>
                                    </a:rPr>
                                  </m:ctrlPr>
                                </m:dPr>
                                <m:e>
                                  <m:r>
                                    <a:rPr lang="ru-RU" sz="2000">
                                      <a:latin typeface="Cambria Math" panose="02040503050406030204" pitchFamily="18" charset="0"/>
                                      <a:ea typeface="+mj-ea"/>
                                      <a:cs typeface="+mj-cs"/>
                                    </a:rPr>
                                    <m:t>𝑓</m:t>
                                  </m:r>
                                </m:e>
                              </m:d>
                            </m:sub>
                          </m:sSub>
                        </m:num>
                        <m:den>
                          <m:r>
                            <a:rPr lang="ru-RU" sz="2000">
                              <a:latin typeface="Cambria Math" panose="02040503050406030204" pitchFamily="18" charset="0"/>
                              <a:ea typeface="+mj-ea"/>
                              <a:cs typeface="+mj-cs"/>
                            </a:rPr>
                            <m:t>1000</m:t>
                          </m:r>
                        </m:den>
                      </m:f>
                    </m:oMath>
                  </m:oMathPara>
                </a14:m>
                <a:endParaRPr lang="ru-RU" sz="2000" dirty="0">
                  <a:latin typeface="HSE Sans" panose="02000000000000000000" pitchFamily="2" charset="0"/>
                  <a:ea typeface="+mj-ea"/>
                  <a:cs typeface="+mj-cs"/>
                </a:endParaRPr>
              </a:p>
            </p:txBody>
          </p:sp>
        </mc:Choice>
        <mc:Fallback xmlns="">
          <p:sp>
            <p:nvSpPr>
              <p:cNvPr id="4" name="TextBox 3">
                <a:extLst>
                  <a:ext uri="{FF2B5EF4-FFF2-40B4-BE49-F238E27FC236}">
                    <a16:creationId xmlns:a16="http://schemas.microsoft.com/office/drawing/2014/main" id="{97E0585F-326A-8504-4CE4-C245604C19DD}"/>
                  </a:ext>
                </a:extLst>
              </p:cNvPr>
              <p:cNvSpPr txBox="1">
                <a:spLocks noRot="1" noChangeAspect="1" noMove="1" noResize="1" noEditPoints="1" noAdjustHandles="1" noChangeArrowheads="1" noChangeShapeType="1" noTextEdit="1"/>
              </p:cNvSpPr>
              <p:nvPr/>
            </p:nvSpPr>
            <p:spPr>
              <a:xfrm>
                <a:off x="6095999" y="2747082"/>
                <a:ext cx="3761984" cy="68191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EB44FD9-1B85-2F7F-7F75-62C16DD54DB3}"/>
                  </a:ext>
                </a:extLst>
              </p:cNvPr>
              <p:cNvSpPr txBox="1"/>
              <p:nvPr/>
            </p:nvSpPr>
            <p:spPr>
              <a:xfrm>
                <a:off x="6096000" y="3503439"/>
                <a:ext cx="5878882" cy="2891882"/>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𝐹</m:t>
                        </m:r>
                      </m:e>
                      <m:sub>
                        <m:r>
                          <a:rPr lang="ru-RU" sz="2000">
                            <a:latin typeface="Cambria Math" panose="02040503050406030204" pitchFamily="18" charset="0"/>
                            <a:ea typeface="+mj-ea"/>
                            <a:cs typeface="+mj-cs"/>
                          </a:rPr>
                          <m:t>𝐻𝐹</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rPr>
                  <a:t>human factor dependability</a:t>
                </a:r>
                <a:endParaRPr lang="en-US" sz="2000" dirty="0">
                  <a:latin typeface="HSE Sans" panose="02000000000000000000" pitchFamily="2" charset="0"/>
                  <a:ea typeface="+mj-ea"/>
                  <a:cs typeface="+mj-cs"/>
                </a:endParaRPr>
              </a:p>
              <a:p>
                <a14:m>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𝐴𝑃</m:t>
                        </m:r>
                      </m:e>
                      <m:sub>
                        <m:r>
                          <a:rPr lang="ru-RU" sz="2000">
                            <a:latin typeface="Cambria Math" panose="02040503050406030204" pitchFamily="18" charset="0"/>
                            <a:ea typeface="+mj-ea"/>
                            <a:cs typeface="+mj-cs"/>
                          </a:rPr>
                          <m:t>𝐻𝐹</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actual probability of an employee completing tasks without causing harm to health</a:t>
                </a:r>
              </a:p>
              <a:p>
                <a14:m>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𝑅𝑃</m:t>
                        </m:r>
                      </m:e>
                      <m:sub>
                        <m:r>
                          <a:rPr lang="ru-RU" sz="2000">
                            <a:latin typeface="Cambria Math" panose="02040503050406030204" pitchFamily="18" charset="0"/>
                            <a:ea typeface="+mj-ea"/>
                            <a:cs typeface="+mj-cs"/>
                          </a:rPr>
                          <m:t>𝐻𝐹</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the required probability of an employee completing tasks without causing harm to health</a:t>
                </a:r>
                <a:endParaRPr lang="en-US" sz="2000" i="1" dirty="0">
                  <a:latin typeface="Cambria Math" panose="02040503050406030204" pitchFamily="18" charset="0"/>
                  <a:ea typeface="+mj-ea"/>
                  <a:cs typeface="+mj-cs"/>
                </a:endParaRPr>
              </a:p>
              <a:p>
                <a14:m>
                  <m:oMath xmlns:m="http://schemas.openxmlformats.org/officeDocument/2006/math">
                    <m:sSub>
                      <m:sSubPr>
                        <m:ctrlPr>
                          <a:rPr lang="ru-RU" sz="2000" i="1">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𝐾</m:t>
                        </m:r>
                      </m:e>
                      <m:sub>
                        <m:r>
                          <a:rPr lang="ru-RU" sz="2000">
                            <a:latin typeface="Cambria Math" panose="02040503050406030204" pitchFamily="18" charset="0"/>
                            <a:ea typeface="+mj-ea"/>
                            <a:cs typeface="+mj-cs"/>
                          </a:rPr>
                          <m:t>𝑇</m:t>
                        </m:r>
                        <m:r>
                          <a:rPr lang="ru-RU" sz="2000">
                            <a:latin typeface="Cambria Math" panose="02040503050406030204" pitchFamily="18" charset="0"/>
                            <a:ea typeface="+mj-ea"/>
                            <a:cs typeface="+mj-cs"/>
                          </a:rPr>
                          <m:t>(</m:t>
                        </m:r>
                        <m:r>
                          <a:rPr lang="ru-RU" sz="2000">
                            <a:latin typeface="Cambria Math" panose="02040503050406030204" pitchFamily="18" charset="0"/>
                            <a:ea typeface="+mj-ea"/>
                            <a:cs typeface="+mj-cs"/>
                          </a:rPr>
                          <m:t>𝑓</m:t>
                        </m:r>
                        <m:r>
                          <a:rPr lang="ru-RU" sz="2000">
                            <a:latin typeface="Cambria Math" panose="02040503050406030204" pitchFamily="18" charset="0"/>
                            <a:ea typeface="+mj-ea"/>
                            <a:cs typeface="+mj-cs"/>
                          </a:rPr>
                          <m:t>)</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injury rate, which is calculated by the enterprise using the expert assessment method depending on the level of competence of the employee</a:t>
                </a:r>
                <a:endParaRPr lang="ru-RU" sz="2000" dirty="0">
                  <a:latin typeface="HSE Sans" panose="02000000000000000000" pitchFamily="2" charset="0"/>
                  <a:ea typeface="+mj-ea"/>
                  <a:cs typeface="+mj-cs"/>
                </a:endParaRPr>
              </a:p>
            </p:txBody>
          </p:sp>
        </mc:Choice>
        <mc:Fallback>
          <p:sp>
            <p:nvSpPr>
              <p:cNvPr id="14" name="TextBox 13">
                <a:extLst>
                  <a:ext uri="{FF2B5EF4-FFF2-40B4-BE49-F238E27FC236}">
                    <a16:creationId xmlns:a16="http://schemas.microsoft.com/office/drawing/2014/main" id="{0EB44FD9-1B85-2F7F-7F75-62C16DD54DB3}"/>
                  </a:ext>
                </a:extLst>
              </p:cNvPr>
              <p:cNvSpPr txBox="1">
                <a:spLocks noRot="1" noChangeAspect="1" noMove="1" noResize="1" noEditPoints="1" noAdjustHandles="1" noChangeArrowheads="1" noChangeShapeType="1" noTextEdit="1"/>
              </p:cNvSpPr>
              <p:nvPr/>
            </p:nvSpPr>
            <p:spPr>
              <a:xfrm>
                <a:off x="6096000" y="3503439"/>
                <a:ext cx="5878882" cy="2891882"/>
              </a:xfrm>
              <a:prstGeom prst="rect">
                <a:avLst/>
              </a:prstGeom>
              <a:blipFill>
                <a:blip r:embed="rId6"/>
                <a:stretch>
                  <a:fillRect l="-1037" t="-1266" b="-2954"/>
                </a:stretch>
              </a:blipFill>
            </p:spPr>
            <p:txBody>
              <a:bodyPr/>
              <a:lstStyle/>
              <a:p>
                <a:r>
                  <a:rPr lang="ru-RU">
                    <a:noFill/>
                  </a:rPr>
                  <a:t> </a:t>
                </a:r>
              </a:p>
            </p:txBody>
          </p:sp>
        </mc:Fallback>
      </mc:AlternateContent>
      <p:sp>
        <p:nvSpPr>
          <p:cNvPr id="2" name="Заголовок 2">
            <a:extLst>
              <a:ext uri="{FF2B5EF4-FFF2-40B4-BE49-F238E27FC236}">
                <a16:creationId xmlns:a16="http://schemas.microsoft.com/office/drawing/2014/main" id="{FDAB0502-2919-B8D6-03B6-88585872F4DA}"/>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pic>
        <p:nvPicPr>
          <p:cNvPr id="13" name="Picture 2" descr="Флаг США — Википедия">
            <a:extLst>
              <a:ext uri="{FF2B5EF4-FFF2-40B4-BE49-F238E27FC236}">
                <a16:creationId xmlns:a16="http://schemas.microsoft.com/office/drawing/2014/main" id="{25D62D8D-92DE-455C-9A78-971C04E8BF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9708" y="5841522"/>
            <a:ext cx="1369504" cy="804375"/>
          </a:xfrm>
          <a:prstGeom prst="rect">
            <a:avLst/>
          </a:prstGeom>
          <a:noFill/>
          <a:extLst>
            <a:ext uri="{909E8E84-426E-40DD-AFC4-6F175D3DCCD1}">
              <a14:hiddenFill xmlns:a14="http://schemas.microsoft.com/office/drawing/2010/main">
                <a:solidFill>
                  <a:srgbClr val="FFFFFF"/>
                </a:solidFill>
              </a14:hiddenFill>
            </a:ext>
          </a:extLst>
        </p:spPr>
      </p:pic>
      <p:sp>
        <p:nvSpPr>
          <p:cNvPr id="15" name="Текст 6">
            <a:extLst>
              <a:ext uri="{FF2B5EF4-FFF2-40B4-BE49-F238E27FC236}">
                <a16:creationId xmlns:a16="http://schemas.microsoft.com/office/drawing/2014/main" id="{F8891584-F51A-4ADF-B3F2-11CF747C2B19}"/>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345525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10416925" cy="777025"/>
          </a:xfrm>
        </p:spPr>
        <p:txBody>
          <a:bodyPr>
            <a:noAutofit/>
          </a:bodyPr>
          <a:lstStyle/>
          <a:p>
            <a:r>
              <a:rPr lang="en-US" sz="3200" dirty="0"/>
              <a:t>Models for assessing the dependability of system hardware</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6027844"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Exponential distribution law</a:t>
            </a:r>
            <a:endParaRPr lang="en" dirty="0"/>
          </a:p>
        </p:txBody>
      </p:sp>
      <p:pic>
        <p:nvPicPr>
          <p:cNvPr id="2" name="Рисунок 1">
            <a:extLst>
              <a:ext uri="{FF2B5EF4-FFF2-40B4-BE49-F238E27FC236}">
                <a16:creationId xmlns:a16="http://schemas.microsoft.com/office/drawing/2014/main" id="{72E819E9-0896-04FE-0631-7B3B2FA79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98" y="2664190"/>
            <a:ext cx="5594578" cy="3384397"/>
          </a:xfrm>
          <a:prstGeom prst="rect">
            <a:avLst/>
          </a:prstGeom>
        </p:spPr>
      </p:pic>
      <p:sp>
        <p:nvSpPr>
          <p:cNvPr id="8" name="Заголовок 2">
            <a:extLst>
              <a:ext uri="{FF2B5EF4-FFF2-40B4-BE49-F238E27FC236}">
                <a16:creationId xmlns:a16="http://schemas.microsoft.com/office/drawing/2014/main" id="{6D292C45-5E3D-6E6D-CA2E-8A578D578A6D}"/>
              </a:ext>
            </a:extLst>
          </p:cNvPr>
          <p:cNvSpPr txBox="1">
            <a:spLocks/>
          </p:cNvSpPr>
          <p:nvPr/>
        </p:nvSpPr>
        <p:spPr>
          <a:xfrm>
            <a:off x="921413" y="6047104"/>
            <a:ext cx="5075499" cy="338554"/>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3 – </a:t>
            </a:r>
            <a:r>
              <a:rPr lang="en-US" sz="2000" dirty="0"/>
              <a:t>Failure rate of the object over time</a:t>
            </a:r>
            <a:endParaRPr lang="ru-RU" sz="2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1BBA00-CE70-0FC8-32D8-0910C61CBD58}"/>
                  </a:ext>
                </a:extLst>
              </p:cNvPr>
              <p:cNvSpPr txBox="1"/>
              <p:nvPr/>
            </p:nvSpPr>
            <p:spPr>
              <a:xfrm>
                <a:off x="7890872" y="2715777"/>
                <a:ext cx="2805831" cy="20198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smtClean="0">
                          <a:latin typeface="Cambria Math" panose="02040503050406030204" pitchFamily="18" charset="0"/>
                          <a:ea typeface="+mj-ea"/>
                          <a:cs typeface="+mj-cs"/>
                        </a:rPr>
                        <m:t>𝜆</m:t>
                      </m:r>
                      <m:d>
                        <m:dPr>
                          <m:ctrlPr>
                            <a:rPr lang="ru-RU" sz="2000" i="1">
                              <a:latin typeface="Cambria Math" panose="02040503050406030204" pitchFamily="18" charset="0"/>
                              <a:ea typeface="+mj-ea"/>
                              <a:cs typeface="+mj-cs"/>
                            </a:rPr>
                          </m:ctrlPr>
                        </m:dPr>
                        <m:e>
                          <m:r>
                            <a:rPr lang="ru-RU" sz="2000">
                              <a:latin typeface="Cambria Math" panose="02040503050406030204" pitchFamily="18" charset="0"/>
                              <a:ea typeface="+mj-ea"/>
                              <a:cs typeface="+mj-cs"/>
                            </a:rPr>
                            <m:t>𝑡</m:t>
                          </m:r>
                        </m:e>
                      </m:d>
                      <m:r>
                        <a:rPr lang="ru-RU" sz="2000">
                          <a:latin typeface="Cambria Math" panose="02040503050406030204" pitchFamily="18" charset="0"/>
                          <a:ea typeface="+mj-ea"/>
                          <a:cs typeface="+mj-cs"/>
                        </a:rPr>
                        <m:t>=</m:t>
                      </m:r>
                      <m:r>
                        <a:rPr lang="ru-RU" sz="2000">
                          <a:latin typeface="Cambria Math" panose="02040503050406030204" pitchFamily="18" charset="0"/>
                          <a:ea typeface="+mj-ea"/>
                          <a:cs typeface="+mj-cs"/>
                        </a:rPr>
                        <m:t>𝜆</m:t>
                      </m:r>
                      <m:r>
                        <a:rPr lang="ru-RU" sz="2000">
                          <a:latin typeface="Cambria Math" panose="02040503050406030204" pitchFamily="18" charset="0"/>
                          <a:ea typeface="+mj-ea"/>
                          <a:cs typeface="+mj-cs"/>
                        </a:rPr>
                        <m:t>=</m:t>
                      </m:r>
                      <m:r>
                        <a:rPr lang="ru-RU" sz="2000">
                          <a:latin typeface="Cambria Math" panose="02040503050406030204" pitchFamily="18" charset="0"/>
                          <a:ea typeface="+mj-ea"/>
                          <a:cs typeface="+mj-cs"/>
                        </a:rPr>
                        <m:t>𝑐𝑜𝑛𝑠𝑡</m:t>
                      </m:r>
                    </m:oMath>
                  </m:oMathPara>
                </a14:m>
                <a:endParaRPr lang="ru-RU" sz="2000" dirty="0">
                  <a:latin typeface="HSE Sans" panose="02000000000000000000" pitchFamily="2" charset="0"/>
                  <a:ea typeface="+mj-ea"/>
                  <a:cs typeface="+mj-cs"/>
                </a:endParaRPr>
              </a:p>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ea typeface="+mj-ea"/>
                              <a:cs typeface="+mj-cs"/>
                            </a:rPr>
                          </m:ctrlPr>
                        </m:sSubPr>
                        <m:e>
                          <m:r>
                            <a:rPr lang="ru-RU" sz="2000">
                              <a:latin typeface="Cambria Math" panose="02040503050406030204" pitchFamily="18" charset="0"/>
                              <a:ea typeface="+mj-ea"/>
                              <a:cs typeface="+mj-cs"/>
                            </a:rPr>
                            <m:t>𝑇</m:t>
                          </m:r>
                        </m:e>
                        <m:sub>
                          <m:r>
                            <a:rPr lang="ru-RU" sz="2000">
                              <a:latin typeface="Cambria Math" panose="02040503050406030204" pitchFamily="18" charset="0"/>
                              <a:ea typeface="+mj-ea"/>
                              <a:cs typeface="+mj-cs"/>
                            </a:rPr>
                            <m:t>0</m:t>
                          </m:r>
                        </m:sub>
                      </m:sSub>
                      <m:r>
                        <a:rPr lang="ru-RU" sz="2000">
                          <a:latin typeface="Cambria Math" panose="02040503050406030204" pitchFamily="18" charset="0"/>
                          <a:ea typeface="+mj-ea"/>
                          <a:cs typeface="+mj-cs"/>
                        </a:rPr>
                        <m:t>=</m:t>
                      </m:r>
                      <m:f>
                        <m:fPr>
                          <m:ctrlPr>
                            <a:rPr lang="ru-RU" sz="2000" i="1">
                              <a:latin typeface="Cambria Math" panose="02040503050406030204" pitchFamily="18" charset="0"/>
                              <a:ea typeface="+mj-ea"/>
                              <a:cs typeface="+mj-cs"/>
                            </a:rPr>
                          </m:ctrlPr>
                        </m:fPr>
                        <m:num>
                          <m:r>
                            <a:rPr lang="ru-RU" sz="2000">
                              <a:latin typeface="Cambria Math" panose="02040503050406030204" pitchFamily="18" charset="0"/>
                              <a:ea typeface="+mj-ea"/>
                              <a:cs typeface="+mj-cs"/>
                            </a:rPr>
                            <m:t>1</m:t>
                          </m:r>
                        </m:num>
                        <m:den>
                          <m:r>
                            <a:rPr lang="ru-RU" sz="2000">
                              <a:latin typeface="Cambria Math" panose="02040503050406030204" pitchFamily="18" charset="0"/>
                              <a:ea typeface="+mj-ea"/>
                              <a:cs typeface="+mj-cs"/>
                            </a:rPr>
                            <m:t>𝜆</m:t>
                          </m:r>
                        </m:den>
                      </m:f>
                    </m:oMath>
                  </m:oMathPara>
                </a14:m>
                <a:endParaRPr lang="ru-RU" sz="2000" dirty="0">
                  <a:latin typeface="HSE Sans" panose="02000000000000000000" pitchFamily="2" charset="0"/>
                  <a:ea typeface="+mj-ea"/>
                  <a:cs typeface="+mj-cs"/>
                </a:endParaRPr>
              </a:p>
              <a:p>
                <a:pPr/>
                <a14:m>
                  <m:oMathPara xmlns:m="http://schemas.openxmlformats.org/officeDocument/2006/math">
                    <m:oMathParaPr>
                      <m:jc m:val="centerGroup"/>
                    </m:oMathParaPr>
                    <m:oMath xmlns:m="http://schemas.openxmlformats.org/officeDocument/2006/math">
                      <m:r>
                        <a:rPr lang="ru-RU" sz="2000" smtClean="0">
                          <a:latin typeface="Cambria Math" panose="02040503050406030204" pitchFamily="18" charset="0"/>
                          <a:ea typeface="+mj-ea"/>
                          <a:cs typeface="+mj-cs"/>
                        </a:rPr>
                        <m:t>𝑃</m:t>
                      </m:r>
                      <m:d>
                        <m:dPr>
                          <m:ctrlPr>
                            <a:rPr lang="ru-RU" sz="2000" i="1">
                              <a:latin typeface="Cambria Math" panose="02040503050406030204" pitchFamily="18" charset="0"/>
                              <a:ea typeface="+mj-ea"/>
                              <a:cs typeface="+mj-cs"/>
                            </a:rPr>
                          </m:ctrlPr>
                        </m:dPr>
                        <m:e>
                          <m:r>
                            <a:rPr lang="ru-RU" sz="2000">
                              <a:latin typeface="Cambria Math" panose="02040503050406030204" pitchFamily="18" charset="0"/>
                              <a:ea typeface="+mj-ea"/>
                              <a:cs typeface="+mj-cs"/>
                            </a:rPr>
                            <m:t>𝑡</m:t>
                          </m:r>
                        </m:e>
                      </m:d>
                      <m:r>
                        <a:rPr lang="ru-RU" sz="2000">
                          <a:latin typeface="Cambria Math" panose="02040503050406030204" pitchFamily="18" charset="0"/>
                          <a:ea typeface="+mj-ea"/>
                          <a:cs typeface="+mj-cs"/>
                        </a:rPr>
                        <m:t>=</m:t>
                      </m:r>
                      <m:sSup>
                        <m:sSupPr>
                          <m:ctrlPr>
                            <a:rPr lang="ru-RU" sz="2000" i="1">
                              <a:latin typeface="Cambria Math" panose="02040503050406030204" pitchFamily="18" charset="0"/>
                              <a:ea typeface="+mj-ea"/>
                              <a:cs typeface="+mj-cs"/>
                            </a:rPr>
                          </m:ctrlPr>
                        </m:sSupPr>
                        <m:e>
                          <m:r>
                            <a:rPr lang="ru-RU" sz="2000">
                              <a:latin typeface="Cambria Math" panose="02040503050406030204" pitchFamily="18" charset="0"/>
                              <a:ea typeface="+mj-ea"/>
                              <a:cs typeface="+mj-cs"/>
                            </a:rPr>
                            <m:t>𝑒</m:t>
                          </m:r>
                        </m:e>
                        <m:sup>
                          <m:r>
                            <a:rPr lang="ru-RU" sz="2000">
                              <a:latin typeface="Cambria Math" panose="02040503050406030204" pitchFamily="18" charset="0"/>
                              <a:ea typeface="+mj-ea"/>
                              <a:cs typeface="+mj-cs"/>
                            </a:rPr>
                            <m:t>−</m:t>
                          </m:r>
                          <m:nary>
                            <m:naryPr>
                              <m:limLoc m:val="undOvr"/>
                              <m:ctrlPr>
                                <a:rPr lang="ru-RU" sz="2000" i="1">
                                  <a:latin typeface="Cambria Math" panose="02040503050406030204" pitchFamily="18" charset="0"/>
                                  <a:ea typeface="+mj-ea"/>
                                  <a:cs typeface="+mj-cs"/>
                                </a:rPr>
                              </m:ctrlPr>
                            </m:naryPr>
                            <m:sub>
                              <m:r>
                                <a:rPr lang="ru-RU" sz="2000">
                                  <a:latin typeface="Cambria Math" panose="02040503050406030204" pitchFamily="18" charset="0"/>
                                  <a:ea typeface="+mj-ea"/>
                                  <a:cs typeface="+mj-cs"/>
                                </a:rPr>
                                <m:t>0</m:t>
                              </m:r>
                            </m:sub>
                            <m:sup>
                              <m:r>
                                <a:rPr lang="ru-RU" sz="2000">
                                  <a:latin typeface="Cambria Math" panose="02040503050406030204" pitchFamily="18" charset="0"/>
                                  <a:ea typeface="+mj-ea"/>
                                  <a:cs typeface="+mj-cs"/>
                                </a:rPr>
                                <m:t>𝑡</m:t>
                              </m:r>
                            </m:sup>
                            <m:e>
                              <m:r>
                                <a:rPr lang="ru-RU" sz="2000">
                                  <a:latin typeface="Cambria Math" panose="02040503050406030204" pitchFamily="18" charset="0"/>
                                  <a:ea typeface="+mj-ea"/>
                                  <a:cs typeface="+mj-cs"/>
                                </a:rPr>
                                <m:t>𝜆</m:t>
                              </m:r>
                              <m:r>
                                <a:rPr lang="ru-RU" sz="2000">
                                  <a:latin typeface="Cambria Math" panose="02040503050406030204" pitchFamily="18" charset="0"/>
                                  <a:ea typeface="+mj-ea"/>
                                  <a:cs typeface="+mj-cs"/>
                                </a:rPr>
                                <m:t>𝑑𝑡</m:t>
                              </m:r>
                            </m:e>
                          </m:nary>
                        </m:sup>
                      </m:sSup>
                      <m:r>
                        <a:rPr lang="ru-RU" sz="2000">
                          <a:latin typeface="Cambria Math" panose="02040503050406030204" pitchFamily="18" charset="0"/>
                          <a:ea typeface="+mj-ea"/>
                          <a:cs typeface="+mj-cs"/>
                        </a:rPr>
                        <m:t>=</m:t>
                      </m:r>
                      <m:sSup>
                        <m:sSupPr>
                          <m:ctrlPr>
                            <a:rPr lang="ru-RU" sz="2000" i="1">
                              <a:latin typeface="Cambria Math" panose="02040503050406030204" pitchFamily="18" charset="0"/>
                              <a:ea typeface="+mj-ea"/>
                              <a:cs typeface="+mj-cs"/>
                            </a:rPr>
                          </m:ctrlPr>
                        </m:sSupPr>
                        <m:e>
                          <m:r>
                            <a:rPr lang="ru-RU" sz="2000">
                              <a:latin typeface="Cambria Math" panose="02040503050406030204" pitchFamily="18" charset="0"/>
                              <a:ea typeface="+mj-ea"/>
                              <a:cs typeface="+mj-cs"/>
                            </a:rPr>
                            <m:t>𝑒</m:t>
                          </m:r>
                        </m:e>
                        <m:sup>
                          <m:r>
                            <a:rPr lang="ru-RU" sz="2000">
                              <a:latin typeface="Cambria Math" panose="02040503050406030204" pitchFamily="18" charset="0"/>
                              <a:ea typeface="+mj-ea"/>
                              <a:cs typeface="+mj-cs"/>
                            </a:rPr>
                            <m:t>−</m:t>
                          </m:r>
                          <m:r>
                            <a:rPr lang="ru-RU" sz="2000">
                              <a:latin typeface="Cambria Math" panose="02040503050406030204" pitchFamily="18" charset="0"/>
                              <a:ea typeface="+mj-ea"/>
                              <a:cs typeface="+mj-cs"/>
                            </a:rPr>
                            <m:t>𝜆</m:t>
                          </m:r>
                          <m:r>
                            <a:rPr lang="ru-RU" sz="2000">
                              <a:latin typeface="Cambria Math" panose="02040503050406030204" pitchFamily="18" charset="0"/>
                              <a:ea typeface="+mj-ea"/>
                              <a:cs typeface="+mj-cs"/>
                            </a:rPr>
                            <m:t>𝑡</m:t>
                          </m:r>
                        </m:sup>
                      </m:sSup>
                    </m:oMath>
                  </m:oMathPara>
                </a14:m>
                <a:endParaRPr lang="ru-RU" sz="2000" dirty="0">
                  <a:latin typeface="HSE Sans" panose="02000000000000000000" pitchFamily="2" charset="0"/>
                  <a:ea typeface="+mj-ea"/>
                  <a:cs typeface="+mj-cs"/>
                </a:endParaRPr>
              </a:p>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ea typeface="+mj-ea"/>
                              <a:cs typeface="+mj-cs"/>
                            </a:rPr>
                          </m:ctrlPr>
                        </m:sSubPr>
                        <m:e>
                          <m:r>
                            <a:rPr lang="ru-RU" sz="2000" b="0" i="1" smtClean="0">
                              <a:latin typeface="Cambria Math" panose="02040503050406030204" pitchFamily="18" charset="0"/>
                              <a:ea typeface="+mj-ea"/>
                              <a:cs typeface="+mj-cs"/>
                            </a:rPr>
                            <m:t>𝐾</m:t>
                          </m:r>
                        </m:e>
                        <m:sub>
                          <m:r>
                            <a:rPr lang="en-US" sz="2000" b="0" i="1" smtClean="0">
                              <a:latin typeface="Cambria Math" panose="02040503050406030204" pitchFamily="18" charset="0"/>
                              <a:ea typeface="+mj-ea"/>
                              <a:cs typeface="+mj-cs"/>
                            </a:rPr>
                            <m:t>Г</m:t>
                          </m:r>
                        </m:sub>
                      </m:sSub>
                      <m:r>
                        <a:rPr lang="ru-RU" sz="2000" b="0" i="1" smtClean="0">
                          <a:latin typeface="Cambria Math" panose="02040503050406030204" pitchFamily="18" charset="0"/>
                          <a:ea typeface="+mj-ea"/>
                          <a:cs typeface="+mj-cs"/>
                        </a:rPr>
                        <m:t>=</m:t>
                      </m:r>
                      <m:f>
                        <m:fPr>
                          <m:ctrlPr>
                            <a:rPr lang="ru-RU" sz="2000" b="0" i="1" smtClean="0">
                              <a:latin typeface="Cambria Math" panose="02040503050406030204" pitchFamily="18" charset="0"/>
                              <a:ea typeface="+mj-ea"/>
                              <a:cs typeface="+mj-cs"/>
                            </a:rPr>
                          </m:ctrlPr>
                        </m:fPr>
                        <m:num>
                          <m:sSub>
                            <m:sSubPr>
                              <m:ctrlPr>
                                <a:rPr lang="ru-RU" sz="2000" b="0" i="1" smtClean="0">
                                  <a:latin typeface="Cambria Math" panose="02040503050406030204" pitchFamily="18" charset="0"/>
                                  <a:ea typeface="+mj-ea"/>
                                  <a:cs typeface="+mj-cs"/>
                                </a:rPr>
                              </m:ctrlPr>
                            </m:sSubPr>
                            <m:e>
                              <m:r>
                                <a:rPr lang="en-US" sz="2000" b="0" i="1" smtClean="0">
                                  <a:latin typeface="Cambria Math" panose="02040503050406030204" pitchFamily="18" charset="0"/>
                                  <a:ea typeface="+mj-ea"/>
                                  <a:cs typeface="+mj-cs"/>
                                </a:rPr>
                                <m:t>𝑇</m:t>
                              </m:r>
                            </m:e>
                            <m:sub>
                              <m:r>
                                <a:rPr lang="en-US" sz="2000" b="0" i="1" smtClean="0">
                                  <a:latin typeface="Cambria Math" panose="02040503050406030204" pitchFamily="18" charset="0"/>
                                  <a:ea typeface="+mj-ea"/>
                                  <a:cs typeface="+mj-cs"/>
                                </a:rPr>
                                <m:t>0</m:t>
                              </m:r>
                            </m:sub>
                          </m:sSub>
                        </m:num>
                        <m:den>
                          <m:sSub>
                            <m:sSubPr>
                              <m:ctrlPr>
                                <a:rPr lang="ru-RU"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0</m:t>
                              </m:r>
                            </m:sub>
                          </m:sSub>
                          <m:r>
                            <a:rPr lang="en-US" sz="2000" b="0" i="1" smtClean="0">
                              <a:latin typeface="Cambria Math" panose="02040503050406030204" pitchFamily="18" charset="0"/>
                            </a:rPr>
                            <m:t>+</m:t>
                          </m:r>
                          <m:sSub>
                            <m:sSubPr>
                              <m:ctrlPr>
                                <a:rPr lang="ru-RU" sz="2000" i="1">
                                  <a:latin typeface="Cambria Math" panose="02040503050406030204" pitchFamily="18" charset="0"/>
                                </a:rPr>
                              </m:ctrlPr>
                            </m:sSubPr>
                            <m:e>
                              <m:r>
                                <a:rPr lang="en-US" sz="2000" i="1">
                                  <a:latin typeface="Cambria Math" panose="02040503050406030204" pitchFamily="18" charset="0"/>
                                </a:rPr>
                                <m:t>𝑇</m:t>
                              </m:r>
                            </m:e>
                            <m:sub>
                              <m:r>
                                <a:rPr lang="ru-RU" sz="2000" b="0" i="1" smtClean="0">
                                  <a:latin typeface="Cambria Math" panose="02040503050406030204" pitchFamily="18" charset="0"/>
                                </a:rPr>
                                <m:t>В</m:t>
                              </m:r>
                            </m:sub>
                          </m:sSub>
                        </m:den>
                      </m:f>
                    </m:oMath>
                  </m:oMathPara>
                </a14:m>
                <a:endParaRPr lang="ru-RU" sz="2000" dirty="0">
                  <a:latin typeface="HSE Sans" panose="02000000000000000000" pitchFamily="2" charset="0"/>
                  <a:ea typeface="+mj-ea"/>
                  <a:cs typeface="+mj-cs"/>
                </a:endParaRPr>
              </a:p>
            </p:txBody>
          </p:sp>
        </mc:Choice>
        <mc:Fallback xmlns="">
          <p:sp>
            <p:nvSpPr>
              <p:cNvPr id="11" name="TextBox 10">
                <a:extLst>
                  <a:ext uri="{FF2B5EF4-FFF2-40B4-BE49-F238E27FC236}">
                    <a16:creationId xmlns:a16="http://schemas.microsoft.com/office/drawing/2014/main" id="{411BBA00-CE70-0FC8-32D8-0910C61CBD58}"/>
                  </a:ext>
                </a:extLst>
              </p:cNvPr>
              <p:cNvSpPr txBox="1">
                <a:spLocks noRot="1" noChangeAspect="1" noMove="1" noResize="1" noEditPoints="1" noAdjustHandles="1" noChangeArrowheads="1" noChangeShapeType="1" noTextEdit="1"/>
              </p:cNvSpPr>
              <p:nvPr/>
            </p:nvSpPr>
            <p:spPr>
              <a:xfrm>
                <a:off x="7890872" y="2715777"/>
                <a:ext cx="2805831" cy="2019848"/>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E33E0B7-74FC-3FE0-1AF3-F846F36DAF5A}"/>
                  </a:ext>
                </a:extLst>
              </p:cNvPr>
              <p:cNvSpPr txBox="1"/>
              <p:nvPr/>
            </p:nvSpPr>
            <p:spPr>
              <a:xfrm>
                <a:off x="7584751" y="4879596"/>
                <a:ext cx="3418072" cy="1631216"/>
              </a:xfrm>
              <a:prstGeom prst="rect">
                <a:avLst/>
              </a:prstGeom>
              <a:noFill/>
            </p:spPr>
            <p:txBody>
              <a:bodyPr wrap="square">
                <a:spAutoFit/>
              </a:bodyPr>
              <a:lstStyle/>
              <a:p>
                <a14:m>
                  <m:oMath xmlns:m="http://schemas.openxmlformats.org/officeDocument/2006/math">
                    <m:r>
                      <a:rPr lang="ru-RU" sz="2000">
                        <a:latin typeface="Cambria Math" panose="02040503050406030204" pitchFamily="18" charset="0"/>
                      </a:rPr>
                      <m:t>𝜆</m:t>
                    </m:r>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failure rate</a:t>
                </a:r>
                <a:endParaRPr lang="ru-RU" sz="2000" dirty="0">
                  <a:latin typeface="HSE Sans" panose="02000000000000000000" pitchFamily="2" charset="0"/>
                  <a:ea typeface="+mj-ea"/>
                  <a:cs typeface="+mj-cs"/>
                </a:endParaRPr>
              </a:p>
              <a:p>
                <a14:m>
                  <m:oMath xmlns:m="http://schemas.openxmlformats.org/officeDocument/2006/math">
                    <m:sSub>
                      <m:sSubPr>
                        <m:ctrlPr>
                          <a:rPr lang="ru-RU" sz="2000" i="1">
                            <a:latin typeface="Cambria Math" panose="02040503050406030204" pitchFamily="18" charset="0"/>
                          </a:rPr>
                        </m:ctrlPr>
                      </m:sSubPr>
                      <m:e>
                        <m:r>
                          <a:rPr lang="ru-RU" sz="2000">
                            <a:latin typeface="Cambria Math" panose="02040503050406030204" pitchFamily="18" charset="0"/>
                          </a:rPr>
                          <m:t>𝑇</m:t>
                        </m:r>
                      </m:e>
                      <m:sub>
                        <m:r>
                          <a:rPr lang="ru-RU" sz="2000">
                            <a:latin typeface="Cambria Math" panose="02040503050406030204" pitchFamily="18" charset="0"/>
                          </a:rPr>
                          <m:t>0</m:t>
                        </m:r>
                      </m:sub>
                    </m:sSub>
                  </m:oMath>
                </a14:m>
                <a:r>
                  <a:rPr lang="ru-RU" sz="2000" dirty="0">
                    <a:latin typeface="HSE Sans" panose="02000000000000000000" pitchFamily="2" charset="0"/>
                    <a:ea typeface="+mj-ea"/>
                    <a:cs typeface="+mj-cs"/>
                  </a:rPr>
                  <a:t> – </a:t>
                </a:r>
                <a:r>
                  <a:rPr lang="en-US" sz="2000" dirty="0">
                    <a:latin typeface="HSE Sans" panose="02000000000000000000" pitchFamily="2" charset="0"/>
                    <a:ea typeface="+mj-ea"/>
                    <a:cs typeface="+mj-cs"/>
                  </a:rPr>
                  <a:t>operating time to failure</a:t>
                </a:r>
              </a:p>
              <a:p>
                <a14:m>
                  <m:oMath xmlns:m="http://schemas.openxmlformats.org/officeDocument/2006/math">
                    <m:r>
                      <a:rPr lang="ru-RU" sz="2000">
                        <a:latin typeface="Cambria Math" panose="02040503050406030204" pitchFamily="18" charset="0"/>
                      </a:rPr>
                      <m:t>𝑃</m:t>
                    </m:r>
                    <m:d>
                      <m:dPr>
                        <m:ctrlPr>
                          <a:rPr lang="ru-RU" sz="2000" i="1">
                            <a:latin typeface="Cambria Math" panose="02040503050406030204" pitchFamily="18" charset="0"/>
                          </a:rPr>
                        </m:ctrlPr>
                      </m:dPr>
                      <m:e>
                        <m:r>
                          <a:rPr lang="ru-RU" sz="2000">
                            <a:latin typeface="Cambria Math" panose="02040503050406030204" pitchFamily="18" charset="0"/>
                          </a:rPr>
                          <m:t>𝑡</m:t>
                        </m:r>
                      </m:e>
                    </m:d>
                  </m:oMath>
                </a14:m>
                <a:r>
                  <a:rPr lang="ru-RU" sz="2000" dirty="0">
                    <a:latin typeface="HSE Sans" panose="02000000000000000000" pitchFamily="2" charset="0"/>
                    <a:ea typeface="+mj-ea"/>
                    <a:cs typeface="+mj-cs"/>
                  </a:rPr>
                  <a:t> –</a:t>
                </a:r>
                <a:r>
                  <a:rPr lang="en-US" sz="2000" dirty="0">
                    <a:latin typeface="HSE Sans" panose="02000000000000000000" pitchFamily="2" charset="0"/>
                    <a:ea typeface="+mj-ea"/>
                    <a:cs typeface="+mj-cs"/>
                  </a:rPr>
                  <a:t> reliability function</a:t>
                </a:r>
                <a:endParaRPr lang="ru-RU" sz="2000" dirty="0">
                  <a:latin typeface="HSE Sans" panose="02000000000000000000" pitchFamily="2" charset="0"/>
                  <a:ea typeface="+mj-ea"/>
                  <a:cs typeface="+mj-cs"/>
                </a:endParaRPr>
              </a:p>
              <a:p>
                <a14:m>
                  <m:oMath xmlns:m="http://schemas.openxmlformats.org/officeDocument/2006/math">
                    <m:sSub>
                      <m:sSubPr>
                        <m:ctrlPr>
                          <a:rPr lang="ru-RU" sz="2000" i="1" smtClean="0">
                            <a:latin typeface="Cambria Math" panose="02040503050406030204" pitchFamily="18" charset="0"/>
                            <a:ea typeface="+mj-ea"/>
                            <a:cs typeface="+mj-cs"/>
                          </a:rPr>
                        </m:ctrlPr>
                      </m:sSubPr>
                      <m:e>
                        <m:r>
                          <a:rPr lang="ru-RU" sz="2000" b="0" i="1" smtClean="0">
                            <a:latin typeface="Cambria Math" panose="02040503050406030204" pitchFamily="18" charset="0"/>
                            <a:ea typeface="+mj-ea"/>
                            <a:cs typeface="+mj-cs"/>
                          </a:rPr>
                          <m:t>𝐾</m:t>
                        </m:r>
                      </m:e>
                      <m:sub>
                        <m:r>
                          <a:rPr lang="en-US" sz="2000" b="0" i="1" smtClean="0">
                            <a:latin typeface="Cambria Math" panose="02040503050406030204" pitchFamily="18" charset="0"/>
                            <a:ea typeface="+mj-ea"/>
                            <a:cs typeface="+mj-cs"/>
                          </a:rPr>
                          <m:t>Г</m:t>
                        </m:r>
                      </m:sub>
                    </m:sSub>
                  </m:oMath>
                </a14:m>
                <a:r>
                  <a:rPr lang="ru-RU" sz="2000" dirty="0">
                    <a:latin typeface="HSE Sans" panose="02000000000000000000" pitchFamily="2" charset="0"/>
                    <a:ea typeface="+mj-ea"/>
                    <a:cs typeface="+mj-cs"/>
                  </a:rPr>
                  <a:t> </a:t>
                </a:r>
                <a:r>
                  <a:rPr lang="ru-RU" sz="2000" dirty="0">
                    <a:latin typeface="HSE Sans" panose="02000000000000000000" pitchFamily="2" charset="0"/>
                  </a:rPr>
                  <a:t>– </a:t>
                </a:r>
                <a:r>
                  <a:rPr lang="en-US" sz="2000" dirty="0">
                    <a:latin typeface="HSE Sans" panose="02000000000000000000" pitchFamily="2" charset="0"/>
                  </a:rPr>
                  <a:t>availability factor</a:t>
                </a:r>
                <a:endParaRPr lang="ru-RU" sz="2000" dirty="0">
                  <a:latin typeface="HSE Sans" panose="02000000000000000000" pitchFamily="2" charset="0"/>
                </a:endParaRPr>
              </a:p>
              <a:p>
                <a14:m>
                  <m:oMath xmlns:m="http://schemas.openxmlformats.org/officeDocument/2006/math">
                    <m:sSub>
                      <m:sSubPr>
                        <m:ctrlPr>
                          <a:rPr lang="ru-RU" sz="2000" i="1" smtClean="0">
                            <a:latin typeface="Cambria Math" panose="02040503050406030204" pitchFamily="18" charset="0"/>
                          </a:rPr>
                        </m:ctrlPr>
                      </m:sSubPr>
                      <m:e>
                        <m:r>
                          <a:rPr lang="en-US" sz="2000" i="1">
                            <a:latin typeface="Cambria Math" panose="02040503050406030204" pitchFamily="18" charset="0"/>
                          </a:rPr>
                          <m:t>𝑇</m:t>
                        </m:r>
                      </m:e>
                      <m:sub>
                        <m:r>
                          <a:rPr lang="ru-RU" sz="2000" b="0" i="1" smtClean="0">
                            <a:latin typeface="Cambria Math" panose="02040503050406030204" pitchFamily="18" charset="0"/>
                          </a:rPr>
                          <m:t>В</m:t>
                        </m:r>
                      </m:sub>
                    </m:sSub>
                  </m:oMath>
                </a14:m>
                <a:r>
                  <a:rPr lang="ru-RU" sz="2000" dirty="0">
                    <a:latin typeface="HSE Sans" panose="02000000000000000000" pitchFamily="2" charset="0"/>
                    <a:ea typeface="+mj-ea"/>
                    <a:cs typeface="+mj-cs"/>
                  </a:rPr>
                  <a:t> </a:t>
                </a:r>
                <a:r>
                  <a:rPr lang="ru-RU" sz="2000" dirty="0">
                    <a:latin typeface="HSE Sans" panose="02000000000000000000" pitchFamily="2" charset="0"/>
                  </a:rPr>
                  <a:t>– </a:t>
                </a:r>
                <a:r>
                  <a:rPr lang="en-US" sz="2000" dirty="0">
                    <a:latin typeface="HSE Sans" panose="02000000000000000000" pitchFamily="2" charset="0"/>
                  </a:rPr>
                  <a:t>restoration time </a:t>
                </a:r>
                <a:endParaRPr lang="ru-RU" sz="2000" dirty="0">
                  <a:latin typeface="HSE Sans" panose="02000000000000000000" pitchFamily="2" charset="0"/>
                  <a:ea typeface="+mj-ea"/>
                  <a:cs typeface="+mj-cs"/>
                </a:endParaRPr>
              </a:p>
            </p:txBody>
          </p:sp>
        </mc:Choice>
        <mc:Fallback>
          <p:sp>
            <p:nvSpPr>
              <p:cNvPr id="20" name="TextBox 19">
                <a:extLst>
                  <a:ext uri="{FF2B5EF4-FFF2-40B4-BE49-F238E27FC236}">
                    <a16:creationId xmlns:a16="http://schemas.microsoft.com/office/drawing/2014/main" id="{BE33E0B7-74FC-3FE0-1AF3-F846F36DAF5A}"/>
                  </a:ext>
                </a:extLst>
              </p:cNvPr>
              <p:cNvSpPr txBox="1">
                <a:spLocks noRot="1" noChangeAspect="1" noMove="1" noResize="1" noEditPoints="1" noAdjustHandles="1" noChangeArrowheads="1" noChangeShapeType="1" noTextEdit="1"/>
              </p:cNvSpPr>
              <p:nvPr/>
            </p:nvSpPr>
            <p:spPr>
              <a:xfrm>
                <a:off x="7584751" y="4879596"/>
                <a:ext cx="3418072" cy="1631216"/>
              </a:xfrm>
              <a:prstGeom prst="rect">
                <a:avLst/>
              </a:prstGeom>
              <a:blipFill>
                <a:blip r:embed="rId5"/>
                <a:stretch>
                  <a:fillRect t="-1866" b="-5597"/>
                </a:stretch>
              </a:blipFill>
            </p:spPr>
            <p:txBody>
              <a:bodyPr/>
              <a:lstStyle/>
              <a:p>
                <a:r>
                  <a:rPr lang="ru-RU">
                    <a:noFill/>
                  </a:rPr>
                  <a:t> </a:t>
                </a:r>
              </a:p>
            </p:txBody>
          </p:sp>
        </mc:Fallback>
      </mc:AlternateContent>
      <p:sp>
        <p:nvSpPr>
          <p:cNvPr id="4" name="Заголовок 2">
            <a:extLst>
              <a:ext uri="{FF2B5EF4-FFF2-40B4-BE49-F238E27FC236}">
                <a16:creationId xmlns:a16="http://schemas.microsoft.com/office/drawing/2014/main" id="{372652EE-BD5A-9195-2876-31DEE8801E54}"/>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4" name="Текст 6">
            <a:extLst>
              <a:ext uri="{FF2B5EF4-FFF2-40B4-BE49-F238E27FC236}">
                <a16:creationId xmlns:a16="http://schemas.microsoft.com/office/drawing/2014/main" id="{0EC57C6C-ABE9-4D45-8294-063EDEF8B94F}"/>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pic>
        <p:nvPicPr>
          <p:cNvPr id="13" name="Рисунок 12">
            <a:extLst>
              <a:ext uri="{FF2B5EF4-FFF2-40B4-BE49-F238E27FC236}">
                <a16:creationId xmlns:a16="http://schemas.microsoft.com/office/drawing/2014/main" id="{18B30DD9-3D47-480D-8E10-2FEA98A86AD7}"/>
              </a:ext>
            </a:extLst>
          </p:cNvPr>
          <p:cNvPicPr>
            <a:picLocks noChangeAspect="1"/>
          </p:cNvPicPr>
          <p:nvPr/>
        </p:nvPicPr>
        <p:blipFill>
          <a:blip r:embed="rId6"/>
          <a:stretch>
            <a:fillRect/>
          </a:stretch>
        </p:blipFill>
        <p:spPr>
          <a:xfrm>
            <a:off x="921413" y="2925130"/>
            <a:ext cx="1402687" cy="338554"/>
          </a:xfrm>
          <a:prstGeom prst="rect">
            <a:avLst/>
          </a:prstGeom>
        </p:spPr>
      </p:pic>
      <p:sp>
        <p:nvSpPr>
          <p:cNvPr id="19" name="TextBox 18">
            <a:extLst>
              <a:ext uri="{FF2B5EF4-FFF2-40B4-BE49-F238E27FC236}">
                <a16:creationId xmlns:a16="http://schemas.microsoft.com/office/drawing/2014/main" id="{97520263-1E7C-4A3B-9C04-E9B820C024DB}"/>
              </a:ext>
            </a:extLst>
          </p:cNvPr>
          <p:cNvSpPr txBox="1"/>
          <p:nvPr/>
        </p:nvSpPr>
        <p:spPr>
          <a:xfrm>
            <a:off x="759655" y="2921739"/>
            <a:ext cx="1659695" cy="338554"/>
          </a:xfrm>
          <a:prstGeom prst="rect">
            <a:avLst/>
          </a:prstGeom>
          <a:noFill/>
        </p:spPr>
        <p:txBody>
          <a:bodyPr wrap="square">
            <a:spAutoFit/>
          </a:bodyPr>
          <a:lstStyle/>
          <a:p>
            <a:r>
              <a:rPr lang="en-US" sz="1600" dirty="0"/>
              <a:t>running-in period</a:t>
            </a:r>
            <a:endParaRPr lang="ru-RU" sz="1600" dirty="0"/>
          </a:p>
        </p:txBody>
      </p:sp>
      <p:pic>
        <p:nvPicPr>
          <p:cNvPr id="23" name="Рисунок 22">
            <a:extLst>
              <a:ext uri="{FF2B5EF4-FFF2-40B4-BE49-F238E27FC236}">
                <a16:creationId xmlns:a16="http://schemas.microsoft.com/office/drawing/2014/main" id="{A4AAD077-83AD-4313-8D3F-1B8E94829E9C}"/>
              </a:ext>
            </a:extLst>
          </p:cNvPr>
          <p:cNvPicPr>
            <a:picLocks noChangeAspect="1"/>
          </p:cNvPicPr>
          <p:nvPr/>
        </p:nvPicPr>
        <p:blipFill>
          <a:blip r:embed="rId6"/>
          <a:stretch>
            <a:fillRect/>
          </a:stretch>
        </p:blipFill>
        <p:spPr>
          <a:xfrm>
            <a:off x="2495812" y="2975758"/>
            <a:ext cx="2104573" cy="338554"/>
          </a:xfrm>
          <a:prstGeom prst="rect">
            <a:avLst/>
          </a:prstGeom>
        </p:spPr>
      </p:pic>
      <p:pic>
        <p:nvPicPr>
          <p:cNvPr id="24" name="Рисунок 23">
            <a:extLst>
              <a:ext uri="{FF2B5EF4-FFF2-40B4-BE49-F238E27FC236}">
                <a16:creationId xmlns:a16="http://schemas.microsoft.com/office/drawing/2014/main" id="{169651E9-15D0-4711-B7FF-701A8ED67C8D}"/>
              </a:ext>
            </a:extLst>
          </p:cNvPr>
          <p:cNvPicPr>
            <a:picLocks noChangeAspect="1"/>
          </p:cNvPicPr>
          <p:nvPr/>
        </p:nvPicPr>
        <p:blipFill>
          <a:blip r:embed="rId6"/>
          <a:stretch>
            <a:fillRect/>
          </a:stretch>
        </p:blipFill>
        <p:spPr>
          <a:xfrm>
            <a:off x="4816020" y="2975758"/>
            <a:ext cx="1402687" cy="662275"/>
          </a:xfrm>
          <a:prstGeom prst="rect">
            <a:avLst/>
          </a:prstGeom>
        </p:spPr>
      </p:pic>
      <p:sp>
        <p:nvSpPr>
          <p:cNvPr id="21" name="TextBox 20">
            <a:extLst>
              <a:ext uri="{FF2B5EF4-FFF2-40B4-BE49-F238E27FC236}">
                <a16:creationId xmlns:a16="http://schemas.microsoft.com/office/drawing/2014/main" id="{2FAF9262-385E-4785-9945-6A408148D378}"/>
              </a:ext>
            </a:extLst>
          </p:cNvPr>
          <p:cNvSpPr txBox="1"/>
          <p:nvPr/>
        </p:nvSpPr>
        <p:spPr>
          <a:xfrm>
            <a:off x="2324100" y="2918255"/>
            <a:ext cx="2705100" cy="338554"/>
          </a:xfrm>
          <a:prstGeom prst="rect">
            <a:avLst/>
          </a:prstGeom>
          <a:noFill/>
        </p:spPr>
        <p:txBody>
          <a:bodyPr wrap="square">
            <a:spAutoFit/>
          </a:bodyPr>
          <a:lstStyle/>
          <a:p>
            <a:r>
              <a:rPr lang="en-US" sz="1600" dirty="0"/>
              <a:t>period of normal operation</a:t>
            </a:r>
            <a:endParaRPr lang="ru-RU" sz="1600" dirty="0"/>
          </a:p>
        </p:txBody>
      </p:sp>
      <p:sp>
        <p:nvSpPr>
          <p:cNvPr id="22" name="TextBox 21">
            <a:extLst>
              <a:ext uri="{FF2B5EF4-FFF2-40B4-BE49-F238E27FC236}">
                <a16:creationId xmlns:a16="http://schemas.microsoft.com/office/drawing/2014/main" id="{7D6CB293-E910-4847-984A-DF63F1A56028}"/>
              </a:ext>
            </a:extLst>
          </p:cNvPr>
          <p:cNvSpPr txBox="1"/>
          <p:nvPr/>
        </p:nvSpPr>
        <p:spPr>
          <a:xfrm>
            <a:off x="4664077" y="2914771"/>
            <a:ext cx="2260564" cy="338554"/>
          </a:xfrm>
          <a:prstGeom prst="rect">
            <a:avLst/>
          </a:prstGeom>
          <a:noFill/>
        </p:spPr>
        <p:txBody>
          <a:bodyPr wrap="square">
            <a:spAutoFit/>
          </a:bodyPr>
          <a:lstStyle/>
          <a:p>
            <a:r>
              <a:rPr lang="en-US" sz="1600" dirty="0"/>
              <a:t>period of wear and tear</a:t>
            </a:r>
            <a:endParaRPr lang="ru-RU" sz="1600" dirty="0"/>
          </a:p>
        </p:txBody>
      </p:sp>
    </p:spTree>
    <p:extLst>
      <p:ext uri="{BB962C8B-B14F-4D97-AF65-F5344CB8AC3E}">
        <p14:creationId xmlns:p14="http://schemas.microsoft.com/office/powerpoint/2010/main" val="94493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9798179" cy="777025"/>
          </a:xfrm>
        </p:spPr>
        <p:txBody>
          <a:bodyPr>
            <a:noAutofit/>
          </a:bodyPr>
          <a:lstStyle/>
          <a:p>
            <a:r>
              <a:rPr lang="en-US" sz="3200" dirty="0"/>
              <a:t>Models for assessing the dependability of system hardware</a:t>
            </a:r>
            <a:endParaRPr lang="ru-RU" sz="32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3"/>
            <a:ext cx="1901825" cy="511282"/>
          </a:xfrm>
        </p:spPr>
        <p:txBody>
          <a:bodyPr/>
          <a:lstStyle/>
          <a:p>
            <a:r>
              <a:rPr lang="en-US" dirty="0"/>
              <a:t>27th International Conference on Distributed Computer and Communication Networks: Control, Computation, Communications</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en-US" dirty="0"/>
              <a:t>Computer and Communication Networks: Architecture,  Protocols and Technologies</a:t>
            </a:r>
          </a:p>
        </p:txBody>
      </p:sp>
      <p:sp>
        <p:nvSpPr>
          <p:cNvPr id="10" name="Заголовок 2">
            <a:extLst>
              <a:ext uri="{FF2B5EF4-FFF2-40B4-BE49-F238E27FC236}">
                <a16:creationId xmlns:a16="http://schemas.microsoft.com/office/drawing/2014/main" id="{E660C372-290C-1DA6-19A8-50C65AFFC441}"/>
              </a:ext>
            </a:extLst>
          </p:cNvPr>
          <p:cNvSpPr txBox="1">
            <a:spLocks/>
          </p:cNvSpPr>
          <p:nvPr/>
        </p:nvSpPr>
        <p:spPr>
          <a:xfrm>
            <a:off x="585898" y="2225617"/>
            <a:ext cx="6027844" cy="490160"/>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marL="457200" indent="-457200">
              <a:buFont typeface="Arial" panose="020B0604020202020204" pitchFamily="34" charset="0"/>
              <a:buChar char="•"/>
            </a:pPr>
            <a:r>
              <a:rPr lang="en-US" dirty="0"/>
              <a:t> Connection of elements</a:t>
            </a:r>
            <a:endParaRPr lang="en" dirty="0"/>
          </a:p>
        </p:txBody>
      </p:sp>
      <p:sp>
        <p:nvSpPr>
          <p:cNvPr id="8" name="Заголовок 2">
            <a:extLst>
              <a:ext uri="{FF2B5EF4-FFF2-40B4-BE49-F238E27FC236}">
                <a16:creationId xmlns:a16="http://schemas.microsoft.com/office/drawing/2014/main" id="{6D292C45-5E3D-6E6D-CA2E-8A578D578A6D}"/>
              </a:ext>
            </a:extLst>
          </p:cNvPr>
          <p:cNvSpPr txBox="1">
            <a:spLocks/>
          </p:cNvSpPr>
          <p:nvPr/>
        </p:nvSpPr>
        <p:spPr>
          <a:xfrm>
            <a:off x="1577382" y="3473307"/>
            <a:ext cx="3382489" cy="624557"/>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4 – </a:t>
            </a:r>
            <a:r>
              <a:rPr lang="en-US" sz="2000" dirty="0"/>
              <a:t>Series connection of elements</a:t>
            </a:r>
            <a:endParaRPr lang="ru-RU" sz="2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1BBA00-CE70-0FC8-32D8-0910C61CBD58}"/>
                  </a:ext>
                </a:extLst>
              </p:cNvPr>
              <p:cNvSpPr txBox="1"/>
              <p:nvPr/>
            </p:nvSpPr>
            <p:spPr>
              <a:xfrm>
                <a:off x="1229555" y="4239389"/>
                <a:ext cx="4078145" cy="15850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ea typeface="+mj-ea"/>
                          <a:cs typeface="+mj-cs"/>
                        </a:rPr>
                        <m:t>𝑃</m:t>
                      </m:r>
                      <m:d>
                        <m:dPr>
                          <m:ctrlPr>
                            <a:rPr lang="ru-RU" sz="1600" i="1">
                              <a:latin typeface="Cambria Math" panose="02040503050406030204" pitchFamily="18" charset="0"/>
                              <a:ea typeface="+mj-ea"/>
                              <a:cs typeface="+mj-cs"/>
                            </a:rPr>
                          </m:ctrlPr>
                        </m:dPr>
                        <m:e>
                          <m:r>
                            <a:rPr lang="ru-RU" sz="1600">
                              <a:latin typeface="Cambria Math" panose="02040503050406030204" pitchFamily="18" charset="0"/>
                              <a:ea typeface="+mj-ea"/>
                              <a:cs typeface="+mj-cs"/>
                            </a:rPr>
                            <m:t>𝑡</m:t>
                          </m:r>
                        </m:e>
                      </m:d>
                      <m:r>
                        <a:rPr lang="en-US" sz="1600">
                          <a:latin typeface="Cambria Math" panose="02040503050406030204" pitchFamily="18" charset="0"/>
                          <a:ea typeface="+mj-ea"/>
                          <a:cs typeface="+mj-cs"/>
                        </a:rPr>
                        <m:t>=</m:t>
                      </m:r>
                      <m:nary>
                        <m:naryPr>
                          <m:chr m:val="∏"/>
                          <m:limLoc m:val="undOvr"/>
                          <m:ctrlPr>
                            <a:rPr lang="ru-RU" sz="1600" i="1">
                              <a:latin typeface="Cambria Math" panose="02040503050406030204" pitchFamily="18" charset="0"/>
                              <a:ea typeface="+mj-ea"/>
                              <a:cs typeface="+mj-cs"/>
                            </a:rPr>
                          </m:ctrlPr>
                        </m:naryPr>
                        <m:sub>
                          <m:r>
                            <a:rPr lang="en-US" sz="1600">
                              <a:latin typeface="Cambria Math" panose="02040503050406030204" pitchFamily="18" charset="0"/>
                              <a:ea typeface="+mj-ea"/>
                              <a:cs typeface="+mj-cs"/>
                            </a:rPr>
                            <m:t>𝑖</m:t>
                          </m:r>
                          <m:r>
                            <a:rPr lang="en-US" sz="1600">
                              <a:latin typeface="Cambria Math" panose="02040503050406030204" pitchFamily="18" charset="0"/>
                              <a:ea typeface="+mj-ea"/>
                              <a:cs typeface="+mj-cs"/>
                            </a:rPr>
                            <m:t>=1</m:t>
                          </m:r>
                        </m:sub>
                        <m:sup>
                          <m:r>
                            <a:rPr lang="en-US" sz="1600">
                              <a:latin typeface="Cambria Math" panose="02040503050406030204" pitchFamily="18" charset="0"/>
                              <a:ea typeface="+mj-ea"/>
                              <a:cs typeface="+mj-cs"/>
                            </a:rPr>
                            <m:t>𝑛</m:t>
                          </m:r>
                        </m:sup>
                        <m:e>
                          <m:sSub>
                            <m:sSubPr>
                              <m:ctrlPr>
                                <a:rPr lang="ru-RU" sz="1600" i="1">
                                  <a:latin typeface="Cambria Math" panose="02040503050406030204" pitchFamily="18" charset="0"/>
                                  <a:ea typeface="+mj-ea"/>
                                  <a:cs typeface="+mj-cs"/>
                                </a:rPr>
                              </m:ctrlPr>
                            </m:sSubPr>
                            <m:e>
                              <m:r>
                                <a:rPr lang="en-US" sz="1600">
                                  <a:latin typeface="Cambria Math" panose="02040503050406030204" pitchFamily="18" charset="0"/>
                                  <a:ea typeface="+mj-ea"/>
                                  <a:cs typeface="+mj-cs"/>
                                </a:rPr>
                                <m:t>𝑃</m:t>
                              </m:r>
                            </m:e>
                            <m:sub>
                              <m:r>
                                <a:rPr lang="en-US" sz="1600">
                                  <a:latin typeface="Cambria Math" panose="02040503050406030204" pitchFamily="18" charset="0"/>
                                  <a:ea typeface="+mj-ea"/>
                                  <a:cs typeface="+mj-cs"/>
                                </a:rPr>
                                <m:t>𝑖</m:t>
                              </m:r>
                            </m:sub>
                          </m:sSub>
                          <m:r>
                            <a:rPr lang="en-US" sz="1600">
                              <a:latin typeface="Cambria Math" panose="02040503050406030204" pitchFamily="18" charset="0"/>
                              <a:ea typeface="+mj-ea"/>
                              <a:cs typeface="+mj-cs"/>
                            </a:rPr>
                            <m:t>(</m:t>
                          </m:r>
                          <m:r>
                            <a:rPr lang="en-US" sz="1600">
                              <a:latin typeface="Cambria Math" panose="02040503050406030204" pitchFamily="18" charset="0"/>
                              <a:ea typeface="+mj-ea"/>
                              <a:cs typeface="+mj-cs"/>
                            </a:rPr>
                            <m:t>𝑡</m:t>
                          </m:r>
                          <m:r>
                            <a:rPr lang="en-US" sz="1600">
                              <a:latin typeface="Cambria Math" panose="02040503050406030204" pitchFamily="18" charset="0"/>
                              <a:ea typeface="+mj-ea"/>
                              <a:cs typeface="+mj-cs"/>
                            </a:rPr>
                            <m:t>)</m:t>
                          </m:r>
                        </m:e>
                      </m:nary>
                      <m:r>
                        <a:rPr lang="ru-RU" sz="1600" b="0" i="0" smtClean="0">
                          <a:latin typeface="Cambria Math" panose="02040503050406030204" pitchFamily="18" charset="0"/>
                          <a:ea typeface="+mj-ea"/>
                          <a:cs typeface="+mj-cs"/>
                        </a:rPr>
                        <m:t>; </m:t>
                      </m:r>
                      <m:sSub>
                        <m:sSubPr>
                          <m:ctrlPr>
                            <a:rPr lang="ru-RU" sz="1600" i="1">
                              <a:latin typeface="Cambria Math" panose="02040503050406030204" pitchFamily="18" charset="0"/>
                              <a:ea typeface="+mj-ea"/>
                              <a:cs typeface="+mj-cs"/>
                            </a:rPr>
                          </m:ctrlPr>
                        </m:sSubPr>
                        <m:e>
                          <m:r>
                            <a:rPr lang="en-US" sz="1600">
                              <a:latin typeface="Cambria Math" panose="02040503050406030204" pitchFamily="18" charset="0"/>
                              <a:ea typeface="+mj-ea"/>
                              <a:cs typeface="+mj-cs"/>
                            </a:rPr>
                            <m:t>𝑇</m:t>
                          </m:r>
                        </m:e>
                        <m:sub>
                          <m:r>
                            <a:rPr lang="en-US" sz="1600">
                              <a:latin typeface="Cambria Math" panose="02040503050406030204" pitchFamily="18" charset="0"/>
                              <a:ea typeface="+mj-ea"/>
                              <a:cs typeface="+mj-cs"/>
                            </a:rPr>
                            <m:t>0</m:t>
                          </m:r>
                        </m:sub>
                      </m:sSub>
                      <m:r>
                        <a:rPr lang="en-US" sz="1600">
                          <a:latin typeface="Cambria Math" panose="02040503050406030204" pitchFamily="18" charset="0"/>
                          <a:ea typeface="+mj-ea"/>
                          <a:cs typeface="+mj-cs"/>
                        </a:rPr>
                        <m:t>=</m:t>
                      </m:r>
                      <m:f>
                        <m:fPr>
                          <m:ctrlPr>
                            <a:rPr lang="ru-RU" sz="1600" i="1">
                              <a:latin typeface="Cambria Math" panose="02040503050406030204" pitchFamily="18" charset="0"/>
                              <a:ea typeface="+mj-ea"/>
                              <a:cs typeface="+mj-cs"/>
                            </a:rPr>
                          </m:ctrlPr>
                        </m:fPr>
                        <m:num>
                          <m:r>
                            <a:rPr lang="en-US" sz="1600">
                              <a:latin typeface="Cambria Math" panose="02040503050406030204" pitchFamily="18" charset="0"/>
                              <a:ea typeface="+mj-ea"/>
                              <a:cs typeface="+mj-cs"/>
                            </a:rPr>
                            <m:t>1</m:t>
                          </m:r>
                        </m:num>
                        <m:den>
                          <m:nary>
                            <m:naryPr>
                              <m:chr m:val="∑"/>
                              <m:limLoc m:val="undOvr"/>
                              <m:ctrlPr>
                                <a:rPr lang="ru-RU" sz="1600" i="1">
                                  <a:latin typeface="Cambria Math" panose="02040503050406030204" pitchFamily="18" charset="0"/>
                                  <a:ea typeface="+mj-ea"/>
                                  <a:cs typeface="+mj-cs"/>
                                </a:rPr>
                              </m:ctrlPr>
                            </m:naryPr>
                            <m:sub>
                              <m:r>
                                <a:rPr lang="en-US" sz="1600">
                                  <a:latin typeface="Cambria Math" panose="02040503050406030204" pitchFamily="18" charset="0"/>
                                  <a:ea typeface="+mj-ea"/>
                                  <a:cs typeface="+mj-cs"/>
                                </a:rPr>
                                <m:t>𝑖</m:t>
                              </m:r>
                              <m:r>
                                <a:rPr lang="en-US" sz="1600">
                                  <a:latin typeface="Cambria Math" panose="02040503050406030204" pitchFamily="18" charset="0"/>
                                  <a:ea typeface="+mj-ea"/>
                                  <a:cs typeface="+mj-cs"/>
                                </a:rPr>
                                <m:t>=1</m:t>
                              </m:r>
                            </m:sub>
                            <m:sup>
                              <m:r>
                                <a:rPr lang="en-US" sz="1600">
                                  <a:latin typeface="Cambria Math" panose="02040503050406030204" pitchFamily="18" charset="0"/>
                                  <a:ea typeface="+mj-ea"/>
                                  <a:cs typeface="+mj-cs"/>
                                </a:rPr>
                                <m:t>𝑛</m:t>
                              </m:r>
                            </m:sup>
                            <m:e>
                              <m:f>
                                <m:fPr>
                                  <m:ctrlPr>
                                    <a:rPr lang="ru-RU" sz="1600" i="1">
                                      <a:latin typeface="Cambria Math" panose="02040503050406030204" pitchFamily="18" charset="0"/>
                                      <a:ea typeface="+mj-ea"/>
                                      <a:cs typeface="+mj-cs"/>
                                    </a:rPr>
                                  </m:ctrlPr>
                                </m:fPr>
                                <m:num>
                                  <m:r>
                                    <a:rPr lang="en-US" sz="1600">
                                      <a:latin typeface="Cambria Math" panose="02040503050406030204" pitchFamily="18" charset="0"/>
                                      <a:ea typeface="+mj-ea"/>
                                      <a:cs typeface="+mj-cs"/>
                                    </a:rPr>
                                    <m:t>1</m:t>
                                  </m:r>
                                </m:num>
                                <m:den>
                                  <m:sSub>
                                    <m:sSubPr>
                                      <m:ctrlPr>
                                        <a:rPr lang="ru-RU" sz="1600" i="1">
                                          <a:latin typeface="Cambria Math" panose="02040503050406030204" pitchFamily="18" charset="0"/>
                                          <a:ea typeface="+mj-ea"/>
                                          <a:cs typeface="+mj-cs"/>
                                        </a:rPr>
                                      </m:ctrlPr>
                                    </m:sSubPr>
                                    <m:e>
                                      <m:r>
                                        <a:rPr lang="en-US" sz="1600">
                                          <a:latin typeface="Cambria Math" panose="02040503050406030204" pitchFamily="18" charset="0"/>
                                          <a:ea typeface="+mj-ea"/>
                                          <a:cs typeface="+mj-cs"/>
                                        </a:rPr>
                                        <m:t>𝑇</m:t>
                                      </m:r>
                                    </m:e>
                                    <m:sub>
                                      <m:sSub>
                                        <m:sSubPr>
                                          <m:ctrlPr>
                                            <a:rPr lang="ru-RU" sz="1600" i="1">
                                              <a:latin typeface="Cambria Math" panose="02040503050406030204" pitchFamily="18" charset="0"/>
                                              <a:ea typeface="+mj-ea"/>
                                              <a:cs typeface="+mj-cs"/>
                                            </a:rPr>
                                          </m:ctrlPr>
                                        </m:sSubPr>
                                        <m:e>
                                          <m:r>
                                            <a:rPr lang="en-US" sz="1600">
                                              <a:latin typeface="Cambria Math" panose="02040503050406030204" pitchFamily="18" charset="0"/>
                                              <a:ea typeface="+mj-ea"/>
                                              <a:cs typeface="+mj-cs"/>
                                            </a:rPr>
                                            <m:t>0</m:t>
                                          </m:r>
                                        </m:e>
                                        <m:sub>
                                          <m:r>
                                            <a:rPr lang="en-US" sz="1600">
                                              <a:latin typeface="Cambria Math" panose="02040503050406030204" pitchFamily="18" charset="0"/>
                                              <a:ea typeface="+mj-ea"/>
                                              <a:cs typeface="+mj-cs"/>
                                            </a:rPr>
                                            <m:t>𝑖</m:t>
                                          </m:r>
                                        </m:sub>
                                      </m:sSub>
                                    </m:sub>
                                  </m:sSub>
                                </m:den>
                              </m:f>
                            </m:e>
                          </m:nary>
                        </m:den>
                      </m:f>
                      <m:r>
                        <a:rPr lang="ru-RU" sz="1600" b="0" i="1" smtClean="0">
                          <a:latin typeface="Cambria Math" panose="02040503050406030204" pitchFamily="18" charset="0"/>
                          <a:ea typeface="+mj-ea"/>
                          <a:cs typeface="+mj-cs"/>
                        </a:rPr>
                        <m:t>; </m:t>
                      </m:r>
                      <m:r>
                        <a:rPr lang="en-US" sz="1600">
                          <a:latin typeface="Cambria Math" panose="02040503050406030204" pitchFamily="18" charset="0"/>
                          <a:ea typeface="+mj-ea"/>
                          <a:cs typeface="+mj-cs"/>
                        </a:rPr>
                        <m:t>𝜆</m:t>
                      </m:r>
                      <m:r>
                        <a:rPr lang="en-US" sz="1600">
                          <a:latin typeface="Cambria Math" panose="02040503050406030204" pitchFamily="18" charset="0"/>
                          <a:ea typeface="+mj-ea"/>
                          <a:cs typeface="+mj-cs"/>
                        </a:rPr>
                        <m:t>=</m:t>
                      </m:r>
                      <m:nary>
                        <m:naryPr>
                          <m:chr m:val="∑"/>
                          <m:limLoc m:val="undOvr"/>
                          <m:ctrlPr>
                            <a:rPr lang="ru-RU" sz="1600" i="1">
                              <a:latin typeface="Cambria Math" panose="02040503050406030204" pitchFamily="18" charset="0"/>
                              <a:ea typeface="+mj-ea"/>
                              <a:cs typeface="+mj-cs"/>
                            </a:rPr>
                          </m:ctrlPr>
                        </m:naryPr>
                        <m:sub>
                          <m:r>
                            <a:rPr lang="en-US" sz="1600">
                              <a:latin typeface="Cambria Math" panose="02040503050406030204" pitchFamily="18" charset="0"/>
                              <a:ea typeface="+mj-ea"/>
                              <a:cs typeface="+mj-cs"/>
                            </a:rPr>
                            <m:t>𝑖</m:t>
                          </m:r>
                          <m:r>
                            <a:rPr lang="en-US" sz="1600">
                              <a:latin typeface="Cambria Math" panose="02040503050406030204" pitchFamily="18" charset="0"/>
                              <a:ea typeface="+mj-ea"/>
                              <a:cs typeface="+mj-cs"/>
                            </a:rPr>
                            <m:t>=1</m:t>
                          </m:r>
                        </m:sub>
                        <m:sup>
                          <m:r>
                            <a:rPr lang="en-US" sz="1600">
                              <a:latin typeface="Cambria Math" panose="02040503050406030204" pitchFamily="18" charset="0"/>
                              <a:ea typeface="+mj-ea"/>
                              <a:cs typeface="+mj-cs"/>
                            </a:rPr>
                            <m:t>𝑛</m:t>
                          </m:r>
                        </m:sup>
                        <m:e>
                          <m:sSub>
                            <m:sSubPr>
                              <m:ctrlPr>
                                <a:rPr lang="ru-RU" sz="1600" i="1">
                                  <a:latin typeface="Cambria Math" panose="02040503050406030204" pitchFamily="18" charset="0"/>
                                  <a:ea typeface="+mj-ea"/>
                                  <a:cs typeface="+mj-cs"/>
                                </a:rPr>
                              </m:ctrlPr>
                            </m:sSubPr>
                            <m:e>
                              <m:r>
                                <a:rPr lang="en-US" sz="1600">
                                  <a:latin typeface="Cambria Math" panose="02040503050406030204" pitchFamily="18" charset="0"/>
                                  <a:ea typeface="+mj-ea"/>
                                  <a:cs typeface="+mj-cs"/>
                                </a:rPr>
                                <m:t>𝜆</m:t>
                              </m:r>
                            </m:e>
                            <m:sub>
                              <m:r>
                                <a:rPr lang="en-US" sz="1600">
                                  <a:latin typeface="Cambria Math" panose="02040503050406030204" pitchFamily="18" charset="0"/>
                                  <a:ea typeface="+mj-ea"/>
                                  <a:cs typeface="+mj-cs"/>
                                </a:rPr>
                                <m:t>𝑖</m:t>
                              </m:r>
                            </m:sub>
                          </m:sSub>
                        </m:e>
                      </m:nary>
                      <m:r>
                        <a:rPr lang="ru-RU" sz="1600" b="0" i="0" smtClean="0">
                          <a:latin typeface="Cambria Math" panose="02040503050406030204" pitchFamily="18" charset="0"/>
                          <a:ea typeface="+mj-ea"/>
                          <a:cs typeface="+mj-cs"/>
                        </a:rPr>
                        <m:t> </m:t>
                      </m:r>
                    </m:oMath>
                  </m:oMathPara>
                </a14:m>
                <a:endParaRPr lang="ru-RU" sz="1600" b="0" i="0" dirty="0">
                  <a:latin typeface="Cambria Math" panose="02040503050406030204" pitchFamily="18" charset="0"/>
                  <a:ea typeface="+mj-ea"/>
                  <a:cs typeface="+mj-cs"/>
                </a:endParaRPr>
              </a:p>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ea typeface="+mj-ea"/>
                              <a:cs typeface="+mj-cs"/>
                            </a:rPr>
                          </m:ctrlPr>
                        </m:sSubPr>
                        <m:e>
                          <m:r>
                            <a:rPr lang="ru-RU" sz="1600">
                              <a:latin typeface="Cambria Math" panose="02040503050406030204" pitchFamily="18" charset="0"/>
                              <a:ea typeface="+mj-ea"/>
                              <a:cs typeface="+mj-cs"/>
                            </a:rPr>
                            <m:t>К</m:t>
                          </m:r>
                        </m:e>
                        <m:sub>
                          <m:r>
                            <a:rPr lang="en-US" sz="1600">
                              <a:latin typeface="Cambria Math" panose="02040503050406030204" pitchFamily="18" charset="0"/>
                              <a:ea typeface="+mj-ea"/>
                              <a:cs typeface="+mj-cs"/>
                            </a:rPr>
                            <m:t>Г</m:t>
                          </m:r>
                        </m:sub>
                      </m:sSub>
                      <m:r>
                        <a:rPr lang="en-US" sz="1600">
                          <a:latin typeface="Cambria Math" panose="02040503050406030204" pitchFamily="18" charset="0"/>
                          <a:ea typeface="+mj-ea"/>
                          <a:cs typeface="+mj-cs"/>
                        </a:rPr>
                        <m:t>=</m:t>
                      </m:r>
                      <m:nary>
                        <m:naryPr>
                          <m:chr m:val="∏"/>
                          <m:limLoc m:val="undOvr"/>
                          <m:ctrlPr>
                            <a:rPr lang="ru-RU" sz="1600" i="1">
                              <a:latin typeface="Cambria Math" panose="02040503050406030204" pitchFamily="18" charset="0"/>
                              <a:ea typeface="+mj-ea"/>
                              <a:cs typeface="+mj-cs"/>
                            </a:rPr>
                          </m:ctrlPr>
                        </m:naryPr>
                        <m:sub>
                          <m:r>
                            <a:rPr lang="en-US" sz="1600">
                              <a:latin typeface="Cambria Math" panose="02040503050406030204" pitchFamily="18" charset="0"/>
                              <a:ea typeface="+mj-ea"/>
                              <a:cs typeface="+mj-cs"/>
                            </a:rPr>
                            <m:t>𝑖</m:t>
                          </m:r>
                          <m:r>
                            <a:rPr lang="en-US" sz="1600">
                              <a:latin typeface="Cambria Math" panose="02040503050406030204" pitchFamily="18" charset="0"/>
                              <a:ea typeface="+mj-ea"/>
                              <a:cs typeface="+mj-cs"/>
                            </a:rPr>
                            <m:t>=1</m:t>
                          </m:r>
                        </m:sub>
                        <m:sup>
                          <m:r>
                            <a:rPr lang="en-US" sz="1600">
                              <a:latin typeface="Cambria Math" panose="02040503050406030204" pitchFamily="18" charset="0"/>
                              <a:ea typeface="+mj-ea"/>
                              <a:cs typeface="+mj-cs"/>
                            </a:rPr>
                            <m:t>𝑛</m:t>
                          </m:r>
                        </m:sup>
                        <m:e>
                          <m:sSub>
                            <m:sSubPr>
                              <m:ctrlPr>
                                <a:rPr lang="ru-RU" sz="1600" i="1">
                                  <a:latin typeface="Cambria Math" panose="02040503050406030204" pitchFamily="18" charset="0"/>
                                  <a:ea typeface="+mj-ea"/>
                                  <a:cs typeface="+mj-cs"/>
                                </a:rPr>
                              </m:ctrlPr>
                            </m:sSubPr>
                            <m:e>
                              <m:r>
                                <a:rPr lang="ru-RU" sz="1600">
                                  <a:latin typeface="Cambria Math" panose="02040503050406030204" pitchFamily="18" charset="0"/>
                                  <a:ea typeface="+mj-ea"/>
                                  <a:cs typeface="+mj-cs"/>
                                </a:rPr>
                                <m:t>К</m:t>
                              </m:r>
                            </m:e>
                            <m:sub>
                              <m:sSub>
                                <m:sSubPr>
                                  <m:ctrlPr>
                                    <a:rPr lang="ru-RU" sz="1600" i="1">
                                      <a:latin typeface="Cambria Math" panose="02040503050406030204" pitchFamily="18" charset="0"/>
                                      <a:ea typeface="+mj-ea"/>
                                      <a:cs typeface="+mj-cs"/>
                                    </a:rPr>
                                  </m:ctrlPr>
                                </m:sSubPr>
                                <m:e>
                                  <m:r>
                                    <a:rPr lang="en-US" sz="1600">
                                      <a:latin typeface="Cambria Math" panose="02040503050406030204" pitchFamily="18" charset="0"/>
                                      <a:ea typeface="+mj-ea"/>
                                      <a:cs typeface="+mj-cs"/>
                                    </a:rPr>
                                    <m:t>Г</m:t>
                                  </m:r>
                                </m:e>
                                <m:sub>
                                  <m:r>
                                    <a:rPr lang="en-US" sz="1600">
                                      <a:latin typeface="Cambria Math" panose="02040503050406030204" pitchFamily="18" charset="0"/>
                                      <a:ea typeface="+mj-ea"/>
                                      <a:cs typeface="+mj-cs"/>
                                    </a:rPr>
                                    <m:t>𝑖</m:t>
                                  </m:r>
                                </m:sub>
                              </m:sSub>
                            </m:sub>
                          </m:sSub>
                        </m:e>
                      </m:nary>
                      <m:r>
                        <a:rPr lang="ru-RU" sz="1600" b="0" i="0" smtClean="0">
                          <a:latin typeface="Cambria Math" panose="02040503050406030204" pitchFamily="18" charset="0"/>
                          <a:ea typeface="+mj-ea"/>
                          <a:cs typeface="+mj-cs"/>
                        </a:rPr>
                        <m:t>; </m:t>
                      </m:r>
                      <m:sSub>
                        <m:sSubPr>
                          <m:ctrlPr>
                            <a:rPr lang="ru-RU" sz="1600" i="1">
                              <a:latin typeface="Cambria Math" panose="02040503050406030204" pitchFamily="18" charset="0"/>
                              <a:ea typeface="+mj-ea"/>
                              <a:cs typeface="+mj-cs"/>
                            </a:rPr>
                          </m:ctrlPr>
                        </m:sSubPr>
                        <m:e>
                          <m:r>
                            <a:rPr lang="ru-RU" sz="1600">
                              <a:latin typeface="Cambria Math" panose="02040503050406030204" pitchFamily="18" charset="0"/>
                              <a:ea typeface="+mj-ea"/>
                              <a:cs typeface="+mj-cs"/>
                            </a:rPr>
                            <m:t>𝑇</m:t>
                          </m:r>
                        </m:e>
                        <m:sub>
                          <m:r>
                            <a:rPr lang="ru-RU" sz="1600">
                              <a:latin typeface="Cambria Math" panose="02040503050406030204" pitchFamily="18" charset="0"/>
                              <a:ea typeface="+mj-ea"/>
                              <a:cs typeface="+mj-cs"/>
                            </a:rPr>
                            <m:t>В</m:t>
                          </m:r>
                        </m:sub>
                      </m:sSub>
                      <m:r>
                        <a:rPr lang="en-US" sz="1600">
                          <a:latin typeface="Cambria Math" panose="02040503050406030204" pitchFamily="18" charset="0"/>
                          <a:ea typeface="+mj-ea"/>
                          <a:cs typeface="+mj-cs"/>
                        </a:rPr>
                        <m:t>=</m:t>
                      </m:r>
                      <m:sSub>
                        <m:sSubPr>
                          <m:ctrlPr>
                            <a:rPr lang="ru-RU" sz="1600" i="1">
                              <a:latin typeface="Cambria Math" panose="02040503050406030204" pitchFamily="18" charset="0"/>
                              <a:ea typeface="+mj-ea"/>
                              <a:cs typeface="+mj-cs"/>
                            </a:rPr>
                          </m:ctrlPr>
                        </m:sSubPr>
                        <m:e>
                          <m:r>
                            <a:rPr lang="ru-RU" sz="1600">
                              <a:latin typeface="Cambria Math" panose="02040503050406030204" pitchFamily="18" charset="0"/>
                              <a:ea typeface="+mj-ea"/>
                              <a:cs typeface="+mj-cs"/>
                            </a:rPr>
                            <m:t>𝑇</m:t>
                          </m:r>
                        </m:e>
                        <m:sub>
                          <m:r>
                            <a:rPr lang="en-US" sz="1600">
                              <a:latin typeface="Cambria Math" panose="02040503050406030204" pitchFamily="18" charset="0"/>
                              <a:ea typeface="+mj-ea"/>
                              <a:cs typeface="+mj-cs"/>
                            </a:rPr>
                            <m:t>0</m:t>
                          </m:r>
                        </m:sub>
                      </m:sSub>
                      <m:r>
                        <a:rPr lang="en-US" sz="1600">
                          <a:latin typeface="Cambria Math" panose="02040503050406030204" pitchFamily="18" charset="0"/>
                          <a:ea typeface="+mj-ea"/>
                          <a:cs typeface="+mj-cs"/>
                        </a:rPr>
                        <m:t>∗</m:t>
                      </m:r>
                      <m:f>
                        <m:fPr>
                          <m:ctrlPr>
                            <a:rPr lang="ru-RU" sz="1600" i="1">
                              <a:latin typeface="Cambria Math" panose="02040503050406030204" pitchFamily="18" charset="0"/>
                              <a:ea typeface="+mj-ea"/>
                              <a:cs typeface="+mj-cs"/>
                            </a:rPr>
                          </m:ctrlPr>
                        </m:fPr>
                        <m:num>
                          <m:r>
                            <a:rPr lang="en-US" sz="1600">
                              <a:latin typeface="Cambria Math" panose="02040503050406030204" pitchFamily="18" charset="0"/>
                              <a:ea typeface="+mj-ea"/>
                              <a:cs typeface="+mj-cs"/>
                            </a:rPr>
                            <m:t>1−</m:t>
                          </m:r>
                          <m:sSub>
                            <m:sSubPr>
                              <m:ctrlPr>
                                <a:rPr lang="ru-RU" sz="1600" i="1">
                                  <a:latin typeface="Cambria Math" panose="02040503050406030204" pitchFamily="18" charset="0"/>
                                  <a:ea typeface="+mj-ea"/>
                                  <a:cs typeface="+mj-cs"/>
                                </a:rPr>
                              </m:ctrlPr>
                            </m:sSubPr>
                            <m:e>
                              <m:r>
                                <a:rPr lang="ru-RU" sz="1600">
                                  <a:latin typeface="Cambria Math" panose="02040503050406030204" pitchFamily="18" charset="0"/>
                                  <a:ea typeface="+mj-ea"/>
                                  <a:cs typeface="+mj-cs"/>
                                </a:rPr>
                                <m:t>К</m:t>
                              </m:r>
                            </m:e>
                            <m:sub>
                              <m:r>
                                <a:rPr lang="en-US" sz="1600">
                                  <a:latin typeface="Cambria Math" panose="02040503050406030204" pitchFamily="18" charset="0"/>
                                  <a:ea typeface="+mj-ea"/>
                                  <a:cs typeface="+mj-cs"/>
                                </a:rPr>
                                <m:t>Г</m:t>
                              </m:r>
                            </m:sub>
                          </m:sSub>
                        </m:num>
                        <m:den>
                          <m:sSub>
                            <m:sSubPr>
                              <m:ctrlPr>
                                <a:rPr lang="ru-RU" sz="1600" i="1">
                                  <a:latin typeface="Cambria Math" panose="02040503050406030204" pitchFamily="18" charset="0"/>
                                  <a:ea typeface="+mj-ea"/>
                                  <a:cs typeface="+mj-cs"/>
                                </a:rPr>
                              </m:ctrlPr>
                            </m:sSubPr>
                            <m:e>
                              <m:r>
                                <a:rPr lang="ru-RU" sz="1600">
                                  <a:latin typeface="Cambria Math" panose="02040503050406030204" pitchFamily="18" charset="0"/>
                                  <a:ea typeface="+mj-ea"/>
                                  <a:cs typeface="+mj-cs"/>
                                </a:rPr>
                                <m:t>К</m:t>
                              </m:r>
                            </m:e>
                            <m:sub>
                              <m:r>
                                <a:rPr lang="en-US" sz="1600">
                                  <a:latin typeface="Cambria Math" panose="02040503050406030204" pitchFamily="18" charset="0"/>
                                  <a:ea typeface="+mj-ea"/>
                                  <a:cs typeface="+mj-cs"/>
                                </a:rPr>
                                <m:t>Г</m:t>
                              </m:r>
                            </m:sub>
                          </m:sSub>
                        </m:den>
                      </m:f>
                    </m:oMath>
                  </m:oMathPara>
                </a14:m>
                <a:endParaRPr lang="ru-RU" sz="1600" dirty="0">
                  <a:latin typeface="HSE Sans" panose="02000000000000000000" pitchFamily="2" charset="0"/>
                  <a:ea typeface="+mj-ea"/>
                  <a:cs typeface="+mj-cs"/>
                </a:endParaRPr>
              </a:p>
            </p:txBody>
          </p:sp>
        </mc:Choice>
        <mc:Fallback xmlns="">
          <p:sp>
            <p:nvSpPr>
              <p:cNvPr id="11" name="TextBox 10">
                <a:extLst>
                  <a:ext uri="{FF2B5EF4-FFF2-40B4-BE49-F238E27FC236}">
                    <a16:creationId xmlns:a16="http://schemas.microsoft.com/office/drawing/2014/main" id="{411BBA00-CE70-0FC8-32D8-0910C61CBD58}"/>
                  </a:ext>
                </a:extLst>
              </p:cNvPr>
              <p:cNvSpPr txBox="1">
                <a:spLocks noRot="1" noChangeAspect="1" noMove="1" noResize="1" noEditPoints="1" noAdjustHandles="1" noChangeArrowheads="1" noChangeShapeType="1" noTextEdit="1"/>
              </p:cNvSpPr>
              <p:nvPr/>
            </p:nvSpPr>
            <p:spPr>
              <a:xfrm>
                <a:off x="1229555" y="4239389"/>
                <a:ext cx="4078145" cy="1585049"/>
              </a:xfrm>
              <a:prstGeom prst="rect">
                <a:avLst/>
              </a:prstGeom>
              <a:blipFill>
                <a:blip r:embed="rId3"/>
                <a:stretch>
                  <a:fillRect t="-48413" r="-2786" b="-75397"/>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F3F49C86-FAB2-0C72-883D-B54FE497D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556" y="2867804"/>
            <a:ext cx="4078144" cy="451689"/>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946CDFC-AB1E-8669-0EB0-FCB3C067367D}"/>
                  </a:ext>
                </a:extLst>
              </p:cNvPr>
              <p:cNvSpPr txBox="1"/>
              <p:nvPr/>
            </p:nvSpPr>
            <p:spPr>
              <a:xfrm>
                <a:off x="585898" y="5965963"/>
                <a:ext cx="10837841" cy="737702"/>
              </a:xfrm>
              <a:prstGeom prst="rect">
                <a:avLst/>
              </a:prstGeom>
              <a:noFill/>
            </p:spPr>
            <p:txBody>
              <a:bodyPr wrap="square">
                <a:spAutoFit/>
              </a:bodyPr>
              <a:lstStyle/>
              <a:p>
                <a14:m>
                  <m:oMath xmlns:m="http://schemas.openxmlformats.org/officeDocument/2006/math">
                    <m:sSub>
                      <m:sSubPr>
                        <m:ctrlPr>
                          <a:rPr lang="ru-RU" sz="2000" i="1" smtClean="0">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𝑖</m:t>
                        </m:r>
                      </m:sub>
                    </m:sSub>
                    <m:r>
                      <a:rPr lang="ru-RU" sz="2000">
                        <a:latin typeface="Cambria Math" panose="02040503050406030204" pitchFamily="18" charset="0"/>
                      </a:rPr>
                      <m:t>(</m:t>
                    </m:r>
                    <m:r>
                      <a:rPr lang="en-US" sz="2000">
                        <a:latin typeface="Cambria Math" panose="02040503050406030204" pitchFamily="18" charset="0"/>
                      </a:rPr>
                      <m:t>𝑡</m:t>
                    </m:r>
                    <m:r>
                      <a:rPr lang="ru-RU" sz="2000">
                        <a:latin typeface="Cambria Math" panose="02040503050406030204" pitchFamily="18" charset="0"/>
                      </a:rPr>
                      <m:t>)</m:t>
                    </m:r>
                  </m:oMath>
                </a14:m>
                <a:r>
                  <a:rPr lang="ru-RU" sz="2000" dirty="0">
                    <a:latin typeface="HSE Sans" panose="02000000000000000000" pitchFamily="2" charset="0"/>
                  </a:rPr>
                  <a:t>, </a:t>
                </a:r>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𝑇</m:t>
                        </m:r>
                      </m:e>
                      <m:sub>
                        <m:sSub>
                          <m:sSubPr>
                            <m:ctrlPr>
                              <a:rPr lang="ru-RU" sz="2000" i="1">
                                <a:latin typeface="Cambria Math" panose="02040503050406030204" pitchFamily="18" charset="0"/>
                              </a:rPr>
                            </m:ctrlPr>
                          </m:sSubPr>
                          <m:e>
                            <m:r>
                              <a:rPr lang="ru-RU" sz="2000">
                                <a:latin typeface="Cambria Math" panose="02040503050406030204" pitchFamily="18" charset="0"/>
                              </a:rPr>
                              <m:t>0</m:t>
                            </m:r>
                          </m:e>
                          <m:sub>
                            <m:r>
                              <a:rPr lang="en-US" sz="2000">
                                <a:latin typeface="Cambria Math" panose="02040503050406030204" pitchFamily="18" charset="0"/>
                              </a:rPr>
                              <m:t>𝑖</m:t>
                            </m:r>
                          </m:sub>
                        </m:sSub>
                      </m:sub>
                    </m:sSub>
                  </m:oMath>
                </a14:m>
                <a:r>
                  <a:rPr lang="ru-RU" sz="2000" dirty="0">
                    <a:latin typeface="HSE Sans" panose="02000000000000000000" pitchFamily="2" charset="0"/>
                  </a:rPr>
                  <a:t>, </a:t>
                </a:r>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𝜆</m:t>
                        </m:r>
                      </m:e>
                      <m:sub>
                        <m:r>
                          <a:rPr lang="en-US" sz="2000">
                            <a:latin typeface="Cambria Math" panose="02040503050406030204" pitchFamily="18" charset="0"/>
                          </a:rPr>
                          <m:t>𝑖</m:t>
                        </m:r>
                      </m:sub>
                    </m:sSub>
                  </m:oMath>
                </a14:m>
                <a:r>
                  <a:rPr lang="ru-RU" sz="2000" dirty="0">
                    <a:latin typeface="HSE Sans" panose="02000000000000000000" pitchFamily="2" charset="0"/>
                  </a:rPr>
                  <a:t>, </a:t>
                </a:r>
                <a14:m>
                  <m:oMath xmlns:m="http://schemas.openxmlformats.org/officeDocument/2006/math">
                    <m:sSub>
                      <m:sSubPr>
                        <m:ctrlPr>
                          <a:rPr lang="ru-RU" sz="2000" i="1">
                            <a:latin typeface="Cambria Math" panose="02040503050406030204" pitchFamily="18" charset="0"/>
                          </a:rPr>
                        </m:ctrlPr>
                      </m:sSubPr>
                      <m:e>
                        <m:r>
                          <a:rPr lang="ru-RU" sz="2000">
                            <a:latin typeface="Cambria Math" panose="02040503050406030204" pitchFamily="18" charset="0"/>
                          </a:rPr>
                          <m:t>К</m:t>
                        </m:r>
                      </m:e>
                      <m:sub>
                        <m:sSub>
                          <m:sSubPr>
                            <m:ctrlPr>
                              <a:rPr lang="ru-RU" sz="2000" i="1">
                                <a:latin typeface="Cambria Math" panose="02040503050406030204" pitchFamily="18" charset="0"/>
                              </a:rPr>
                            </m:ctrlPr>
                          </m:sSubPr>
                          <m:e>
                            <m:r>
                              <a:rPr lang="ru-RU" sz="2000">
                                <a:latin typeface="Cambria Math" panose="02040503050406030204" pitchFamily="18" charset="0"/>
                              </a:rPr>
                              <m:t>Г</m:t>
                            </m:r>
                          </m:e>
                          <m:sub>
                            <m:r>
                              <a:rPr lang="en-US" sz="2000">
                                <a:latin typeface="Cambria Math" panose="02040503050406030204" pitchFamily="18" charset="0"/>
                              </a:rPr>
                              <m:t>𝑖</m:t>
                            </m:r>
                          </m:sub>
                        </m:sSub>
                      </m:sub>
                    </m:sSub>
                  </m:oMath>
                </a14:m>
                <a:r>
                  <a:rPr lang="ru-RU" sz="2000" dirty="0">
                    <a:latin typeface="HSE Sans" panose="02000000000000000000" pitchFamily="2" charset="0"/>
                  </a:rPr>
                  <a:t>, </a:t>
                </a:r>
                <a14:m>
                  <m:oMath xmlns:m="http://schemas.openxmlformats.org/officeDocument/2006/math">
                    <m:sSub>
                      <m:sSubPr>
                        <m:ctrlPr>
                          <a:rPr lang="ru-RU" sz="2000" i="1">
                            <a:latin typeface="Cambria Math" panose="02040503050406030204" pitchFamily="18" charset="0"/>
                          </a:rPr>
                        </m:ctrlPr>
                      </m:sSubPr>
                      <m:e>
                        <m:r>
                          <a:rPr lang="en-US" sz="2000">
                            <a:latin typeface="Cambria Math" panose="02040503050406030204" pitchFamily="18" charset="0"/>
                          </a:rPr>
                          <m:t>𝑇</m:t>
                        </m:r>
                      </m:e>
                      <m:sub>
                        <m:sSub>
                          <m:sSubPr>
                            <m:ctrlPr>
                              <a:rPr lang="ru-RU" sz="2000" i="1">
                                <a:latin typeface="Cambria Math" panose="02040503050406030204" pitchFamily="18" charset="0"/>
                              </a:rPr>
                            </m:ctrlPr>
                          </m:sSubPr>
                          <m:e>
                            <m:r>
                              <a:rPr lang="ru-RU" sz="2000">
                                <a:latin typeface="Cambria Math" panose="02040503050406030204" pitchFamily="18" charset="0"/>
                              </a:rPr>
                              <m:t>В</m:t>
                            </m:r>
                          </m:e>
                          <m:sub>
                            <m:r>
                              <a:rPr lang="en-US" sz="2000">
                                <a:latin typeface="Cambria Math" panose="02040503050406030204" pitchFamily="18" charset="0"/>
                              </a:rPr>
                              <m:t>𝑖</m:t>
                            </m:r>
                          </m:sub>
                        </m:sSub>
                      </m:sub>
                    </m:sSub>
                  </m:oMath>
                </a14:m>
                <a:r>
                  <a:rPr lang="ru-RU" sz="2000" dirty="0">
                    <a:latin typeface="HSE Sans" panose="02000000000000000000" pitchFamily="2" charset="0"/>
                  </a:rPr>
                  <a:t> – </a:t>
                </a:r>
                <a:r>
                  <a:rPr lang="en-US" sz="2000" dirty="0">
                    <a:latin typeface="HSE Sans" panose="02000000000000000000" pitchFamily="2" charset="0"/>
                  </a:rPr>
                  <a:t>reliability function</a:t>
                </a:r>
                <a:r>
                  <a:rPr lang="ru-RU" sz="2000" dirty="0">
                    <a:latin typeface="HSE Sans" panose="02000000000000000000" pitchFamily="2" charset="0"/>
                  </a:rPr>
                  <a:t>, </a:t>
                </a:r>
                <a:r>
                  <a:rPr lang="en-US" sz="2000" dirty="0">
                    <a:latin typeface="HSE Sans" panose="02000000000000000000" pitchFamily="2" charset="0"/>
                  </a:rPr>
                  <a:t>operating time to failure</a:t>
                </a:r>
                <a:r>
                  <a:rPr lang="ru-RU" sz="2000" dirty="0">
                    <a:latin typeface="HSE Sans" panose="02000000000000000000" pitchFamily="2" charset="0"/>
                  </a:rPr>
                  <a:t>, </a:t>
                </a:r>
                <a:r>
                  <a:rPr lang="en-US" sz="2000" dirty="0">
                    <a:latin typeface="HSE Sans" panose="02000000000000000000" pitchFamily="2" charset="0"/>
                  </a:rPr>
                  <a:t>failure rate</a:t>
                </a:r>
                <a:r>
                  <a:rPr lang="ru-RU" sz="2000" dirty="0">
                    <a:latin typeface="HSE Sans" panose="02000000000000000000" pitchFamily="2" charset="0"/>
                  </a:rPr>
                  <a:t>, </a:t>
                </a:r>
                <a:r>
                  <a:rPr lang="en-US" sz="2000" dirty="0">
                    <a:latin typeface="HSE Sans" panose="02000000000000000000" pitchFamily="2" charset="0"/>
                  </a:rPr>
                  <a:t>availability factor</a:t>
                </a:r>
                <a:r>
                  <a:rPr lang="ru-RU" sz="2000" dirty="0">
                    <a:latin typeface="HSE Sans" panose="02000000000000000000" pitchFamily="2" charset="0"/>
                  </a:rPr>
                  <a:t>, </a:t>
                </a:r>
                <a:r>
                  <a:rPr lang="en-US" sz="2000" dirty="0">
                    <a:latin typeface="HSE Sans" panose="02000000000000000000" pitchFamily="2" charset="0"/>
                  </a:rPr>
                  <a:t>restoration time of the 𝑖-</a:t>
                </a:r>
                <a:r>
                  <a:rPr lang="en-US" sz="2000" dirty="0" err="1">
                    <a:latin typeface="HSE Sans" panose="02000000000000000000" pitchFamily="2" charset="0"/>
                  </a:rPr>
                  <a:t>th</a:t>
                </a:r>
                <a:r>
                  <a:rPr lang="en-US" sz="2000" dirty="0">
                    <a:latin typeface="HSE Sans" panose="02000000000000000000" pitchFamily="2" charset="0"/>
                  </a:rPr>
                  <a:t> element of the system</a:t>
                </a:r>
                <a:r>
                  <a:rPr lang="ru-RU" sz="2000" dirty="0">
                    <a:latin typeface="HSE Sans" panose="02000000000000000000" pitchFamily="2" charset="0"/>
                  </a:rPr>
                  <a:t>; </a:t>
                </a:r>
                <a14:m>
                  <m:oMath xmlns:m="http://schemas.openxmlformats.org/officeDocument/2006/math">
                    <m:r>
                      <a:rPr lang="ru-RU" sz="2000">
                        <a:latin typeface="Cambria Math" panose="02040503050406030204" pitchFamily="18" charset="0"/>
                      </a:rPr>
                      <m:t>𝑛</m:t>
                    </m:r>
                  </m:oMath>
                </a14:m>
                <a:r>
                  <a:rPr lang="ru-RU" sz="2000" dirty="0">
                    <a:latin typeface="HSE Sans" panose="02000000000000000000" pitchFamily="2" charset="0"/>
                  </a:rPr>
                  <a:t> – </a:t>
                </a:r>
                <a:r>
                  <a:rPr lang="en-US" sz="2000" dirty="0">
                    <a:latin typeface="HSE Sans" panose="02000000000000000000" pitchFamily="2" charset="0"/>
                  </a:rPr>
                  <a:t>number of elements in the system</a:t>
                </a:r>
                <a:endParaRPr lang="ru-RU" sz="2000" dirty="0">
                  <a:latin typeface="HSE Sans" panose="02000000000000000000" pitchFamily="2" charset="0"/>
                </a:endParaRPr>
              </a:p>
            </p:txBody>
          </p:sp>
        </mc:Choice>
        <mc:Fallback>
          <p:sp>
            <p:nvSpPr>
              <p:cNvPr id="12" name="TextBox 11">
                <a:extLst>
                  <a:ext uri="{FF2B5EF4-FFF2-40B4-BE49-F238E27FC236}">
                    <a16:creationId xmlns:a16="http://schemas.microsoft.com/office/drawing/2014/main" id="{4946CDFC-AB1E-8669-0EB0-FCB3C067367D}"/>
                  </a:ext>
                </a:extLst>
              </p:cNvPr>
              <p:cNvSpPr txBox="1">
                <a:spLocks noRot="1" noChangeAspect="1" noMove="1" noResize="1" noEditPoints="1" noAdjustHandles="1" noChangeArrowheads="1" noChangeShapeType="1" noTextEdit="1"/>
              </p:cNvSpPr>
              <p:nvPr/>
            </p:nvSpPr>
            <p:spPr>
              <a:xfrm>
                <a:off x="585898" y="5965963"/>
                <a:ext cx="10837841" cy="737702"/>
              </a:xfrm>
              <a:prstGeom prst="rect">
                <a:avLst/>
              </a:prstGeom>
              <a:blipFill>
                <a:blip r:embed="rId5"/>
                <a:stretch>
                  <a:fillRect l="-562" t="-4132" b="-14050"/>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FE61BBD7-68E2-7686-C74F-35A5C7F28B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302" y="2021618"/>
            <a:ext cx="1948283" cy="187006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556B9C-F99C-D5C7-E4E3-937DDDEA8995}"/>
                  </a:ext>
                </a:extLst>
              </p:cNvPr>
              <p:cNvSpPr txBox="1"/>
              <p:nvPr/>
            </p:nvSpPr>
            <p:spPr>
              <a:xfrm>
                <a:off x="6523254" y="3891680"/>
                <a:ext cx="4618661" cy="21345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a:latin typeface="Cambria Math" panose="02040503050406030204" pitchFamily="18" charset="0"/>
                            </a:rPr>
                            <m:t>К</m:t>
                          </m:r>
                        </m:e>
                        <m:sub>
                          <m:r>
                            <a:rPr lang="en-US" sz="1600">
                              <a:latin typeface="Cambria Math" panose="02040503050406030204" pitchFamily="18" charset="0"/>
                            </a:rPr>
                            <m:t>Г</m:t>
                          </m:r>
                        </m:sub>
                      </m:sSub>
                      <m:r>
                        <a:rPr lang="en-US" sz="1600">
                          <a:latin typeface="Cambria Math" panose="02040503050406030204" pitchFamily="18" charset="0"/>
                        </a:rPr>
                        <m:t>=1</m:t>
                      </m:r>
                      <m:r>
                        <a:rPr lang="ru-RU" sz="1600">
                          <a:latin typeface="Cambria Math" panose="02040503050406030204" pitchFamily="18" charset="0"/>
                        </a:rPr>
                        <m:t>−</m:t>
                      </m:r>
                      <m:nary>
                        <m:naryPr>
                          <m:chr m:val="∏"/>
                          <m:limLoc m:val="undOvr"/>
                          <m:ctrlPr>
                            <a:rPr lang="ru-RU" sz="1600" i="1">
                              <a:latin typeface="Cambria Math" panose="02040503050406030204" pitchFamily="18" charset="0"/>
                            </a:rPr>
                          </m:ctrlPr>
                        </m:naryPr>
                        <m:sub>
                          <m:r>
                            <a:rPr lang="en-US" sz="1600">
                              <a:latin typeface="Cambria Math" panose="02040503050406030204" pitchFamily="18" charset="0"/>
                            </a:rPr>
                            <m:t>𝑖</m:t>
                          </m:r>
                          <m:r>
                            <a:rPr lang="en-US" sz="1600">
                              <a:latin typeface="Cambria Math" panose="02040503050406030204" pitchFamily="18" charset="0"/>
                            </a:rPr>
                            <m:t>=1</m:t>
                          </m:r>
                        </m:sub>
                        <m:sup>
                          <m:r>
                            <a:rPr lang="en-US" sz="1600">
                              <a:latin typeface="Cambria Math" panose="02040503050406030204" pitchFamily="18" charset="0"/>
                            </a:rPr>
                            <m:t>𝑛</m:t>
                          </m:r>
                        </m:sup>
                        <m:e>
                          <m:d>
                            <m:dPr>
                              <m:ctrlPr>
                                <a:rPr lang="en-US" sz="1600" i="1">
                                  <a:latin typeface="Cambria Math" panose="02040503050406030204" pitchFamily="18" charset="0"/>
                                </a:rPr>
                              </m:ctrlPr>
                            </m:dPr>
                            <m:e>
                              <m:r>
                                <a:rPr lang="ru-RU" sz="1600">
                                  <a:latin typeface="Cambria Math" panose="02040503050406030204" pitchFamily="18" charset="0"/>
                                </a:rPr>
                                <m:t>1−</m:t>
                              </m:r>
                              <m:sSub>
                                <m:sSubPr>
                                  <m:ctrlPr>
                                    <a:rPr lang="ru-RU" sz="1600" i="1">
                                      <a:latin typeface="Cambria Math" panose="02040503050406030204" pitchFamily="18" charset="0"/>
                                    </a:rPr>
                                  </m:ctrlPr>
                                </m:sSubPr>
                                <m:e>
                                  <m:r>
                                    <a:rPr lang="ru-RU" sz="1600">
                                      <a:latin typeface="Cambria Math" panose="02040503050406030204" pitchFamily="18" charset="0"/>
                                    </a:rPr>
                                    <m:t>К</m:t>
                                  </m:r>
                                </m:e>
                                <m:sub>
                                  <m:sSub>
                                    <m:sSubPr>
                                      <m:ctrlPr>
                                        <a:rPr lang="ru-RU" sz="1600" i="1">
                                          <a:latin typeface="Cambria Math" panose="02040503050406030204" pitchFamily="18" charset="0"/>
                                        </a:rPr>
                                      </m:ctrlPr>
                                    </m:sSubPr>
                                    <m:e>
                                      <m:r>
                                        <a:rPr lang="en-US" sz="1600">
                                          <a:latin typeface="Cambria Math" panose="02040503050406030204" pitchFamily="18" charset="0"/>
                                        </a:rPr>
                                        <m:t>Г</m:t>
                                      </m:r>
                                    </m:e>
                                    <m:sub>
                                      <m:r>
                                        <a:rPr lang="en-US" sz="1600">
                                          <a:latin typeface="Cambria Math" panose="02040503050406030204" pitchFamily="18" charset="0"/>
                                        </a:rPr>
                                        <m:t>𝑖</m:t>
                                      </m:r>
                                    </m:sub>
                                  </m:sSub>
                                </m:sub>
                              </m:sSub>
                            </m:e>
                          </m:d>
                        </m:e>
                      </m:nary>
                      <m:r>
                        <a:rPr lang="ru-RU" sz="1600" b="0" i="0" smtClean="0">
                          <a:latin typeface="Cambria Math" panose="02040503050406030204" pitchFamily="18" charset="0"/>
                        </a:rPr>
                        <m:t>; </m:t>
                      </m:r>
                      <m:r>
                        <a:rPr lang="en-US" sz="1600">
                          <a:latin typeface="Cambria Math" panose="02040503050406030204" pitchFamily="18" charset="0"/>
                        </a:rPr>
                        <m:t>𝑃</m:t>
                      </m:r>
                      <m:d>
                        <m:dPr>
                          <m:ctrlPr>
                            <a:rPr lang="ru-RU" sz="1600" i="1">
                              <a:latin typeface="Cambria Math" panose="02040503050406030204" pitchFamily="18" charset="0"/>
                            </a:rPr>
                          </m:ctrlPr>
                        </m:dPr>
                        <m:e>
                          <m:r>
                            <a:rPr lang="ru-RU" sz="1600">
                              <a:latin typeface="Cambria Math" panose="02040503050406030204" pitchFamily="18" charset="0"/>
                            </a:rPr>
                            <m:t>𝑡</m:t>
                          </m:r>
                        </m:e>
                      </m:d>
                      <m:r>
                        <a:rPr lang="en-US" sz="1600">
                          <a:latin typeface="Cambria Math" panose="02040503050406030204" pitchFamily="18" charset="0"/>
                        </a:rPr>
                        <m:t>=</m:t>
                      </m:r>
                      <m:nary>
                        <m:naryPr>
                          <m:chr m:val="∏"/>
                          <m:limLoc m:val="undOvr"/>
                          <m:ctrlPr>
                            <a:rPr lang="ru-RU" sz="1600" i="1">
                              <a:latin typeface="Cambria Math" panose="02040503050406030204" pitchFamily="18" charset="0"/>
                            </a:rPr>
                          </m:ctrlPr>
                        </m:naryPr>
                        <m:sub>
                          <m:r>
                            <a:rPr lang="en-US" sz="1600">
                              <a:latin typeface="Cambria Math" panose="02040503050406030204" pitchFamily="18" charset="0"/>
                            </a:rPr>
                            <m:t>𝑖</m:t>
                          </m:r>
                          <m:r>
                            <a:rPr lang="en-US" sz="1600">
                              <a:latin typeface="Cambria Math" panose="02040503050406030204" pitchFamily="18" charset="0"/>
                            </a:rPr>
                            <m:t>=1</m:t>
                          </m:r>
                        </m:sub>
                        <m:sup>
                          <m:r>
                            <a:rPr lang="en-US" sz="1600">
                              <a:latin typeface="Cambria Math" panose="02040503050406030204" pitchFamily="18" charset="0"/>
                            </a:rPr>
                            <m:t>𝑛</m:t>
                          </m:r>
                        </m:sup>
                        <m:e>
                          <m:sSub>
                            <m:sSubPr>
                              <m:ctrlPr>
                                <a:rPr lang="ru-RU" sz="1600" i="1">
                                  <a:latin typeface="Cambria Math" panose="02040503050406030204" pitchFamily="18" charset="0"/>
                                </a:rPr>
                              </m:ctrlPr>
                            </m:sSubPr>
                            <m:e>
                              <m:r>
                                <a:rPr lang="en-US" sz="1600">
                                  <a:latin typeface="Cambria Math" panose="02040503050406030204" pitchFamily="18" charset="0"/>
                                </a:rPr>
                                <m:t>(</m:t>
                              </m:r>
                              <m:r>
                                <a:rPr lang="ru-RU" sz="1600">
                                  <a:latin typeface="Cambria Math" panose="02040503050406030204" pitchFamily="18" charset="0"/>
                                </a:rPr>
                                <m:t>1−</m:t>
                              </m:r>
                              <m:r>
                                <a:rPr lang="en-US" sz="1600">
                                  <a:latin typeface="Cambria Math" panose="02040503050406030204" pitchFamily="18" charset="0"/>
                                </a:rPr>
                                <m:t>𝑃</m:t>
                              </m:r>
                            </m:e>
                            <m:sub>
                              <m:r>
                                <a:rPr lang="en-US" sz="1600">
                                  <a:latin typeface="Cambria Math" panose="02040503050406030204" pitchFamily="18" charset="0"/>
                                </a:rPr>
                                <m:t>𝑖</m:t>
                              </m:r>
                            </m:sub>
                          </m:sSub>
                          <m:r>
                            <a:rPr lang="en-US" sz="1600">
                              <a:latin typeface="Cambria Math" panose="02040503050406030204" pitchFamily="18" charset="0"/>
                            </a:rPr>
                            <m:t>(</m:t>
                          </m:r>
                          <m:r>
                            <a:rPr lang="en-US" sz="1600">
                              <a:latin typeface="Cambria Math" panose="02040503050406030204" pitchFamily="18" charset="0"/>
                            </a:rPr>
                            <m:t>𝑡</m:t>
                          </m:r>
                          <m:r>
                            <a:rPr lang="en-US" sz="1600">
                              <a:latin typeface="Cambria Math" panose="02040503050406030204" pitchFamily="18" charset="0"/>
                            </a:rPr>
                            <m:t>))</m:t>
                          </m:r>
                        </m:e>
                      </m:nary>
                    </m:oMath>
                  </m:oMathPara>
                </a14:m>
                <a:endParaRPr lang="ru-RU" sz="1600" dirty="0">
                  <a:latin typeface="HSE Sans" panose="02000000000000000000" pitchFamily="2" charset="0"/>
                </a:endParaRPr>
              </a:p>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a:latin typeface="Cambria Math" panose="02040503050406030204" pitchFamily="18" charset="0"/>
                            </a:rPr>
                            <m:t>𝑇</m:t>
                          </m:r>
                        </m:e>
                        <m:sub>
                          <m:r>
                            <a:rPr lang="ru-RU" sz="1600">
                              <a:latin typeface="Cambria Math" panose="02040503050406030204" pitchFamily="18" charset="0"/>
                            </a:rPr>
                            <m:t>0</m:t>
                          </m:r>
                        </m:sub>
                      </m:sSub>
                      <m:r>
                        <a:rPr lang="ru-RU" sz="1600">
                          <a:latin typeface="Cambria Math" panose="02040503050406030204" pitchFamily="18" charset="0"/>
                        </a:rPr>
                        <m:t>=</m:t>
                      </m:r>
                      <m:f>
                        <m:fPr>
                          <m:ctrlPr>
                            <a:rPr lang="ru-RU" sz="1600" i="1">
                              <a:latin typeface="Cambria Math" panose="02040503050406030204" pitchFamily="18" charset="0"/>
                            </a:rPr>
                          </m:ctrlPr>
                        </m:fPr>
                        <m:num>
                          <m:nary>
                            <m:naryPr>
                              <m:chr m:val="∏"/>
                              <m:limLoc m:val="undOvr"/>
                              <m:ctrlPr>
                                <a:rPr lang="ru-RU" sz="1600" i="1">
                                  <a:latin typeface="Cambria Math" panose="02040503050406030204" pitchFamily="18" charset="0"/>
                                </a:rPr>
                              </m:ctrlPr>
                            </m:naryPr>
                            <m:sub>
                              <m:r>
                                <a:rPr lang="ru-RU" sz="1600">
                                  <a:latin typeface="Cambria Math" panose="02040503050406030204" pitchFamily="18" charset="0"/>
                                </a:rPr>
                                <m:t>𝑖</m:t>
                              </m:r>
                              <m:r>
                                <a:rPr lang="ru-RU" sz="1600">
                                  <a:latin typeface="Cambria Math" panose="02040503050406030204" pitchFamily="18" charset="0"/>
                                </a:rPr>
                                <m:t>=1</m:t>
                              </m:r>
                            </m:sub>
                            <m:sup>
                              <m:r>
                                <a:rPr lang="ru-RU" sz="1600">
                                  <a:latin typeface="Cambria Math" panose="02040503050406030204" pitchFamily="18" charset="0"/>
                                </a:rPr>
                                <m:t>𝑛</m:t>
                              </m:r>
                            </m:sup>
                            <m:e>
                              <m:r>
                                <a:rPr lang="ru-RU" sz="1600">
                                  <a:latin typeface="Cambria Math" panose="02040503050406030204" pitchFamily="18" charset="0"/>
                                </a:rPr>
                                <m:t>(1+</m:t>
                              </m:r>
                              <m:sSub>
                                <m:sSubPr>
                                  <m:ctrlPr>
                                    <a:rPr lang="ru-RU" sz="1600" i="1">
                                      <a:latin typeface="Cambria Math" panose="02040503050406030204" pitchFamily="18" charset="0"/>
                                    </a:rPr>
                                  </m:ctrlPr>
                                </m:sSubPr>
                                <m:e>
                                  <m:r>
                                    <a:rPr lang="ru-RU" sz="1600">
                                      <a:latin typeface="Cambria Math" panose="02040503050406030204" pitchFamily="18" charset="0"/>
                                    </a:rPr>
                                    <m:t>𝜆</m:t>
                                  </m:r>
                                </m:e>
                                <m:sub>
                                  <m:r>
                                    <a:rPr lang="en-US" sz="1600">
                                      <a:latin typeface="Cambria Math" panose="02040503050406030204" pitchFamily="18" charset="0"/>
                                    </a:rPr>
                                    <m:t>𝑖</m:t>
                                  </m:r>
                                </m:sub>
                              </m:sSub>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𝑇</m:t>
                                  </m:r>
                                </m:e>
                                <m:sub>
                                  <m:sSub>
                                    <m:sSubPr>
                                      <m:ctrlPr>
                                        <a:rPr lang="ru-RU" sz="1600" i="1">
                                          <a:latin typeface="Cambria Math" panose="02040503050406030204" pitchFamily="18" charset="0"/>
                                        </a:rPr>
                                      </m:ctrlPr>
                                    </m:sSubPr>
                                    <m:e>
                                      <m:r>
                                        <a:rPr lang="ru-RU" sz="1600">
                                          <a:latin typeface="Cambria Math" panose="02040503050406030204" pitchFamily="18" charset="0"/>
                                        </a:rPr>
                                        <m:t>В</m:t>
                                      </m:r>
                                    </m:e>
                                    <m:sub>
                                      <m:r>
                                        <a:rPr lang="en-US" sz="1600">
                                          <a:latin typeface="Cambria Math" panose="02040503050406030204" pitchFamily="18" charset="0"/>
                                        </a:rPr>
                                        <m:t>𝑖</m:t>
                                      </m:r>
                                    </m:sub>
                                  </m:sSub>
                                </m:sub>
                              </m:sSub>
                              <m:r>
                                <a:rPr lang="ru-RU" sz="1600">
                                  <a:latin typeface="Cambria Math" panose="02040503050406030204" pitchFamily="18" charset="0"/>
                                </a:rPr>
                                <m:t>)</m:t>
                              </m:r>
                            </m:e>
                          </m:nary>
                          <m:r>
                            <a:rPr lang="ru-RU" sz="1600">
                              <a:latin typeface="Cambria Math" panose="02040503050406030204" pitchFamily="18" charset="0"/>
                            </a:rPr>
                            <m:t>−</m:t>
                          </m:r>
                          <m:nary>
                            <m:naryPr>
                              <m:chr m:val="∏"/>
                              <m:limLoc m:val="undOvr"/>
                              <m:ctrlPr>
                                <a:rPr lang="ru-RU" sz="1600" i="1">
                                  <a:latin typeface="Cambria Math" panose="02040503050406030204" pitchFamily="18" charset="0"/>
                                </a:rPr>
                              </m:ctrlPr>
                            </m:naryPr>
                            <m:sub>
                              <m:r>
                                <a:rPr lang="ru-RU" sz="1600">
                                  <a:latin typeface="Cambria Math" panose="02040503050406030204" pitchFamily="18" charset="0"/>
                                </a:rPr>
                                <m:t>𝑖</m:t>
                              </m:r>
                              <m:r>
                                <a:rPr lang="ru-RU" sz="1600">
                                  <a:latin typeface="Cambria Math" panose="02040503050406030204" pitchFamily="18" charset="0"/>
                                </a:rPr>
                                <m:t>=1</m:t>
                              </m:r>
                            </m:sub>
                            <m:sup>
                              <m:r>
                                <a:rPr lang="ru-RU" sz="1600">
                                  <a:latin typeface="Cambria Math" panose="02040503050406030204" pitchFamily="18" charset="0"/>
                                </a:rPr>
                                <m:t>𝑛</m:t>
                              </m:r>
                            </m:sup>
                            <m:e>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𝜆</m:t>
                                  </m:r>
                                </m:e>
                                <m:sub>
                                  <m:r>
                                    <a:rPr lang="ru-RU" sz="1600">
                                      <a:latin typeface="Cambria Math" panose="02040503050406030204" pitchFamily="18" charset="0"/>
                                    </a:rPr>
                                    <m:t>𝑖</m:t>
                                  </m:r>
                                </m:sub>
                              </m:sSub>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𝑇</m:t>
                                  </m:r>
                                </m:e>
                                <m:sub>
                                  <m:sSub>
                                    <m:sSubPr>
                                      <m:ctrlPr>
                                        <a:rPr lang="ru-RU" sz="1600" i="1">
                                          <a:latin typeface="Cambria Math" panose="02040503050406030204" pitchFamily="18" charset="0"/>
                                        </a:rPr>
                                      </m:ctrlPr>
                                    </m:sSubPr>
                                    <m:e>
                                      <m:r>
                                        <a:rPr lang="ru-RU" sz="1600">
                                          <a:latin typeface="Cambria Math" panose="02040503050406030204" pitchFamily="18" charset="0"/>
                                        </a:rPr>
                                        <m:t>В</m:t>
                                      </m:r>
                                    </m:e>
                                    <m:sub>
                                      <m:r>
                                        <a:rPr lang="en-US" sz="1600">
                                          <a:latin typeface="Cambria Math" panose="02040503050406030204" pitchFamily="18" charset="0"/>
                                        </a:rPr>
                                        <m:t>𝑖</m:t>
                                      </m:r>
                                    </m:sub>
                                  </m:sSub>
                                </m:sub>
                              </m:sSub>
                              <m:r>
                                <a:rPr lang="ru-RU" sz="1600">
                                  <a:latin typeface="Cambria Math" panose="02040503050406030204" pitchFamily="18" charset="0"/>
                                </a:rPr>
                                <m:t>)</m:t>
                              </m:r>
                            </m:e>
                          </m:nary>
                        </m:num>
                        <m:den>
                          <m:nary>
                            <m:naryPr>
                              <m:chr m:val="∑"/>
                              <m:limLoc m:val="undOvr"/>
                              <m:ctrlPr>
                                <a:rPr lang="ru-RU" sz="1600" i="1">
                                  <a:latin typeface="Cambria Math" panose="02040503050406030204" pitchFamily="18" charset="0"/>
                                </a:rPr>
                              </m:ctrlPr>
                            </m:naryPr>
                            <m:sub>
                              <m:r>
                                <a:rPr lang="ru-RU" sz="1600">
                                  <a:latin typeface="Cambria Math" panose="02040503050406030204" pitchFamily="18" charset="0"/>
                                </a:rPr>
                                <m:t>𝑖</m:t>
                              </m:r>
                              <m:r>
                                <a:rPr lang="ru-RU" sz="1600">
                                  <a:latin typeface="Cambria Math" panose="02040503050406030204" pitchFamily="18" charset="0"/>
                                </a:rPr>
                                <m:t>=1</m:t>
                              </m:r>
                            </m:sub>
                            <m:sup>
                              <m:r>
                                <a:rPr lang="ru-RU" sz="1600">
                                  <a:latin typeface="Cambria Math" panose="02040503050406030204" pitchFamily="18" charset="0"/>
                                </a:rPr>
                                <m:t>𝑛</m:t>
                              </m:r>
                            </m:sup>
                            <m:e>
                              <m:f>
                                <m:fPr>
                                  <m:ctrlPr>
                                    <a:rPr lang="ru-RU" sz="1600" i="1">
                                      <a:latin typeface="Cambria Math" panose="02040503050406030204" pitchFamily="18" charset="0"/>
                                    </a:rPr>
                                  </m:ctrlPr>
                                </m:fPr>
                                <m:num>
                                  <m:r>
                                    <a:rPr lang="ru-RU" sz="1600">
                                      <a:latin typeface="Cambria Math" panose="02040503050406030204" pitchFamily="18" charset="0"/>
                                    </a:rPr>
                                    <m:t>1</m:t>
                                  </m:r>
                                </m:num>
                                <m:den>
                                  <m:sSub>
                                    <m:sSubPr>
                                      <m:ctrlPr>
                                        <a:rPr lang="ru-RU" sz="1600" i="1">
                                          <a:latin typeface="Cambria Math" panose="02040503050406030204" pitchFamily="18" charset="0"/>
                                        </a:rPr>
                                      </m:ctrlPr>
                                    </m:sSubPr>
                                    <m:e>
                                      <m:r>
                                        <a:rPr lang="ru-RU" sz="1600">
                                          <a:latin typeface="Cambria Math" panose="02040503050406030204" pitchFamily="18" charset="0"/>
                                        </a:rPr>
                                        <m:t>𝑇</m:t>
                                      </m:r>
                                    </m:e>
                                    <m:sub>
                                      <m:sSub>
                                        <m:sSubPr>
                                          <m:ctrlPr>
                                            <a:rPr lang="ru-RU" sz="1600" i="1">
                                              <a:latin typeface="Cambria Math" panose="02040503050406030204" pitchFamily="18" charset="0"/>
                                            </a:rPr>
                                          </m:ctrlPr>
                                        </m:sSubPr>
                                        <m:e>
                                          <m:r>
                                            <a:rPr lang="ru-RU" sz="1600">
                                              <a:latin typeface="Cambria Math" panose="02040503050406030204" pitchFamily="18" charset="0"/>
                                            </a:rPr>
                                            <m:t>В</m:t>
                                          </m:r>
                                        </m:e>
                                        <m:sub>
                                          <m:r>
                                            <a:rPr lang="en-US" sz="1600">
                                              <a:latin typeface="Cambria Math" panose="02040503050406030204" pitchFamily="18" charset="0"/>
                                            </a:rPr>
                                            <m:t>𝑖</m:t>
                                          </m:r>
                                        </m:sub>
                                      </m:sSub>
                                    </m:sub>
                                  </m:sSub>
                                </m:den>
                              </m:f>
                            </m:e>
                          </m:nary>
                          <m:r>
                            <a:rPr lang="ru-RU" sz="1600">
                              <a:latin typeface="Cambria Math" panose="02040503050406030204" pitchFamily="18" charset="0"/>
                            </a:rPr>
                            <m:t>∗</m:t>
                          </m:r>
                          <m:nary>
                            <m:naryPr>
                              <m:chr m:val="∏"/>
                              <m:limLoc m:val="undOvr"/>
                              <m:ctrlPr>
                                <a:rPr lang="ru-RU" sz="1600" i="1">
                                  <a:latin typeface="Cambria Math" panose="02040503050406030204" pitchFamily="18" charset="0"/>
                                </a:rPr>
                              </m:ctrlPr>
                            </m:naryPr>
                            <m:sub>
                              <m:r>
                                <a:rPr lang="ru-RU" sz="1600">
                                  <a:latin typeface="Cambria Math" panose="02040503050406030204" pitchFamily="18" charset="0"/>
                                </a:rPr>
                                <m:t>𝑖</m:t>
                              </m:r>
                              <m:r>
                                <a:rPr lang="ru-RU" sz="1600">
                                  <a:latin typeface="Cambria Math" panose="02040503050406030204" pitchFamily="18" charset="0"/>
                                </a:rPr>
                                <m:t>=1</m:t>
                              </m:r>
                            </m:sub>
                            <m:sup>
                              <m:r>
                                <a:rPr lang="ru-RU" sz="1600">
                                  <a:latin typeface="Cambria Math" panose="02040503050406030204" pitchFamily="18" charset="0"/>
                                </a:rPr>
                                <m:t>𝑛</m:t>
                              </m:r>
                            </m:sup>
                            <m:e>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𝜆</m:t>
                                  </m:r>
                                </m:e>
                                <m:sub>
                                  <m:r>
                                    <a:rPr lang="ru-RU" sz="1600">
                                      <a:latin typeface="Cambria Math" panose="02040503050406030204" pitchFamily="18" charset="0"/>
                                    </a:rPr>
                                    <m:t>𝑖</m:t>
                                  </m:r>
                                </m:sub>
                              </m:sSub>
                              <m:r>
                                <a:rPr lang="ru-RU" sz="1600">
                                  <a:latin typeface="Cambria Math" panose="02040503050406030204" pitchFamily="18" charset="0"/>
                                </a:rPr>
                                <m:t>∙</m:t>
                              </m:r>
                              <m:sSub>
                                <m:sSubPr>
                                  <m:ctrlPr>
                                    <a:rPr lang="ru-RU" sz="1600" i="1">
                                      <a:latin typeface="Cambria Math" panose="02040503050406030204" pitchFamily="18" charset="0"/>
                                    </a:rPr>
                                  </m:ctrlPr>
                                </m:sSubPr>
                                <m:e>
                                  <m:r>
                                    <a:rPr lang="ru-RU" sz="1600">
                                      <a:latin typeface="Cambria Math" panose="02040503050406030204" pitchFamily="18" charset="0"/>
                                    </a:rPr>
                                    <m:t>𝑇</m:t>
                                  </m:r>
                                </m:e>
                                <m:sub>
                                  <m:sSub>
                                    <m:sSubPr>
                                      <m:ctrlPr>
                                        <a:rPr lang="ru-RU" sz="1600" i="1">
                                          <a:latin typeface="Cambria Math" panose="02040503050406030204" pitchFamily="18" charset="0"/>
                                        </a:rPr>
                                      </m:ctrlPr>
                                    </m:sSubPr>
                                    <m:e>
                                      <m:r>
                                        <a:rPr lang="ru-RU" sz="1600">
                                          <a:latin typeface="Cambria Math" panose="02040503050406030204" pitchFamily="18" charset="0"/>
                                        </a:rPr>
                                        <m:t>В</m:t>
                                      </m:r>
                                    </m:e>
                                    <m:sub>
                                      <m:r>
                                        <a:rPr lang="en-US" sz="1600">
                                          <a:latin typeface="Cambria Math" panose="02040503050406030204" pitchFamily="18" charset="0"/>
                                        </a:rPr>
                                        <m:t>𝑖</m:t>
                                      </m:r>
                                    </m:sub>
                                  </m:sSub>
                                </m:sub>
                              </m:sSub>
                              <m:r>
                                <a:rPr lang="ru-RU" sz="1600">
                                  <a:latin typeface="Cambria Math" panose="02040503050406030204" pitchFamily="18" charset="0"/>
                                </a:rPr>
                                <m:t>)</m:t>
                              </m:r>
                            </m:e>
                          </m:nary>
                        </m:den>
                      </m:f>
                    </m:oMath>
                  </m:oMathPara>
                </a14:m>
                <a:endParaRPr lang="ru-RU" sz="1600" dirty="0">
                  <a:latin typeface="HSE Sans" panose="02000000000000000000" pitchFamily="2" charset="0"/>
                </a:endParaRPr>
              </a:p>
              <a:p>
                <a:pPr/>
                <a14:m>
                  <m:oMathPara xmlns:m="http://schemas.openxmlformats.org/officeDocument/2006/math">
                    <m:oMathParaPr>
                      <m:jc m:val="centerGroup"/>
                    </m:oMathParaPr>
                    <m:oMath xmlns:m="http://schemas.openxmlformats.org/officeDocument/2006/math">
                      <m:sSub>
                        <m:sSubPr>
                          <m:ctrlPr>
                            <a:rPr lang="ru-RU" sz="1600" i="1">
                              <a:latin typeface="Cambria Math" panose="02040503050406030204" pitchFamily="18" charset="0"/>
                            </a:rPr>
                          </m:ctrlPr>
                        </m:sSubPr>
                        <m:e>
                          <m:r>
                            <a:rPr lang="ru-RU" sz="1600">
                              <a:latin typeface="Cambria Math" panose="02040503050406030204" pitchFamily="18" charset="0"/>
                            </a:rPr>
                            <m:t>𝑇</m:t>
                          </m:r>
                        </m:e>
                        <m:sub>
                          <m:r>
                            <a:rPr lang="ru-RU" sz="1600">
                              <a:latin typeface="Cambria Math" panose="02040503050406030204" pitchFamily="18" charset="0"/>
                            </a:rPr>
                            <m:t>В</m:t>
                          </m:r>
                        </m:sub>
                      </m:sSub>
                      <m:r>
                        <a:rPr lang="en-US" sz="1600">
                          <a:latin typeface="Cambria Math" panose="02040503050406030204" pitchFamily="18" charset="0"/>
                        </a:rPr>
                        <m:t>=</m:t>
                      </m:r>
                      <m:f>
                        <m:fPr>
                          <m:ctrlPr>
                            <a:rPr lang="ru-RU" sz="1600" i="1">
                              <a:latin typeface="Cambria Math" panose="02040503050406030204" pitchFamily="18" charset="0"/>
                            </a:rPr>
                          </m:ctrlPr>
                        </m:fPr>
                        <m:num>
                          <m:r>
                            <a:rPr lang="en-US" sz="1600">
                              <a:latin typeface="Cambria Math" panose="02040503050406030204" pitchFamily="18" charset="0"/>
                            </a:rPr>
                            <m:t>1</m:t>
                          </m:r>
                        </m:num>
                        <m:den>
                          <m:nary>
                            <m:naryPr>
                              <m:chr m:val="∑"/>
                              <m:limLoc m:val="undOvr"/>
                              <m:ctrlPr>
                                <a:rPr lang="ru-RU" sz="1600" i="1">
                                  <a:latin typeface="Cambria Math" panose="02040503050406030204" pitchFamily="18" charset="0"/>
                                </a:rPr>
                              </m:ctrlPr>
                            </m:naryPr>
                            <m:sub>
                              <m:r>
                                <a:rPr lang="en-US" sz="1600">
                                  <a:latin typeface="Cambria Math" panose="02040503050406030204" pitchFamily="18" charset="0"/>
                                </a:rPr>
                                <m:t>𝑖</m:t>
                              </m:r>
                              <m:r>
                                <a:rPr lang="en-US" sz="1600">
                                  <a:latin typeface="Cambria Math" panose="02040503050406030204" pitchFamily="18" charset="0"/>
                                </a:rPr>
                                <m:t>=1</m:t>
                              </m:r>
                            </m:sub>
                            <m:sup>
                              <m:r>
                                <a:rPr lang="en-US" sz="1600">
                                  <a:latin typeface="Cambria Math" panose="02040503050406030204" pitchFamily="18" charset="0"/>
                                </a:rPr>
                                <m:t>𝑛</m:t>
                              </m:r>
                            </m:sup>
                            <m:e>
                              <m:sSub>
                                <m:sSubPr>
                                  <m:ctrlPr>
                                    <a:rPr lang="ru-RU" sz="1600" i="1">
                                      <a:latin typeface="Cambria Math" panose="02040503050406030204" pitchFamily="18" charset="0"/>
                                    </a:rPr>
                                  </m:ctrlPr>
                                </m:sSubPr>
                                <m:e>
                                  <m:r>
                                    <a:rPr lang="en-US" sz="1600">
                                      <a:latin typeface="Cambria Math" panose="02040503050406030204" pitchFamily="18" charset="0"/>
                                    </a:rPr>
                                    <m:t>𝑇</m:t>
                                  </m:r>
                                </m:e>
                                <m:sub>
                                  <m:sSub>
                                    <m:sSubPr>
                                      <m:ctrlPr>
                                        <a:rPr lang="ru-RU" sz="1600" i="1">
                                          <a:latin typeface="Cambria Math" panose="02040503050406030204" pitchFamily="18" charset="0"/>
                                        </a:rPr>
                                      </m:ctrlPr>
                                    </m:sSubPr>
                                    <m:e>
                                      <m:r>
                                        <a:rPr lang="ru-RU" sz="1600">
                                          <a:latin typeface="Cambria Math" panose="02040503050406030204" pitchFamily="18" charset="0"/>
                                        </a:rPr>
                                        <m:t>В</m:t>
                                      </m:r>
                                    </m:e>
                                    <m:sub>
                                      <m:r>
                                        <a:rPr lang="en-US" sz="1600">
                                          <a:latin typeface="Cambria Math" panose="02040503050406030204" pitchFamily="18" charset="0"/>
                                        </a:rPr>
                                        <m:t>𝑖</m:t>
                                      </m:r>
                                    </m:sub>
                                  </m:sSub>
                                </m:sub>
                              </m:sSub>
                            </m:e>
                          </m:nary>
                        </m:den>
                      </m:f>
                      <m:r>
                        <a:rPr lang="en-US" sz="1600" i="1">
                          <a:latin typeface="Cambria Math" panose="02040503050406030204" pitchFamily="18" charset="0"/>
                        </a:rPr>
                        <m:t> </m:t>
                      </m:r>
                      <m:r>
                        <a:rPr lang="ru-RU" sz="1600" b="0" i="0" smtClean="0">
                          <a:latin typeface="Cambria Math" panose="02040503050406030204" pitchFamily="18" charset="0"/>
                        </a:rPr>
                        <m:t>; </m:t>
                      </m:r>
                      <m:r>
                        <a:rPr lang="en-US" sz="1600">
                          <a:latin typeface="Cambria Math" panose="02040503050406030204" pitchFamily="18" charset="0"/>
                        </a:rPr>
                        <m:t>𝜆</m:t>
                      </m:r>
                      <m:r>
                        <a:rPr lang="en-US" sz="1600">
                          <a:latin typeface="Cambria Math" panose="02040503050406030204" pitchFamily="18" charset="0"/>
                        </a:rPr>
                        <m:t>=</m:t>
                      </m:r>
                      <m:f>
                        <m:fPr>
                          <m:ctrlPr>
                            <a:rPr lang="ru-RU" sz="1600" i="1">
                              <a:latin typeface="Cambria Math" panose="02040503050406030204" pitchFamily="18" charset="0"/>
                            </a:rPr>
                          </m:ctrlPr>
                        </m:fPr>
                        <m:num>
                          <m:r>
                            <a:rPr lang="en-US" sz="1600">
                              <a:latin typeface="Cambria Math" panose="02040503050406030204" pitchFamily="18" charset="0"/>
                            </a:rPr>
                            <m:t>1</m:t>
                          </m:r>
                        </m:num>
                        <m:den>
                          <m:sSub>
                            <m:sSubPr>
                              <m:ctrlPr>
                                <a:rPr lang="ru-RU" sz="1600" i="1">
                                  <a:latin typeface="Cambria Math" panose="02040503050406030204" pitchFamily="18" charset="0"/>
                                </a:rPr>
                              </m:ctrlPr>
                            </m:sSubPr>
                            <m:e>
                              <m:r>
                                <a:rPr lang="en-US" sz="1600">
                                  <a:latin typeface="Cambria Math" panose="02040503050406030204" pitchFamily="18" charset="0"/>
                                </a:rPr>
                                <m:t>𝑇</m:t>
                              </m:r>
                            </m:e>
                            <m:sub>
                              <m:r>
                                <a:rPr lang="en-US" sz="1600">
                                  <a:latin typeface="Cambria Math" panose="02040503050406030204" pitchFamily="18" charset="0"/>
                                </a:rPr>
                                <m:t>0</m:t>
                              </m:r>
                            </m:sub>
                          </m:sSub>
                        </m:den>
                      </m:f>
                    </m:oMath>
                  </m:oMathPara>
                </a14:m>
                <a:endParaRPr lang="ru-RU" sz="1600" dirty="0">
                  <a:latin typeface="HSE Sans" panose="02000000000000000000" pitchFamily="2" charset="0"/>
                </a:endParaRPr>
              </a:p>
            </p:txBody>
          </p:sp>
        </mc:Choice>
        <mc:Fallback xmlns="">
          <p:sp>
            <p:nvSpPr>
              <p:cNvPr id="9" name="TextBox 8">
                <a:extLst>
                  <a:ext uri="{FF2B5EF4-FFF2-40B4-BE49-F238E27FC236}">
                    <a16:creationId xmlns:a16="http://schemas.microsoft.com/office/drawing/2014/main" id="{8D556B9C-F99C-D5C7-E4E3-937DDDEA8995}"/>
                  </a:ext>
                </a:extLst>
              </p:cNvPr>
              <p:cNvSpPr txBox="1">
                <a:spLocks noRot="1" noChangeAspect="1" noMove="1" noResize="1" noEditPoints="1" noAdjustHandles="1" noChangeArrowheads="1" noChangeShapeType="1" noTextEdit="1"/>
              </p:cNvSpPr>
              <p:nvPr/>
            </p:nvSpPr>
            <p:spPr>
              <a:xfrm>
                <a:off x="6523254" y="3891680"/>
                <a:ext cx="4618661" cy="2134559"/>
              </a:xfrm>
              <a:prstGeom prst="rect">
                <a:avLst/>
              </a:prstGeom>
              <a:blipFill>
                <a:blip r:embed="rId7"/>
                <a:stretch>
                  <a:fillRect t="-36686" b="-23669"/>
                </a:stretch>
              </a:blipFill>
            </p:spPr>
            <p:txBody>
              <a:bodyPr/>
              <a:lstStyle/>
              <a:p>
                <a:r>
                  <a:rPr lang="ru-RU">
                    <a:noFill/>
                  </a:rPr>
                  <a:t> </a:t>
                </a:r>
              </a:p>
            </p:txBody>
          </p:sp>
        </mc:Fallback>
      </mc:AlternateContent>
      <p:sp>
        <p:nvSpPr>
          <p:cNvPr id="13" name="Заголовок 2">
            <a:extLst>
              <a:ext uri="{FF2B5EF4-FFF2-40B4-BE49-F238E27FC236}">
                <a16:creationId xmlns:a16="http://schemas.microsoft.com/office/drawing/2014/main" id="{3333C197-CDAB-3B99-82F4-885D3D1279E0}"/>
              </a:ext>
            </a:extLst>
          </p:cNvPr>
          <p:cNvSpPr txBox="1">
            <a:spLocks/>
          </p:cNvSpPr>
          <p:nvPr/>
        </p:nvSpPr>
        <p:spPr>
          <a:xfrm>
            <a:off x="8666644" y="2469091"/>
            <a:ext cx="2757094" cy="624557"/>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2000" dirty="0"/>
              <a:t>Fig.</a:t>
            </a:r>
            <a:r>
              <a:rPr lang="ru-RU" sz="2000" dirty="0"/>
              <a:t> 5 – </a:t>
            </a:r>
            <a:r>
              <a:rPr lang="en-US" sz="2000" dirty="0"/>
              <a:t>Parallel connection of elements</a:t>
            </a:r>
            <a:endParaRPr lang="ru-RU" sz="2000" dirty="0"/>
          </a:p>
        </p:txBody>
      </p:sp>
      <p:sp>
        <p:nvSpPr>
          <p:cNvPr id="14" name="Заголовок 2">
            <a:extLst>
              <a:ext uri="{FF2B5EF4-FFF2-40B4-BE49-F238E27FC236}">
                <a16:creationId xmlns:a16="http://schemas.microsoft.com/office/drawing/2014/main" id="{5B32F946-38DA-A2EB-A764-8EC5B009D7EB}"/>
              </a:ext>
            </a:extLst>
          </p:cNvPr>
          <p:cNvSpPr txBox="1">
            <a:spLocks/>
          </p:cNvSpPr>
          <p:nvPr/>
        </p:nvSpPr>
        <p:spPr>
          <a:xfrm>
            <a:off x="10596670"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19</a:t>
            </a:r>
          </a:p>
        </p:txBody>
      </p:sp>
      <p:sp>
        <p:nvSpPr>
          <p:cNvPr id="17" name="Текст 6">
            <a:extLst>
              <a:ext uri="{FF2B5EF4-FFF2-40B4-BE49-F238E27FC236}">
                <a16:creationId xmlns:a16="http://schemas.microsoft.com/office/drawing/2014/main" id="{9F8DBDF6-75BD-433C-B08E-3CC07AF46A1C}"/>
              </a:ext>
            </a:extLst>
          </p:cNvPr>
          <p:cNvSpPr txBox="1">
            <a:spLocks/>
          </p:cNvSpPr>
          <p:nvPr/>
        </p:nvSpPr>
        <p:spPr>
          <a:xfrm>
            <a:off x="6259892" y="519225"/>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 Multifactor Forecasting Method for Dependability Measures of IIoT‐Systems</a:t>
            </a:r>
            <a:endParaRPr lang="ru-RU" dirty="0"/>
          </a:p>
        </p:txBody>
      </p:sp>
    </p:spTree>
    <p:extLst>
      <p:ext uri="{BB962C8B-B14F-4D97-AF65-F5344CB8AC3E}">
        <p14:creationId xmlns:p14="http://schemas.microsoft.com/office/powerpoint/2010/main" val="3194254638"/>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9290</TotalTime>
  <Words>1907</Words>
  <Application>Microsoft Office PowerPoint</Application>
  <PresentationFormat>Широкоэкранный</PresentationFormat>
  <Paragraphs>227</Paragraphs>
  <Slides>19</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Cambria Math</vt:lpstr>
      <vt:lpstr>HSE Sans</vt:lpstr>
      <vt:lpstr>Office Theme</vt:lpstr>
      <vt:lpstr>Development of a Multifactor Forecasting Method for Dependability Measures of IIoT‐Systems</vt:lpstr>
      <vt:lpstr>Relevance</vt:lpstr>
      <vt:lpstr>Relevance</vt:lpstr>
      <vt:lpstr>Aim</vt:lpstr>
      <vt:lpstr>Existing methods for assessing the dependability of IIoT systems</vt:lpstr>
      <vt:lpstr>Existing methods for assessing the dependability of IIoT systems</vt:lpstr>
      <vt:lpstr>Existing methods for assessing the dependability of IIoT systems</vt:lpstr>
      <vt:lpstr>Models for assessing the dependability of system hardware</vt:lpstr>
      <vt:lpstr>Models for assessing the dependability of system hardware</vt:lpstr>
      <vt:lpstr>Models for assessing the dependability of system software</vt:lpstr>
      <vt:lpstr>Models for assessing the reliability of the network part of systems</vt:lpstr>
      <vt:lpstr>Models for assessing the reliability of the network part of systems</vt:lpstr>
      <vt:lpstr>Models for assessing the reliability of the network part of systems</vt:lpstr>
      <vt:lpstr>Презентация PowerPoint</vt:lpstr>
      <vt:lpstr>Refined approach to assessing the dependability of IIoT systems</vt:lpstr>
      <vt:lpstr>Refined approach to assessing the dependability of IIoT systems</vt:lpstr>
      <vt:lpstr>Calculation of the availability factor of an IIoT system</vt:lpstr>
      <vt:lpstr>Conclusion</vt:lpstr>
      <vt:lpstr>Development of a Multifactor Forecasting Method for Dependability Measures of IIoT‐Systems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256</cp:revision>
  <cp:lastPrinted>2021-11-11T13:08:42Z</cp:lastPrinted>
  <dcterms:created xsi:type="dcterms:W3CDTF">2021-11-11T08:52:47Z</dcterms:created>
  <dcterms:modified xsi:type="dcterms:W3CDTF">2024-09-24T10:11:32Z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