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403" r:id="rId3"/>
    <p:sldId id="413" r:id="rId4"/>
    <p:sldId id="414" r:id="rId5"/>
    <p:sldId id="415" r:id="rId6"/>
    <p:sldId id="41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441D1-8772-4561-91D6-B29395450E79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400BB-8D95-461D-AE00-394DF48F3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1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450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661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911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00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B6CC1-7F7B-478A-A9C2-6D2CEFCF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075C1E-0481-496A-AE46-570BBA02D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5F210B-AE7C-4FF6-AA5B-10D8761B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DD43FA-A870-44EE-A6DD-9902F3AD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28128D-5120-4787-A52D-1B3BECDF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3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D654F-01B5-4E97-AFFA-E89B9D6B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03A6D7-2775-456B-A817-91FA027E6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23DB81-126B-46A8-AF6E-E2AA882D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4C486D-0A15-495E-A95F-4E184E61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FAF0E3-8821-4EA3-8D49-0FB1ED37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8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F44FC7-5DED-43AD-9BBD-6D3E0FBFA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581615-5F82-49A0-991C-9F920F0C1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44F5F-201C-4885-B831-C74480F7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6144B5-C961-4A83-8533-6949846A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4E79BD-21D8-4F5E-8F06-282BC83A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73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03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x-none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8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F42F7-A52C-4B04-9F89-B811810B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B5F0B-00F9-4A74-BF8E-C4FE192B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D15A86-67E7-4C19-AAA0-C6241A38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9719EE-9CB7-440D-8691-F3EE53FE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9CD250-90CB-426F-805D-AF78E015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0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171B8-AC15-49F7-B4BA-000FAE22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1F26C5-0147-4F71-A35B-52E86BC5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4BB317-26D3-4412-852A-3E531EDB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54842-4F61-433F-86EE-1F6544C6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69464D-5335-4749-9D64-204D7991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9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C4B04-40AC-4A82-9D20-D194180B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4429B-3B9D-4E65-9531-2F891A4EB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8F3269-3621-4BA8-9977-7D8657736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C71066-B49B-4FC1-B253-7E2B50ED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DF6D16-7735-4617-B8CF-689B5184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68CB3D-CE3D-4D6A-A4E7-5BD97CC4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5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53C38-FB54-478C-8D2F-41D5C1354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B76458-3599-4C9A-9B8B-E2B5E54BC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F153A-BD90-43BE-AC6A-649E29F1B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59AEC2-AAF4-49EB-9BD1-E92743319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05E776-54BE-4875-B343-AC0D59F73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75B92F-7947-470D-8A6C-9CB52BC8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76BD7-ACC2-4168-B70D-0CA6A880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089E4B-3540-45AC-8DCD-FD6C7DBC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9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A4779-52E5-42C3-8B52-0A5703B1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E059E0-52E3-4878-90C7-5CCB7249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C79AD0-7E35-4A5F-AFA1-CBE73B3B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1CB7A2-DA21-4E4F-BA8C-40B893D6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2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680D7E-5263-4FB2-865A-508AEE28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36E59D-4022-4345-957D-77D10A0A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D88C1F-7D5E-471D-98CB-4DB1925F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77A74-6019-44EB-80E2-69E4E93D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425136-FD22-444B-B3D7-6FF851F2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055566-2C41-4C24-9E99-F142F9EDD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03F659-8C9C-4FFF-ABF6-06DC5ED1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050DDA-CF90-429C-B7BC-E6D3DDD3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CF6B34-5979-4F44-ACB5-F0C6634D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1191D-EEC8-442C-9CFF-A1FAF3BF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A3E4C7-36DF-46EA-A4A8-3AC6908D8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AEC5CD-BF22-4D57-83C5-F6E2A1F36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60BD62-39D7-4452-95F2-DCF79750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FA0C02-A229-480B-90F2-3BC17AF5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B2F7B7-2EBC-43DF-89F0-ADE6B6BA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6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FC71B-CD38-42FA-B9FA-7CE2F377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7E0465-824C-4675-AB7A-211EA2ADB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0A9F50-400F-431E-996C-E781499C8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B3F7-0279-4293-9CA0-85CDDE46ACF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0D2BB-1BBF-4518-9FED-40C028ECC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32A133-F52C-4B23-B046-E99FCCFB3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1E9B6-875F-41F9-9B01-776EE09EB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5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716699"/>
            <a:ext cx="5347195" cy="25893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HSE Sans" panose="02000000000000000000" pitchFamily="50" charset="-52"/>
                <a:cs typeface="Arial" panose="020B0604020202020204" pitchFamily="34" charset="0"/>
              </a:rPr>
              <a:t>Научно-учебная группа</a:t>
            </a:r>
            <a: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на предприятиях</a:t>
            </a:r>
            <a: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  <a:t>»</a:t>
            </a:r>
            <a:b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b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Доклад подготовлен в ходе проведения исследования 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Проект № 24-00-024 «Развитие методов прогнозирования показателей надежности электронных модулей» </a:t>
            </a:r>
            <a:b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в рамках Программы «Научный фонд Национального исследовательского университета </a:t>
            </a:r>
            <a:b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«Высшая школа экономики» (НИУ ВШЭ)» в 2024 г.</a:t>
            </a:r>
            <a:endParaRPr lang="ru-RU" sz="2400" dirty="0"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Департамент </a:t>
            </a:r>
            <a:b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электронной инженерии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Москва</a:t>
            </a:r>
          </a:p>
          <a:p>
            <a:r>
              <a:rPr lang="en-US" dirty="0">
                <a:latin typeface="HSE Sans" panose="02000000000000000000" pitchFamily="50" charset="-52"/>
                <a:cs typeface="Arial" panose="020B0604020202020204" pitchFamily="34" charset="0"/>
              </a:rPr>
              <a:t>10</a:t>
            </a: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.0</a:t>
            </a:r>
            <a:r>
              <a:rPr lang="en-US" dirty="0">
                <a:latin typeface="HSE Sans" panose="02000000000000000000" pitchFamily="50" charset="-52"/>
                <a:cs typeface="Arial" panose="020B0604020202020204" pitchFamily="34" charset="0"/>
              </a:rPr>
              <a:t>9</a:t>
            </a: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.2024 г.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CEE9B9B-9B18-4E8B-B2FB-65BC4D08957A}"/>
              </a:ext>
            </a:extLst>
          </p:cNvPr>
          <p:cNvSpPr/>
          <p:nvPr/>
        </p:nvSpPr>
        <p:spPr>
          <a:xfrm>
            <a:off x="1027968" y="2461188"/>
            <a:ext cx="5347195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HSE Sans" panose="02000000000000000000" pitchFamily="50" charset="-52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D5AE6A7-279B-455A-B0A0-74BECF51F5A9}"/>
              </a:ext>
            </a:extLst>
          </p:cNvPr>
          <p:cNvSpPr txBox="1">
            <a:spLocks/>
          </p:cNvSpPr>
          <p:nvPr/>
        </p:nvSpPr>
        <p:spPr>
          <a:xfrm>
            <a:off x="6622991" y="2722958"/>
            <a:ext cx="4541041" cy="2589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HSE Sans" panose="02000000000000000000" pitchFamily="50" charset="-52"/>
                <a:cs typeface="Arial" panose="020B0604020202020204" pitchFamily="34" charset="0"/>
              </a:rPr>
              <a:t>Доклад</a:t>
            </a:r>
            <a: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600" b="1" dirty="0">
                <a:latin typeface="HSE Sans" panose="02000000000000000000" pitchFamily="50" charset="-52"/>
                <a:cs typeface="Arial" panose="020B0604020202020204" pitchFamily="34" charset="0"/>
              </a:rPr>
              <a:t>«Обзор французской методологии </a:t>
            </a:r>
            <a:r>
              <a:rPr lang="en-US" sz="1600" b="1" dirty="0">
                <a:latin typeface="HSE Sans" panose="02000000000000000000" pitchFamily="50" charset="-52"/>
                <a:cs typeface="Arial" panose="020B0604020202020204" pitchFamily="34" charset="0"/>
              </a:rPr>
              <a:t>FIDES</a:t>
            </a:r>
            <a:r>
              <a:rPr lang="ru-RU" sz="1600" b="1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r>
              <a:rPr lang="ru-RU" sz="1600" b="1">
                <a:latin typeface="HSE Sans" panose="02000000000000000000" pitchFamily="50" charset="-52"/>
                <a:cs typeface="Arial" panose="020B0604020202020204" pitchFamily="34" charset="0"/>
              </a:rPr>
              <a:t>по оценке </a:t>
            </a:r>
            <a:r>
              <a:rPr lang="ru-RU" sz="1600" b="1" dirty="0">
                <a:latin typeface="HSE Sans" panose="02000000000000000000" pitchFamily="50" charset="-52"/>
                <a:cs typeface="Arial" panose="020B0604020202020204" pitchFamily="34" charset="0"/>
              </a:rPr>
              <a:t>надежности и качества электронных модулей»</a:t>
            </a:r>
            <a:b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b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endParaRPr lang="ru-RU" sz="1800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endParaRPr lang="ru-RU" sz="1400" b="1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Докладчик</a:t>
            </a: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Мкртчян Гарик Андраникович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студент 4 года обучения - ОП </a:t>
            </a:r>
            <a:r>
              <a:rPr lang="en-US" sz="1400" dirty="0">
                <a:latin typeface="HSE Sans" panose="02000000000000000000" pitchFamily="50" charset="-52"/>
                <a:cs typeface="Arial" panose="020B0604020202020204" pitchFamily="34" charset="0"/>
              </a:rPr>
              <a:t>“</a:t>
            </a: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ИТСС</a:t>
            </a:r>
            <a:r>
              <a:rPr lang="en-US" sz="1400" dirty="0">
                <a:latin typeface="HSE Sans" panose="02000000000000000000" pitchFamily="50" charset="-52"/>
                <a:cs typeface="Arial" panose="020B0604020202020204" pitchFamily="34" charset="0"/>
              </a:rPr>
              <a:t>”</a:t>
            </a:r>
            <a:endParaRPr lang="ru-RU" sz="1400" dirty="0"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D54483D-1542-4DDB-95BB-44C3244848E8}"/>
              </a:ext>
            </a:extLst>
          </p:cNvPr>
          <p:cNvSpPr/>
          <p:nvPr/>
        </p:nvSpPr>
        <p:spPr>
          <a:xfrm>
            <a:off x="6622991" y="2461187"/>
            <a:ext cx="4541042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HSE Sans" panose="02000000000000000000" pitchFamily="50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BDB3D70-8494-488B-ACED-6D67270FA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7483" y="3824192"/>
            <a:ext cx="735350" cy="73535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5186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endParaRPr lang="ru-RU" sz="1300" dirty="0">
              <a:solidFill>
                <a:srgbClr val="002060"/>
              </a:solidFill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электронных изделий на этапах жизненного цикла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Развитие методов прогнозирования показателей надежности электронных модулей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257FB-9493-45F9-BB15-FE6D5C4A10A0}"/>
              </a:ext>
            </a:extLst>
          </p:cNvPr>
          <p:cNvSpPr txBox="1"/>
          <p:nvPr/>
        </p:nvSpPr>
        <p:spPr>
          <a:xfrm>
            <a:off x="937229" y="1504667"/>
            <a:ext cx="434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HSE Sans Black" panose="02000000000000000000" pitchFamily="50" charset="0"/>
              </a:rPr>
              <a:t>Задача и охват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337469-A292-4CFD-8D0C-DBB0C15C4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405" y="1504667"/>
            <a:ext cx="4508366" cy="48877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3C9F37-0FC0-4529-9DD9-FF162975F6CA}"/>
              </a:ext>
            </a:extLst>
          </p:cNvPr>
          <p:cNvSpPr txBox="1"/>
          <p:nvPr/>
        </p:nvSpPr>
        <p:spPr>
          <a:xfrm>
            <a:off x="793102" y="2379306"/>
            <a:ext cx="519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Реалистичная оценка надежности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электронных систем с учетом различных эксплуатационных условий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CA06A5-D75F-488B-A805-8EFE10DB7A1F}"/>
              </a:ext>
            </a:extLst>
          </p:cNvPr>
          <p:cNvSpPr txBox="1"/>
          <p:nvPr/>
        </p:nvSpPr>
        <p:spPr>
          <a:xfrm>
            <a:off x="793102" y="4263448"/>
            <a:ext cx="5197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для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суровых условия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агрессивным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6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endParaRPr lang="ru-RU" sz="1300" dirty="0">
              <a:solidFill>
                <a:srgbClr val="002060"/>
              </a:solidFill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электронных изделий на этапах жизненного цикла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Развитие методов прогнозирования показателей надежности электронных модулей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302FB1-1B4C-4B6F-BA82-18BEEDBB0A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02096" y="2489017"/>
            <a:ext cx="3993706" cy="27641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01F93C-9EDC-4DC2-936D-4E45E7F77B76}"/>
              </a:ext>
            </a:extLst>
          </p:cNvPr>
          <p:cNvSpPr txBox="1"/>
          <p:nvPr/>
        </p:nvSpPr>
        <p:spPr>
          <a:xfrm>
            <a:off x="782273" y="2143784"/>
            <a:ext cx="5197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омпоненты рассматриваются на протяжении всего жизненного цикла, начиная с этапа спецификации продукта и до этапа эксплуатации и технического обслуживания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26034-8DA7-4479-8C88-21DDB5FB2008}"/>
              </a:ext>
            </a:extLst>
          </p:cNvPr>
          <p:cNvSpPr txBox="1"/>
          <p:nvPr/>
        </p:nvSpPr>
        <p:spPr>
          <a:xfrm>
            <a:off x="782272" y="3464236"/>
            <a:ext cx="5197151" cy="2887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охватывает саму технологию изделия, а также его интеграцию в продукт.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учитывает все практики и современные достижения от этапа спецификации продукта до его замены.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учитывает ограничения использования, определенные проектированием продукта и эксплуатацией конечным пользователем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06A7A2-CEB5-4CEE-A1A2-6EC487CC8210}"/>
              </a:ext>
            </a:extLst>
          </p:cNvPr>
          <p:cNvSpPr txBox="1"/>
          <p:nvPr/>
        </p:nvSpPr>
        <p:spPr>
          <a:xfrm>
            <a:off x="782272" y="1435898"/>
            <a:ext cx="434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HSE Sans Black" panose="02000000000000000000" pitchFamily="50" charset="0"/>
              </a:rPr>
              <a:t>Методология</a:t>
            </a:r>
          </a:p>
        </p:txBody>
      </p:sp>
    </p:spTree>
    <p:extLst>
      <p:ext uri="{BB962C8B-B14F-4D97-AF65-F5344CB8AC3E}">
        <p14:creationId xmlns:p14="http://schemas.microsoft.com/office/powerpoint/2010/main" val="10091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endParaRPr lang="ru-RU" sz="1300" dirty="0">
              <a:solidFill>
                <a:srgbClr val="002060"/>
              </a:solidFill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электронных изделий на этапах жизненного цикла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Развитие методов прогнозирования показателей надежности электронных модулей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257FB-9493-45F9-BB15-FE6D5C4A10A0}"/>
              </a:ext>
            </a:extLst>
          </p:cNvPr>
          <p:cNvSpPr txBox="1"/>
          <p:nvPr/>
        </p:nvSpPr>
        <p:spPr>
          <a:xfrm>
            <a:off x="618929" y="1481768"/>
            <a:ext cx="434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HSE Sans Black" panose="02000000000000000000" pitchFamily="50" charset="0"/>
              </a:rPr>
              <a:t>Формулы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181052-39F1-4CD6-893B-FC36948B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29" y="2275211"/>
            <a:ext cx="5212704" cy="9840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05ADABF-9E4B-4986-9325-6EA726B2CFF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43" t="23794" r="13074" b="21216"/>
          <a:stretch/>
        </p:blipFill>
        <p:spPr>
          <a:xfrm>
            <a:off x="5952931" y="2261846"/>
            <a:ext cx="5113175" cy="8799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3396C0-095A-4375-B761-6DF0171F1F23}"/>
              </a:ext>
            </a:extLst>
          </p:cNvPr>
          <p:cNvSpPr txBox="1"/>
          <p:nvPr/>
        </p:nvSpPr>
        <p:spPr>
          <a:xfrm>
            <a:off x="1399396" y="3716219"/>
            <a:ext cx="9666710" cy="1759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Физический вклад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представляет собой в основном аддитивный определяющий член, включающий физические и технологические вклады в надежность.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Вклад процесса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представляет собой мультипликативный член, который показывает влияние разработки, производства и операционного процесса на надежность.</a:t>
            </a:r>
          </a:p>
        </p:txBody>
      </p:sp>
    </p:spTree>
    <p:extLst>
      <p:ext uri="{BB962C8B-B14F-4D97-AF65-F5344CB8AC3E}">
        <p14:creationId xmlns:p14="http://schemas.microsoft.com/office/powerpoint/2010/main" val="120884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  <a:p>
            <a:endParaRPr lang="ru-RU" sz="1300" dirty="0">
              <a:solidFill>
                <a:srgbClr val="002060"/>
              </a:solidFill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электронных изделий на этапах жизненного цикла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sz="1300" dirty="0">
                <a:solidFill>
                  <a:srgbClr val="002060"/>
                </a:solidFill>
                <a:latin typeface="HSE Sans" panose="02000000000000000000" pitchFamily="50" charset="-52"/>
                <a:cs typeface="Arial" panose="020B0604020202020204" pitchFamily="34" charset="0"/>
              </a:rPr>
              <a:t>Развитие методов прогнозирования показателей надежности электронных модулей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257FB-9493-45F9-BB15-FE6D5C4A10A0}"/>
              </a:ext>
            </a:extLst>
          </p:cNvPr>
          <p:cNvSpPr txBox="1"/>
          <p:nvPr/>
        </p:nvSpPr>
        <p:spPr>
          <a:xfrm>
            <a:off x="618929" y="1481768"/>
            <a:ext cx="434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HSE Sans Black" panose="02000000000000000000" pitchFamily="50" charset="0"/>
              </a:rPr>
              <a:t>Формулы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49B77F2-299B-4E34-BF69-BD18302AB05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81434" y="2341536"/>
            <a:ext cx="8556915" cy="11790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40F3DE-FB4A-4566-A06E-97B63DD05CFF}"/>
              </a:ext>
            </a:extLst>
          </p:cNvPr>
          <p:cNvSpPr txBox="1"/>
          <p:nvPr/>
        </p:nvSpPr>
        <p:spPr>
          <a:xfrm>
            <a:off x="1399396" y="3716219"/>
            <a:ext cx="9666710" cy="2363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placement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размещения изделия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en-US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среды эксплуатации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en-US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ruggedising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учета перенапряжений в разработке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5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716699"/>
            <a:ext cx="5347195" cy="25893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HSE Sans" panose="02000000000000000000" pitchFamily="50" charset="-52"/>
                <a:cs typeface="Arial" panose="020B0604020202020204" pitchFamily="34" charset="0"/>
              </a:rPr>
              <a:t>Научно-учебная группа</a:t>
            </a:r>
            <a: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HSE Sans" panose="02000000000000000000" pitchFamily="50" charset="-52"/>
                <a:cs typeface="Arial" panose="020B0604020202020204" pitchFamily="34" charset="0"/>
              </a:rPr>
              <a:t>Управление надежностью на предприятиях</a:t>
            </a:r>
            <a: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  <a:t>»</a:t>
            </a:r>
            <a:b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br>
              <a:rPr lang="ru-RU" sz="2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Доклад подготовлен в ходе проведения исследования 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Проект № 24-00-024 «Развитие методов прогнозирования показателей надежности электронных модулей» </a:t>
            </a:r>
            <a:b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в рамках Программы «Научный фонд Национального исследовательского университета </a:t>
            </a:r>
            <a:b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«Высшая школа экономики» (НИУ ВШЭ)» в 2024 г.</a:t>
            </a:r>
            <a:endParaRPr lang="ru-RU" sz="2400" dirty="0"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Департамент </a:t>
            </a:r>
            <a:b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электронной инженерии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Москва</a:t>
            </a:r>
          </a:p>
          <a:p>
            <a:r>
              <a:rPr lang="en-US" dirty="0">
                <a:latin typeface="HSE Sans" panose="02000000000000000000" pitchFamily="50" charset="-52"/>
                <a:cs typeface="Arial" panose="020B0604020202020204" pitchFamily="34" charset="0"/>
              </a:rPr>
              <a:t>10</a:t>
            </a: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.0</a:t>
            </a:r>
            <a:r>
              <a:rPr lang="en-US" dirty="0">
                <a:latin typeface="HSE Sans" panose="02000000000000000000" pitchFamily="50" charset="-52"/>
                <a:cs typeface="Arial" panose="020B0604020202020204" pitchFamily="34" charset="0"/>
              </a:rPr>
              <a:t>9</a:t>
            </a:r>
            <a:r>
              <a:rPr lang="ru-RU" dirty="0">
                <a:latin typeface="HSE Sans" panose="02000000000000000000" pitchFamily="50" charset="-52"/>
                <a:cs typeface="Arial" panose="020B0604020202020204" pitchFamily="34" charset="0"/>
              </a:rPr>
              <a:t>.2024 г.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CEE9B9B-9B18-4E8B-B2FB-65BC4D08957A}"/>
              </a:ext>
            </a:extLst>
          </p:cNvPr>
          <p:cNvSpPr/>
          <p:nvPr/>
        </p:nvSpPr>
        <p:spPr>
          <a:xfrm>
            <a:off x="1027968" y="2461188"/>
            <a:ext cx="5347195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HSE Sans" panose="02000000000000000000" pitchFamily="50" charset="-52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D5AE6A7-279B-455A-B0A0-74BECF51F5A9}"/>
              </a:ext>
            </a:extLst>
          </p:cNvPr>
          <p:cNvSpPr txBox="1">
            <a:spLocks/>
          </p:cNvSpPr>
          <p:nvPr/>
        </p:nvSpPr>
        <p:spPr>
          <a:xfrm>
            <a:off x="6622991" y="2722958"/>
            <a:ext cx="4541041" cy="2589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HSE Sans" panose="02000000000000000000" pitchFamily="50" charset="-52"/>
                <a:cs typeface="Arial" panose="020B0604020202020204" pitchFamily="34" charset="0"/>
              </a:rPr>
              <a:t>Доклад</a:t>
            </a:r>
            <a: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20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600" b="1" dirty="0">
                <a:latin typeface="HSE Sans" panose="02000000000000000000" pitchFamily="50" charset="-52"/>
                <a:cs typeface="Arial" panose="020B0604020202020204" pitchFamily="34" charset="0"/>
              </a:rPr>
              <a:t>«Обзор французского справочника </a:t>
            </a:r>
            <a:r>
              <a:rPr lang="en-US" sz="1600" b="1" dirty="0">
                <a:latin typeface="HSE Sans" panose="02000000000000000000" pitchFamily="50" charset="-52"/>
                <a:cs typeface="Arial" panose="020B0604020202020204" pitchFamily="34" charset="0"/>
              </a:rPr>
              <a:t>FIDES</a:t>
            </a:r>
            <a:r>
              <a:rPr lang="ru-RU" sz="1600" b="1" dirty="0">
                <a:latin typeface="HSE Sans" panose="02000000000000000000" pitchFamily="50" charset="-52"/>
                <a:cs typeface="Arial" panose="020B0604020202020204" pitchFamily="34" charset="0"/>
              </a:rPr>
              <a:t>»</a:t>
            </a:r>
            <a:b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br>
              <a:rPr lang="ru-RU" sz="18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endParaRPr lang="ru-RU" sz="1800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endParaRPr lang="ru-RU" sz="1800" b="1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endParaRPr lang="en-US" sz="1400" b="1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endParaRPr lang="ru-RU" sz="1400" b="1" dirty="0">
              <a:latin typeface="HSE Sans" panose="02000000000000000000" pitchFamily="50" charset="-52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HSE Sans" panose="02000000000000000000" pitchFamily="50" charset="-52"/>
                <a:cs typeface="Arial" panose="020B0604020202020204" pitchFamily="34" charset="0"/>
              </a:rPr>
              <a:t>Докладчик</a:t>
            </a: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 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Мкртчян Гарик Андраникович</a:t>
            </a:r>
            <a:b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</a:b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студент 4 года обучения - ОП </a:t>
            </a:r>
            <a:r>
              <a:rPr lang="en-US" sz="1400" dirty="0">
                <a:latin typeface="HSE Sans" panose="02000000000000000000" pitchFamily="50" charset="-52"/>
                <a:cs typeface="Arial" panose="020B0604020202020204" pitchFamily="34" charset="0"/>
              </a:rPr>
              <a:t>“</a:t>
            </a:r>
            <a:r>
              <a:rPr lang="ru-RU" sz="1400" dirty="0">
                <a:latin typeface="HSE Sans" panose="02000000000000000000" pitchFamily="50" charset="-52"/>
                <a:cs typeface="Arial" panose="020B0604020202020204" pitchFamily="34" charset="0"/>
              </a:rPr>
              <a:t>ИТСС</a:t>
            </a:r>
            <a:r>
              <a:rPr lang="en-US" sz="1400" dirty="0">
                <a:latin typeface="HSE Sans" panose="02000000000000000000" pitchFamily="50" charset="-52"/>
                <a:cs typeface="Arial" panose="020B0604020202020204" pitchFamily="34" charset="0"/>
              </a:rPr>
              <a:t>”</a:t>
            </a:r>
            <a:endParaRPr lang="ru-RU" sz="1400" dirty="0">
              <a:latin typeface="HSE Sans" panose="02000000000000000000" pitchFamily="50" charset="-52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D54483D-1542-4DDB-95BB-44C3244848E8}"/>
              </a:ext>
            </a:extLst>
          </p:cNvPr>
          <p:cNvSpPr/>
          <p:nvPr/>
        </p:nvSpPr>
        <p:spPr>
          <a:xfrm>
            <a:off x="6622991" y="2461187"/>
            <a:ext cx="4541042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HSE Sans" panose="02000000000000000000" pitchFamily="50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BDB3D70-8494-488B-ACED-6D67270FA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836" y="3643711"/>
            <a:ext cx="735350" cy="73535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321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469</Words>
  <Application>Microsoft Office PowerPoint</Application>
  <PresentationFormat>Широкоэкранный</PresentationFormat>
  <Paragraphs>52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HSE Sans</vt:lpstr>
      <vt:lpstr>HSE Sans Black</vt:lpstr>
      <vt:lpstr>Times New Roman</vt:lpstr>
      <vt:lpstr>Тема Office</vt:lpstr>
      <vt:lpstr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dc:title>
  <dc:creator>Мкртчян Гарик Андраникович</dc:creator>
  <cp:lastModifiedBy>Мкртчян Гарик Андраникович</cp:lastModifiedBy>
  <cp:revision>17</cp:revision>
  <dcterms:created xsi:type="dcterms:W3CDTF">2024-05-23T18:51:04Z</dcterms:created>
  <dcterms:modified xsi:type="dcterms:W3CDTF">2024-09-10T16:59:47Z</dcterms:modified>
</cp:coreProperties>
</file>