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392" r:id="rId2"/>
    <p:sldId id="403" r:id="rId3"/>
    <p:sldId id="413" r:id="rId4"/>
    <p:sldId id="414" r:id="rId5"/>
    <p:sldId id="415" r:id="rId6"/>
    <p:sldId id="412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0441D1-8772-4561-91D6-B29395450E79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C400BB-8D95-461D-AE00-394DF48F376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96178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48903-8EB5-294E-A216-6B54B0368783}" type="slidenum">
              <a:rPr lang="x-none" smtClean="0"/>
              <a:t>2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04501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48903-8EB5-294E-A216-6B54B0368783}" type="slidenum">
              <a:rPr lang="x-none" smtClean="0"/>
              <a:t>3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196615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48903-8EB5-294E-A216-6B54B0368783}" type="slidenum">
              <a:rPr lang="x-none" smtClean="0"/>
              <a:t>4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991149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C748903-8EB5-294E-A216-6B54B0368783}" type="slidenum">
              <a:rPr lang="x-none" smtClean="0"/>
              <a:t>5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930067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4B6CC1-7F7B-478A-A9C2-6D2CEFCF5C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4075C1E-0481-496A-AE46-570BBA02D7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15F210B-AE7C-4FF6-AA5B-10D8761B15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CDD43FA-A870-44EE-A6DD-9902F3AD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F28128D-5120-4787-A52D-1B3BECDFD8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378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5D654F-01B5-4E97-AFFA-E89B9D6BDC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403A6D7-2775-456B-A817-91FA027E6F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123DB81-126B-46A8-AF6E-E2AA882D9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A4C486D-0A15-495E-A95F-4E184E619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4FAF0E3-8821-4EA3-8D49-0FB1ED378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38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2F44FC7-5DED-43AD-9BBD-6D3E0FBFA1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6581615-5F82-49A0-991C-9F920F0C1E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144F5F-201C-4885-B831-C74480F74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6144B5-C961-4A83-8533-6949846A6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84E79BD-21D8-4F5E-8F06-282BC83A5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5673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270395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24D3A12E-0E10-C441-81D2-C3C1EB6A0537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x-none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783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5F42F7-A52C-4B04-9F89-B811810B5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BFB5F0B-00F9-4A74-BF8E-C4FE192BD9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D15A86-67E7-4C19-AAA0-C6241A38C0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89719EE-9CB7-440D-8691-F3EE53FE9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9CD250-90CB-426F-805D-AF78E015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506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E171B8-AC15-49F7-B4BA-000FAE22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C1F26C5-0147-4F71-A35B-52E86BC56E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34BB317-26D3-4412-852A-3E531EDBBC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FE54842-4F61-433F-86EE-1F6544C63F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069464D-5335-4749-9D64-204D7991B9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1593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C4B04-40AC-4A82-9D20-D194180BDA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14429B-3B9D-4E65-9531-2F891A4EBC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38F3269-3621-4BA8-9977-7D86577367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AC71066-B49B-4FC1-B253-7E2B50ED1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9DF6D16-7735-4617-B8CF-689B51849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E68CB3D-CE3D-4D6A-A4E7-5BD97CC4B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3590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E353C38-FB54-478C-8D2F-41D5C1354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DB76458-3599-4C9A-9B8B-E2B5E54BC0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C0F153A-BD90-43BE-AC6A-649E29F1B4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F59AEC2-AAF4-49EB-9BD1-E92743319E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305E776-54BE-4875-B343-AC0D59F739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775B92F-7947-470D-8A6C-9CB52BC82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1E76BD7-ACC2-4168-B70D-0CA6A880E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3089E4B-3540-45AC-8DCD-FD6C7DBC4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8798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FA4779-52E5-42C3-8B52-0A5703B15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1E059E0-52E3-4878-90C7-5CCB72490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C79AD0-7E35-4A5F-AFA1-CBE73B3B7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E1CB7A2-DA21-4E4F-BA8C-40B893D6DD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1323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0680D7E-5263-4FB2-865A-508AEE28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E436E59D-4022-4345-957D-77D10A0AD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6D88C1F-7D5E-471D-98CB-4DB1925F05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464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C77A74-6019-44EB-80E2-69E4E93D2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5425136-FD22-444B-B3D7-6FF851F2C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AE055566-2C41-4C24-9E99-F142F9EDDD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F03F659-8C9C-4FFF-ABF6-06DC5ED10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B050DDA-CF90-429C-B7BC-E6D3DDD37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CCF6B34-5979-4F44-ACB5-F0C6634D2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8566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E1191D-EEC8-442C-9CFF-A1FAF3BFEF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9A3E4C7-36DF-46EA-A4A8-3AC6908D86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1AEC5CD-BF22-4D57-83C5-F6E2A1F369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A60BD62-39D7-4452-95F2-DCF79750A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0FA0C02-A229-480B-90F2-3BC17AF5D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0B2F7B7-2EBC-43DF-89F0-ADE6B6BA7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3661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DAFC71B-CD38-42FA-B9FA-7CE2F377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27E0465-824C-4675-AB7A-211EA2ADB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0A9F50-400F-431E-996C-E781499C87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ADB3F7-0279-4293-9CA0-85CDDE46ACFF}" type="datetimeFigureOut">
              <a:rPr lang="ru-RU" smtClean="0"/>
              <a:t>10.09.2024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210D2BB-1BBF-4518-9FED-40C028ECCF0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32A133-F52C-4B23-B046-E99FCCFB38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A1E9B6-875F-41F9-9B01-776EE09EB4F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2351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8" y="2716699"/>
            <a:ext cx="5347195" cy="25893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HSE Sans" panose="02000000000000000000" pitchFamily="50" charset="-52"/>
                <a:cs typeface="Arial" panose="020B0604020202020204" pitchFamily="34" charset="0"/>
              </a:rPr>
              <a:t>Научно-учебная группа</a:t>
            </a:r>
            <a:r>
              <a:rPr lang="ru-RU" sz="2400" dirty="0">
                <a:latin typeface="HSE Sans" panose="02000000000000000000" pitchFamily="50" charset="-52"/>
                <a:cs typeface="Arial" panose="020B0604020202020204" pitchFamily="34" charset="0"/>
              </a:rPr>
              <a:t> </a:t>
            </a:r>
            <a:br>
              <a:rPr lang="ru-RU" sz="2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  <a:t>«</a:t>
            </a:r>
            <a:r>
              <a:rPr lang="ru-RU" sz="1800" b="1" dirty="0">
                <a:latin typeface="HSE Sans" panose="02000000000000000000" pitchFamily="50" charset="-52"/>
                <a:cs typeface="Arial" panose="020B0604020202020204" pitchFamily="34" charset="0"/>
              </a:rPr>
              <a:t>Управление надежностью на предприятиях</a:t>
            </a:r>
            <a: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  <a:t>»</a:t>
            </a:r>
            <a:br>
              <a:rPr lang="ru-RU" sz="20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br>
              <a:rPr lang="ru-RU" sz="2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Доклад подготовлен в ходе проведения исследования </a:t>
            </a:r>
            <a:b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Проект № 24-00-024 «Развитие методов прогнозирования показателей надежности электронных модулей» </a:t>
            </a:r>
            <a:b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в рамках Программы «Научный фонд Национального исследовательского университета </a:t>
            </a:r>
            <a:b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«Высшая школа экономики» (НИУ ВШЭ)» в 2024 г.</a:t>
            </a:r>
            <a:endParaRPr lang="ru-RU" sz="2400" dirty="0"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Департамент </a:t>
            </a:r>
            <a:b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электронной инженерии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Москва</a:t>
            </a:r>
          </a:p>
          <a:p>
            <a:r>
              <a:rPr lang="en-US" dirty="0">
                <a:latin typeface="HSE Sans" panose="02000000000000000000" pitchFamily="50" charset="-52"/>
                <a:cs typeface="Arial" panose="020B0604020202020204" pitchFamily="34" charset="0"/>
              </a:rPr>
              <a:t>10</a:t>
            </a:r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.0</a:t>
            </a:r>
            <a:r>
              <a:rPr lang="en-US" dirty="0">
                <a:latin typeface="HSE Sans" panose="02000000000000000000" pitchFamily="50" charset="-52"/>
                <a:cs typeface="Arial" panose="020B0604020202020204" pitchFamily="34" charset="0"/>
              </a:rPr>
              <a:t>9</a:t>
            </a:r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.2024 г.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CEE9B9B-9B18-4E8B-B2FB-65BC4D08957A}"/>
              </a:ext>
            </a:extLst>
          </p:cNvPr>
          <p:cNvSpPr/>
          <p:nvPr/>
        </p:nvSpPr>
        <p:spPr>
          <a:xfrm>
            <a:off x="1027968" y="2461188"/>
            <a:ext cx="5347195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HSE Sans" panose="02000000000000000000" pitchFamily="50" charset="-52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D5AE6A7-279B-455A-B0A0-74BECF51F5A9}"/>
              </a:ext>
            </a:extLst>
          </p:cNvPr>
          <p:cNvSpPr txBox="1">
            <a:spLocks/>
          </p:cNvSpPr>
          <p:nvPr/>
        </p:nvSpPr>
        <p:spPr>
          <a:xfrm>
            <a:off x="6622991" y="2722958"/>
            <a:ext cx="4541041" cy="25893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HSE Sans" panose="02000000000000000000" pitchFamily="50" charset="-52"/>
                <a:cs typeface="Arial" panose="020B0604020202020204" pitchFamily="34" charset="0"/>
              </a:rPr>
              <a:t>Доклад</a:t>
            </a:r>
            <a:r>
              <a:rPr lang="ru-RU" sz="2000" dirty="0">
                <a:latin typeface="HSE Sans" panose="02000000000000000000" pitchFamily="50" charset="-52"/>
                <a:cs typeface="Arial" panose="020B0604020202020204" pitchFamily="34" charset="0"/>
              </a:rPr>
              <a:t> </a:t>
            </a:r>
            <a:br>
              <a:rPr lang="ru-RU" sz="20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600" b="1" dirty="0">
                <a:latin typeface="HSE Sans" panose="02000000000000000000" pitchFamily="50" charset="-52"/>
                <a:cs typeface="Arial" panose="020B0604020202020204" pitchFamily="34" charset="0"/>
              </a:rPr>
              <a:t>«Обзор французской методологии </a:t>
            </a:r>
            <a:r>
              <a:rPr lang="en-US" sz="1600" b="1" dirty="0">
                <a:latin typeface="HSE Sans" panose="02000000000000000000" pitchFamily="50" charset="-52"/>
                <a:cs typeface="Arial" panose="020B0604020202020204" pitchFamily="34" charset="0"/>
              </a:rPr>
              <a:t>FIDES</a:t>
            </a:r>
            <a:r>
              <a:rPr lang="ru-RU" sz="1600" b="1" dirty="0">
                <a:latin typeface="HSE Sans" panose="02000000000000000000" pitchFamily="50" charset="-52"/>
                <a:cs typeface="Arial" panose="020B0604020202020204" pitchFamily="34" charset="0"/>
              </a:rPr>
              <a:t> </a:t>
            </a:r>
            <a:r>
              <a:rPr lang="ru-RU" sz="1600" b="1">
                <a:latin typeface="HSE Sans" panose="02000000000000000000" pitchFamily="50" charset="-52"/>
                <a:cs typeface="Arial" panose="020B0604020202020204" pitchFamily="34" charset="0"/>
              </a:rPr>
              <a:t>по оценке </a:t>
            </a:r>
            <a:r>
              <a:rPr lang="ru-RU" sz="1600" b="1" dirty="0">
                <a:latin typeface="HSE Sans" panose="02000000000000000000" pitchFamily="50" charset="-52"/>
                <a:cs typeface="Arial" panose="020B0604020202020204" pitchFamily="34" charset="0"/>
              </a:rPr>
              <a:t>надежности и качества электронных модулей»</a:t>
            </a:r>
            <a:b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b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endParaRPr lang="ru-RU" sz="1800" dirty="0">
              <a:latin typeface="HSE Sans" panose="02000000000000000000" pitchFamily="50" charset="-52"/>
              <a:cs typeface="Arial" panose="020B0604020202020204" pitchFamily="34" charset="0"/>
            </a:endParaRPr>
          </a:p>
          <a:p>
            <a:pPr algn="ctr"/>
            <a:endParaRPr lang="ru-RU" sz="1400" b="1" dirty="0">
              <a:latin typeface="HSE Sans" panose="02000000000000000000" pitchFamily="50" charset="-52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Докладчик</a:t>
            </a: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 </a:t>
            </a:r>
            <a:b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Мкртчян Гарик Андраникович</a:t>
            </a:r>
            <a:b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студент 4 года обучения - ОП </a:t>
            </a:r>
            <a:r>
              <a:rPr lang="en-US" sz="1400" dirty="0">
                <a:latin typeface="HSE Sans" panose="02000000000000000000" pitchFamily="50" charset="-52"/>
                <a:cs typeface="Arial" panose="020B0604020202020204" pitchFamily="34" charset="0"/>
              </a:rPr>
              <a:t>“</a:t>
            </a: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ИТСС</a:t>
            </a:r>
            <a:r>
              <a:rPr lang="en-US" sz="1400" dirty="0">
                <a:latin typeface="HSE Sans" panose="02000000000000000000" pitchFamily="50" charset="-52"/>
                <a:cs typeface="Arial" panose="020B0604020202020204" pitchFamily="34" charset="0"/>
              </a:rPr>
              <a:t>”</a:t>
            </a:r>
            <a:endParaRPr lang="ru-RU" sz="1400" dirty="0"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D54483D-1542-4DDB-95BB-44C3244848E8}"/>
              </a:ext>
            </a:extLst>
          </p:cNvPr>
          <p:cNvSpPr/>
          <p:nvPr/>
        </p:nvSpPr>
        <p:spPr>
          <a:xfrm>
            <a:off x="6622991" y="2461187"/>
            <a:ext cx="4541042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HSE Sans" panose="02000000000000000000" pitchFamily="50" charset="-52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BDB3D70-8494-488B-ACED-6D67270FA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37483" y="3824192"/>
            <a:ext cx="735350" cy="73535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3451866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  <a:p>
            <a:endParaRPr lang="ru-RU" sz="1300" dirty="0">
              <a:solidFill>
                <a:srgbClr val="002060"/>
              </a:solidFill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Управление надежностью электронных изделий на этапах жизненного цикла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Развитие методов прогнозирования показателей надежности электронных модулей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1257FB-9493-45F9-BB15-FE6D5C4A10A0}"/>
              </a:ext>
            </a:extLst>
          </p:cNvPr>
          <p:cNvSpPr txBox="1"/>
          <p:nvPr/>
        </p:nvSpPr>
        <p:spPr>
          <a:xfrm>
            <a:off x="937229" y="1504667"/>
            <a:ext cx="434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HSE Sans Black" panose="02000000000000000000" pitchFamily="50" charset="0"/>
              </a:rPr>
              <a:t>Задача и охват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7337469-A292-4CFD-8D0C-DBB0C15C4A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46405" y="1504667"/>
            <a:ext cx="4508366" cy="488778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3C9F37-0FC0-4529-9DD9-FF162975F6CA}"/>
              </a:ext>
            </a:extLst>
          </p:cNvPr>
          <p:cNvSpPr txBox="1"/>
          <p:nvPr/>
        </p:nvSpPr>
        <p:spPr>
          <a:xfrm>
            <a:off x="793102" y="2379306"/>
            <a:ext cx="519715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Реалистичная оценка надежности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электронных систем с учетом различных эксплуатационных условий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CCA06A5-D75F-488B-A805-8EFE10DB7A1F}"/>
              </a:ext>
            </a:extLst>
          </p:cNvPr>
          <p:cNvSpPr txBox="1"/>
          <p:nvPr/>
        </p:nvSpPr>
        <p:spPr>
          <a:xfrm>
            <a:off x="793102" y="4263448"/>
            <a:ext cx="51971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для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суровых условия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так и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менее агрессивным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068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  <a:p>
            <a:endParaRPr lang="ru-RU" sz="1300" dirty="0">
              <a:solidFill>
                <a:srgbClr val="002060"/>
              </a:solidFill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Управление надежностью электронных изделий на этапах жизненного цикла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Развитие методов прогнозирования показателей надежности электронных модулей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D9302FB1-1B4C-4B6F-BA82-18BEEDBB0AA1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7202096" y="2489017"/>
            <a:ext cx="3993706" cy="276411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7001F93C-9EDC-4DC2-936D-4E45E7F77B76}"/>
              </a:ext>
            </a:extLst>
          </p:cNvPr>
          <p:cNvSpPr txBox="1"/>
          <p:nvPr/>
        </p:nvSpPr>
        <p:spPr>
          <a:xfrm>
            <a:off x="782273" y="2143784"/>
            <a:ext cx="519715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К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омпоненты рассматриваются на протяжении всего жизненного цикла, начиная с этапа спецификации продукта и до этапа эксплуатации и технического обслуживания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6B26034-8DA7-4479-8C88-21DDB5FB2008}"/>
              </a:ext>
            </a:extLst>
          </p:cNvPr>
          <p:cNvSpPr txBox="1"/>
          <p:nvPr/>
        </p:nvSpPr>
        <p:spPr>
          <a:xfrm>
            <a:off x="782272" y="3464236"/>
            <a:ext cx="5197151" cy="2887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Технология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охватывает саму технологию изделия, а также его интеграцию в продукт.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учитывает все практики и современные достижения от этапа спецификации продукта до его замены.</a:t>
            </a:r>
          </a:p>
          <a:p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Использование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учитывает ограничения использования, определенные проектированием продукта и эксплуатацией конечным пользователем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A06A7A2-CEB5-4CEE-A1A2-6EC487CC8210}"/>
              </a:ext>
            </a:extLst>
          </p:cNvPr>
          <p:cNvSpPr txBox="1"/>
          <p:nvPr/>
        </p:nvSpPr>
        <p:spPr>
          <a:xfrm>
            <a:off x="782272" y="1435898"/>
            <a:ext cx="434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HSE Sans Black" panose="02000000000000000000" pitchFamily="50" charset="0"/>
              </a:rPr>
              <a:t>Методология</a:t>
            </a:r>
          </a:p>
        </p:txBody>
      </p:sp>
    </p:spTree>
    <p:extLst>
      <p:ext uri="{BB962C8B-B14F-4D97-AF65-F5344CB8AC3E}">
        <p14:creationId xmlns:p14="http://schemas.microsoft.com/office/powerpoint/2010/main" val="1009145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  <a:p>
            <a:endParaRPr lang="ru-RU" sz="1300" dirty="0">
              <a:solidFill>
                <a:srgbClr val="002060"/>
              </a:solidFill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Управление надежностью электронных изделий на этапах жизненного цикла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Развитие методов прогнозирования показателей надежности электронных модулей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1257FB-9493-45F9-BB15-FE6D5C4A10A0}"/>
              </a:ext>
            </a:extLst>
          </p:cNvPr>
          <p:cNvSpPr txBox="1"/>
          <p:nvPr/>
        </p:nvSpPr>
        <p:spPr>
          <a:xfrm>
            <a:off x="618929" y="1481768"/>
            <a:ext cx="434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HSE Sans Black" panose="02000000000000000000" pitchFamily="50" charset="0"/>
              </a:rPr>
              <a:t>Формулы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181052-39F1-4CD6-893B-FC36948B0F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8929" y="2275211"/>
            <a:ext cx="5212704" cy="984031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105ADABF-9E4B-4986-9325-6EA726B2CFF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243" t="23794" r="13074" b="21216"/>
          <a:stretch/>
        </p:blipFill>
        <p:spPr>
          <a:xfrm>
            <a:off x="5952931" y="2261846"/>
            <a:ext cx="5113175" cy="87993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473396C0-095A-4375-B761-6DF0171F1F23}"/>
              </a:ext>
            </a:extLst>
          </p:cNvPr>
          <p:cNvSpPr txBox="1"/>
          <p:nvPr/>
        </p:nvSpPr>
        <p:spPr>
          <a:xfrm>
            <a:off x="1399396" y="3716219"/>
            <a:ext cx="9666710" cy="17593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Физический вклад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представляет собой в основном аддитивный определяющий член, включающий физические и технологические вклады в надежность.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Вклад процесса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представляет собой мультипликативный член, который показывает влияние разработки, производства и операционного процесса на надежность.</a:t>
            </a:r>
          </a:p>
        </p:txBody>
      </p:sp>
    </p:spTree>
    <p:extLst>
      <p:ext uri="{BB962C8B-B14F-4D97-AF65-F5344CB8AC3E}">
        <p14:creationId xmlns:p14="http://schemas.microsoft.com/office/powerpoint/2010/main" val="12088473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>
            <a:extLst>
              <a:ext uri="{FF2B5EF4-FFF2-40B4-BE49-F238E27FC236}">
                <a16:creationId xmlns:a16="http://schemas.microsoft.com/office/drawing/2014/main" id="{3EB29DC1-D5D4-FB41-9E2D-AA4750D0CC8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  <a:p>
            <a:endParaRPr lang="ru-RU" sz="1300" dirty="0">
              <a:solidFill>
                <a:srgbClr val="002060"/>
              </a:solidFill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5B6DD1A-BEFA-D842-9B7A-78D7BD1A525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Управление надежностью электронных изделий на этапах жизненного цикла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8968744-3B75-9B47-92FD-77E1E725F23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ru-RU" sz="1300" dirty="0">
                <a:solidFill>
                  <a:srgbClr val="002060"/>
                </a:solidFill>
                <a:latin typeface="HSE Sans" panose="02000000000000000000" pitchFamily="50" charset="-52"/>
                <a:cs typeface="Arial" panose="020B0604020202020204" pitchFamily="34" charset="0"/>
              </a:rPr>
              <a:t>Развитие методов прогнозирования показателей надежности электронных модулей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A1257FB-9493-45F9-BB15-FE6D5C4A10A0}"/>
              </a:ext>
            </a:extLst>
          </p:cNvPr>
          <p:cNvSpPr txBox="1"/>
          <p:nvPr/>
        </p:nvSpPr>
        <p:spPr>
          <a:xfrm>
            <a:off x="618929" y="1481768"/>
            <a:ext cx="434495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HSE Sans Black" panose="02000000000000000000" pitchFamily="50" charset="0"/>
              </a:rPr>
              <a:t>Формулы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949B77F2-299B-4E34-BF69-BD18302AB05E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981434" y="2341536"/>
            <a:ext cx="8556915" cy="1179034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E140F3DE-FB4A-4566-A06E-97B63DD05CFF}"/>
              </a:ext>
            </a:extLst>
          </p:cNvPr>
          <p:cNvSpPr txBox="1"/>
          <p:nvPr/>
        </p:nvSpPr>
        <p:spPr>
          <a:xfrm>
            <a:off x="1399396" y="3716219"/>
            <a:ext cx="9666710" cy="2363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en-US" sz="1800" b="1" baseline="-25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placement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влияние размещения изделия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en-US" b="1" baseline="-25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application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влияние среды эксплуатации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</a:t>
            </a:r>
            <a:r>
              <a:rPr lang="en-US" b="1" baseline="-25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ruggedising</a:t>
            </a:r>
            <a:r>
              <a:rPr lang="en-US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влияние учета перенапряжений в разработке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b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6556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8" y="2716699"/>
            <a:ext cx="5347195" cy="2589375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latin typeface="HSE Sans" panose="02000000000000000000" pitchFamily="50" charset="-52"/>
                <a:cs typeface="Arial" panose="020B0604020202020204" pitchFamily="34" charset="0"/>
              </a:rPr>
              <a:t>Научно-учебная группа</a:t>
            </a:r>
            <a:r>
              <a:rPr lang="ru-RU" sz="2400" dirty="0">
                <a:latin typeface="HSE Sans" panose="02000000000000000000" pitchFamily="50" charset="-52"/>
                <a:cs typeface="Arial" panose="020B0604020202020204" pitchFamily="34" charset="0"/>
              </a:rPr>
              <a:t> </a:t>
            </a:r>
            <a:br>
              <a:rPr lang="ru-RU" sz="2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  <a:t>«</a:t>
            </a:r>
            <a:r>
              <a:rPr lang="ru-RU" sz="1800" b="1" dirty="0">
                <a:latin typeface="HSE Sans" panose="02000000000000000000" pitchFamily="50" charset="-52"/>
                <a:cs typeface="Arial" panose="020B0604020202020204" pitchFamily="34" charset="0"/>
              </a:rPr>
              <a:t>Управление надежностью на предприятиях</a:t>
            </a:r>
            <a: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  <a:t>»</a:t>
            </a:r>
            <a:br>
              <a:rPr lang="ru-RU" sz="20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br>
              <a:rPr lang="ru-RU" sz="2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Доклад подготовлен в ходе проведения исследования </a:t>
            </a:r>
            <a:b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Проект № 24-00-024 «Развитие методов прогнозирования показателей надежности электронных модулей» </a:t>
            </a:r>
            <a:b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в рамках Программы «Научный фонд Национального исследовательского университета </a:t>
            </a:r>
            <a:b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«Высшая школа экономики» (НИУ ВШЭ)» в 2024 г.</a:t>
            </a:r>
            <a:endParaRPr lang="ru-RU" sz="2400" dirty="0"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Департамент </a:t>
            </a:r>
            <a:b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электронной инженерии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Московский институт электроники и математики им. А.Н. Тихонова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Москва</a:t>
            </a:r>
          </a:p>
          <a:p>
            <a:r>
              <a:rPr lang="en-US" dirty="0">
                <a:latin typeface="HSE Sans" panose="02000000000000000000" pitchFamily="50" charset="-52"/>
                <a:cs typeface="Arial" panose="020B0604020202020204" pitchFamily="34" charset="0"/>
              </a:rPr>
              <a:t>10</a:t>
            </a:r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.0</a:t>
            </a:r>
            <a:r>
              <a:rPr lang="en-US" dirty="0">
                <a:latin typeface="HSE Sans" panose="02000000000000000000" pitchFamily="50" charset="-52"/>
                <a:cs typeface="Arial" panose="020B0604020202020204" pitchFamily="34" charset="0"/>
              </a:rPr>
              <a:t>9</a:t>
            </a:r>
            <a:r>
              <a:rPr lang="ru-RU" dirty="0">
                <a:latin typeface="HSE Sans" panose="02000000000000000000" pitchFamily="50" charset="-52"/>
                <a:cs typeface="Arial" panose="020B0604020202020204" pitchFamily="34" charset="0"/>
              </a:rPr>
              <a:t>.2024 г.</a:t>
            </a:r>
          </a:p>
        </p:txBody>
      </p:sp>
      <p:sp>
        <p:nvSpPr>
          <p:cNvPr id="6" name="Прямоугольник: скругленные углы 5">
            <a:extLst>
              <a:ext uri="{FF2B5EF4-FFF2-40B4-BE49-F238E27FC236}">
                <a16:creationId xmlns:a16="http://schemas.microsoft.com/office/drawing/2014/main" id="{9CEE9B9B-9B18-4E8B-B2FB-65BC4D08957A}"/>
              </a:ext>
            </a:extLst>
          </p:cNvPr>
          <p:cNvSpPr/>
          <p:nvPr/>
        </p:nvSpPr>
        <p:spPr>
          <a:xfrm>
            <a:off x="1027968" y="2461188"/>
            <a:ext cx="5347195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HSE Sans" panose="02000000000000000000" pitchFamily="50" charset="-52"/>
            </a:endParaRPr>
          </a:p>
        </p:txBody>
      </p:sp>
      <p:sp>
        <p:nvSpPr>
          <p:cNvPr id="8" name="Заголовок 1">
            <a:extLst>
              <a:ext uri="{FF2B5EF4-FFF2-40B4-BE49-F238E27FC236}">
                <a16:creationId xmlns:a16="http://schemas.microsoft.com/office/drawing/2014/main" id="{2D5AE6A7-279B-455A-B0A0-74BECF51F5A9}"/>
              </a:ext>
            </a:extLst>
          </p:cNvPr>
          <p:cNvSpPr txBox="1">
            <a:spLocks/>
          </p:cNvSpPr>
          <p:nvPr/>
        </p:nvSpPr>
        <p:spPr>
          <a:xfrm>
            <a:off x="6622991" y="2722958"/>
            <a:ext cx="4541041" cy="2589375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4300" b="0" i="0" kern="1200" baseline="0">
                <a:solidFill>
                  <a:srgbClr val="0E2D69"/>
                </a:solidFill>
                <a:latin typeface="HSE Sans" panose="02000000000000000000" pitchFamily="2" charset="0"/>
                <a:ea typeface="+mj-ea"/>
                <a:cs typeface="+mj-cs"/>
              </a:defRPr>
            </a:lvl1pPr>
          </a:lstStyle>
          <a:p>
            <a:pPr algn="ctr"/>
            <a:r>
              <a:rPr lang="ru-RU" sz="2000" b="1" dirty="0">
                <a:latin typeface="HSE Sans" panose="02000000000000000000" pitchFamily="50" charset="-52"/>
                <a:cs typeface="Arial" panose="020B0604020202020204" pitchFamily="34" charset="0"/>
              </a:rPr>
              <a:t>Доклад</a:t>
            </a:r>
            <a:r>
              <a:rPr lang="ru-RU" sz="2000" dirty="0">
                <a:latin typeface="HSE Sans" panose="02000000000000000000" pitchFamily="50" charset="-52"/>
                <a:cs typeface="Arial" panose="020B0604020202020204" pitchFamily="34" charset="0"/>
              </a:rPr>
              <a:t> </a:t>
            </a:r>
            <a:br>
              <a:rPr lang="ru-RU" sz="20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600" b="1" dirty="0">
                <a:latin typeface="HSE Sans" panose="02000000000000000000" pitchFamily="50" charset="-52"/>
                <a:cs typeface="Arial" panose="020B0604020202020204" pitchFamily="34" charset="0"/>
              </a:rPr>
              <a:t>«Обзор французского справочника </a:t>
            </a:r>
            <a:r>
              <a:rPr lang="en-US" sz="1600" b="1" dirty="0">
                <a:latin typeface="HSE Sans" panose="02000000000000000000" pitchFamily="50" charset="-52"/>
                <a:cs typeface="Arial" panose="020B0604020202020204" pitchFamily="34" charset="0"/>
              </a:rPr>
              <a:t>FIDES</a:t>
            </a:r>
            <a:r>
              <a:rPr lang="ru-RU" sz="1600" b="1" dirty="0">
                <a:latin typeface="HSE Sans" panose="02000000000000000000" pitchFamily="50" charset="-52"/>
                <a:cs typeface="Arial" panose="020B0604020202020204" pitchFamily="34" charset="0"/>
              </a:rPr>
              <a:t>»</a:t>
            </a:r>
            <a:b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br>
              <a:rPr lang="ru-RU" sz="18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endParaRPr lang="ru-RU" sz="1800" dirty="0">
              <a:latin typeface="HSE Sans" panose="02000000000000000000" pitchFamily="50" charset="-52"/>
              <a:cs typeface="Arial" panose="020B0604020202020204" pitchFamily="34" charset="0"/>
            </a:endParaRPr>
          </a:p>
          <a:p>
            <a:pPr algn="ctr"/>
            <a:endParaRPr lang="ru-RU" sz="1800" b="1" dirty="0">
              <a:latin typeface="HSE Sans" panose="02000000000000000000" pitchFamily="50" charset="-52"/>
              <a:cs typeface="Arial" panose="020B0604020202020204" pitchFamily="34" charset="0"/>
            </a:endParaRPr>
          </a:p>
          <a:p>
            <a:pPr algn="ctr"/>
            <a:endParaRPr lang="en-US" sz="1400" b="1" dirty="0">
              <a:latin typeface="HSE Sans" panose="02000000000000000000" pitchFamily="50" charset="-52"/>
              <a:cs typeface="Arial" panose="020B0604020202020204" pitchFamily="34" charset="0"/>
            </a:endParaRPr>
          </a:p>
          <a:p>
            <a:pPr algn="ctr"/>
            <a:endParaRPr lang="ru-RU" sz="1400" b="1" dirty="0">
              <a:latin typeface="HSE Sans" panose="02000000000000000000" pitchFamily="50" charset="-52"/>
              <a:cs typeface="Arial" panose="020B0604020202020204" pitchFamily="34" charset="0"/>
            </a:endParaRPr>
          </a:p>
          <a:p>
            <a:pPr algn="ctr"/>
            <a:r>
              <a:rPr lang="ru-RU" sz="1400" b="1" dirty="0">
                <a:latin typeface="HSE Sans" panose="02000000000000000000" pitchFamily="50" charset="-52"/>
                <a:cs typeface="Arial" panose="020B0604020202020204" pitchFamily="34" charset="0"/>
              </a:rPr>
              <a:t>Докладчик</a:t>
            </a: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 </a:t>
            </a:r>
            <a:b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Мкртчян Гарик Андраникович</a:t>
            </a:r>
            <a:b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</a:b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студент 4 года обучения - ОП </a:t>
            </a:r>
            <a:r>
              <a:rPr lang="en-US" sz="1400" dirty="0">
                <a:latin typeface="HSE Sans" panose="02000000000000000000" pitchFamily="50" charset="-52"/>
                <a:cs typeface="Arial" panose="020B0604020202020204" pitchFamily="34" charset="0"/>
              </a:rPr>
              <a:t>“</a:t>
            </a:r>
            <a:r>
              <a:rPr lang="ru-RU" sz="1400" dirty="0">
                <a:latin typeface="HSE Sans" panose="02000000000000000000" pitchFamily="50" charset="-52"/>
                <a:cs typeface="Arial" panose="020B0604020202020204" pitchFamily="34" charset="0"/>
              </a:rPr>
              <a:t>ИТСС</a:t>
            </a:r>
            <a:r>
              <a:rPr lang="en-US" sz="1400" dirty="0">
                <a:latin typeface="HSE Sans" panose="02000000000000000000" pitchFamily="50" charset="-52"/>
                <a:cs typeface="Arial" panose="020B0604020202020204" pitchFamily="34" charset="0"/>
              </a:rPr>
              <a:t>”</a:t>
            </a:r>
            <a:endParaRPr lang="ru-RU" sz="1400" dirty="0">
              <a:latin typeface="HSE Sans" panose="02000000000000000000" pitchFamily="50" charset="-52"/>
              <a:cs typeface="Arial" panose="020B0604020202020204" pitchFamily="34" charset="0"/>
            </a:endParaRPr>
          </a:p>
        </p:txBody>
      </p:sp>
      <p:sp>
        <p:nvSpPr>
          <p:cNvPr id="10" name="Прямоугольник: скругленные углы 9">
            <a:extLst>
              <a:ext uri="{FF2B5EF4-FFF2-40B4-BE49-F238E27FC236}">
                <a16:creationId xmlns:a16="http://schemas.microsoft.com/office/drawing/2014/main" id="{1D54483D-1542-4DDB-95BB-44C3244848E8}"/>
              </a:ext>
            </a:extLst>
          </p:cNvPr>
          <p:cNvSpPr/>
          <p:nvPr/>
        </p:nvSpPr>
        <p:spPr>
          <a:xfrm>
            <a:off x="6622991" y="2461187"/>
            <a:ext cx="4541042" cy="2844887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HSE Sans" panose="02000000000000000000" pitchFamily="50" charset="-52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BDB3D70-8494-488B-ACED-6D67270FA0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25836" y="3643711"/>
            <a:ext cx="735350" cy="735350"/>
          </a:xfrm>
          <a:prstGeom prst="ellipse">
            <a:avLst/>
          </a:prstGeom>
        </p:spPr>
      </p:pic>
    </p:spTree>
    <p:extLst>
      <p:ext uri="{BB962C8B-B14F-4D97-AF65-F5344CB8AC3E}">
        <p14:creationId xmlns:p14="http://schemas.microsoft.com/office/powerpoint/2010/main" val="123216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469</Words>
  <Application>Microsoft Office PowerPoint</Application>
  <PresentationFormat>Широкоэкранный</PresentationFormat>
  <Paragraphs>52</Paragraphs>
  <Slides>6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HSE Sans</vt:lpstr>
      <vt:lpstr>HSE Sans Black</vt:lpstr>
      <vt:lpstr>Times New Roman</vt:lpstr>
      <vt:lpstr>Тема Office</vt:lpstr>
      <vt:lpstr>Научно-учебная группа  «Управление надежностью на предприятиях»  Доклад подготовлен в ходе проведения исследования  Проект № 24-00-024 «Развитие методов прогнозирования показателей надежности электронных модулей»  в рамках Программы «Научный фонд Национального исследовательского университета  «Высшая школа экономики» (НИУ ВШЭ)» в 2024 г.</vt:lpstr>
      <vt:lpstr>Презентация PowerPoint</vt:lpstr>
      <vt:lpstr>Презентация PowerPoint</vt:lpstr>
      <vt:lpstr>Презентация PowerPoint</vt:lpstr>
      <vt:lpstr>Презентация PowerPoint</vt:lpstr>
      <vt:lpstr>Научно-учебная группа  «Управление надежностью на предприятиях»  Доклад подготовлен в ходе проведения исследования  Проект № 24-00-024 «Развитие методов прогнозирования показателей надежности электронных модулей»  в рамках Программы «Научный фонд Национального исследовательского университета  «Высшая школа экономики» (НИУ ВШЭ)» в 2024 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Научно-учебная группа  «Управление надежностью на предприятиях»  Доклад подготовлен в ходе проведения исследования  Проект № 24-00-024 «Развитие методов прогнозирования показателей надежности электронных модулей»  в рамках Программы «Научный фонд Национального исследовательского университета  «Высшая школа экономики» (НИУ ВШЭ)» в 2024 г.</dc:title>
  <dc:creator>Мкртчян Гарик Андраникович</dc:creator>
  <cp:lastModifiedBy>Мкртчян Гарик Андраникович</cp:lastModifiedBy>
  <cp:revision>17</cp:revision>
  <dcterms:created xsi:type="dcterms:W3CDTF">2024-05-23T18:51:04Z</dcterms:created>
  <dcterms:modified xsi:type="dcterms:W3CDTF">2024-09-10T16:59:47Z</dcterms:modified>
</cp:coreProperties>
</file>