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71" r:id="rId5"/>
    <p:sldId id="389" r:id="rId6"/>
    <p:sldId id="399" r:id="rId7"/>
    <p:sldId id="393" r:id="rId8"/>
    <p:sldId id="397" r:id="rId9"/>
    <p:sldId id="392" r:id="rId10"/>
    <p:sldId id="391" r:id="rId11"/>
    <p:sldId id="390" r:id="rId12"/>
    <p:sldId id="395" r:id="rId13"/>
    <p:sldId id="394" r:id="rId14"/>
    <p:sldId id="396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9C63"/>
    <a:srgbClr val="E61F3D"/>
    <a:srgbClr val="02060E"/>
    <a:srgbClr val="96628C"/>
    <a:srgbClr val="11A0D7"/>
    <a:srgbClr val="CD5A5A"/>
    <a:srgbClr val="FFD746"/>
    <a:srgbClr val="0E2D6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4" autoAdjust="0"/>
    <p:restoredTop sz="94526" autoAdjust="0"/>
  </p:normalViewPr>
  <p:slideViewPr>
    <p:cSldViewPr snapToGrid="0" snapToObjects="1">
      <p:cViewPr varScale="1">
        <p:scale>
          <a:sx n="86" d="100"/>
          <a:sy n="86" d="100"/>
        </p:scale>
        <p:origin x="90" y="1512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21.06.2024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C872D-527F-8D53-BD5A-8121F0515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AA1CC43-11F2-C2E9-5755-72CA61135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90DB876-C477-E566-E16D-65707B2B8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2BE9BA-D547-090E-0A08-4D35DC707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54618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C872D-527F-8D53-BD5A-8121F0515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AA1CC43-11F2-C2E9-5755-72CA61135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90DB876-C477-E566-E16D-65707B2B8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2BE9BA-D547-090E-0A08-4D35DC707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231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C872D-527F-8D53-BD5A-8121F0515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AA1CC43-11F2-C2E9-5755-72CA61135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90DB876-C477-E566-E16D-65707B2B8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2BE9BA-D547-090E-0A08-4D35DC707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4090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C872D-527F-8D53-BD5A-8121F0515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AA1CC43-11F2-C2E9-5755-72CA61135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90DB876-C477-E566-E16D-65707B2B8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2BE9BA-D547-090E-0A08-4D35DC707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759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C872D-527F-8D53-BD5A-8121F0515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AA1CC43-11F2-C2E9-5755-72CA61135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90DB876-C477-E566-E16D-65707B2B8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2BE9BA-D547-090E-0A08-4D35DC707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4934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C872D-527F-8D53-BD5A-8121F0515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AA1CC43-11F2-C2E9-5755-72CA61135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90DB876-C477-E566-E16D-65707B2B8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2BE9BA-D547-090E-0A08-4D35DC707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6397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C872D-527F-8D53-BD5A-8121F0515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AA1CC43-11F2-C2E9-5755-72CA61135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90DB876-C477-E566-E16D-65707B2B8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2BE9BA-D547-090E-0A08-4D35DC707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3766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C872D-527F-8D53-BD5A-8121F0515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AA1CC43-11F2-C2E9-5755-72CA61135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90DB876-C477-E566-E16D-65707B2B8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2BE9BA-D547-090E-0A08-4D35DC707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5327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C872D-527F-8D53-BD5A-8121F0515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AA1CC43-11F2-C2E9-5755-72CA61135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90DB876-C477-E566-E16D-65707B2B8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2BE9BA-D547-090E-0A08-4D35DC707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0577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21.06.2024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1.03.2024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722958"/>
            <a:ext cx="4541041" cy="2589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«Учет результативности СМК и СМН в оценке показателей надежности электронных модулей 1 уровня»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Бушуев Никита Игоревич,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студент 3 года обучения – ОП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B8F0DE-9F82-7F15-796C-178BD0624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483" y="3816508"/>
            <a:ext cx="578237" cy="5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49AC8-5C52-3E79-EE54-60F8C0AD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AAC9626D-0A8E-2A3D-9CD4-97A4C138B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3B17D1A-E210-388D-5ADD-AE7E278A9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C7C4719-5FBE-B6C8-9AD8-F685846177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71B7DA-4F55-6E14-4A60-431626A14CDB}"/>
              </a:ext>
            </a:extLst>
          </p:cNvPr>
          <p:cNvSpPr txBox="1"/>
          <p:nvPr/>
        </p:nvSpPr>
        <p:spPr>
          <a:xfrm>
            <a:off x="1143688" y="1343943"/>
            <a:ext cx="8424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Математические выражения для оценки надёжности ЭМ 1 уровня в Китае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55632E-7448-233E-6B11-E502506C0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295" y="1982862"/>
            <a:ext cx="2676899" cy="11526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986CC1-2032-325A-2726-7A3DE5DEBEDB}"/>
              </a:ext>
            </a:extLst>
          </p:cNvPr>
          <p:cNvSpPr txBox="1"/>
          <p:nvPr/>
        </p:nvSpPr>
        <p:spPr>
          <a:xfrm>
            <a:off x="1143689" y="1798127"/>
            <a:ext cx="9834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Стандарт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GJB/z 299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AA91B2-138F-854F-929B-196CD2981CCB}"/>
              </a:ext>
            </a:extLst>
          </p:cNvPr>
          <p:cNvSpPr txBox="1"/>
          <p:nvPr/>
        </p:nvSpPr>
        <p:spPr>
          <a:xfrm>
            <a:off x="1143688" y="2116448"/>
            <a:ext cx="6094140" cy="786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азовой моделью надежности является тандемная модель, интенсивность отказов рассчитывается по формуле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A789C9-7304-BB3F-8704-DA575712C514}"/>
              </a:ext>
            </a:extLst>
          </p:cNvPr>
          <p:cNvSpPr txBox="1"/>
          <p:nvPr/>
        </p:nvSpPr>
        <p:spPr>
          <a:xfrm>
            <a:off x="1143688" y="3245699"/>
            <a:ext cx="6094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компоненты системы независимы друг от друга, то надежность системы вычисляется:</a:t>
            </a:r>
            <a:endParaRPr lang="ru-RU" sz="16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AFA419C-AEC1-458B-2B3A-63E605F50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256" y="2509825"/>
            <a:ext cx="1333686" cy="68589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A951B3D-4C92-D515-3E37-8F6A7E4E2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866" y="3499095"/>
            <a:ext cx="2629267" cy="2953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770CB7-1F07-D8A7-5B2E-AECFEEAD08F1}"/>
                  </a:ext>
                </a:extLst>
              </p:cNvPr>
              <p:cNvSpPr txBox="1"/>
              <p:nvPr/>
            </p:nvSpPr>
            <p:spPr>
              <a:xfrm>
                <a:off x="1143688" y="4365127"/>
                <a:ext cx="10520487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интенсивность отказов ЭМ1;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количество классов ЭРИ в составе ЭМ1;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количество ЭРИ </a:t>
                </a:r>
                <a:r>
                  <a:rPr lang="en-US" sz="1600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-го типа в составе ЭМ1;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интенсивность отказов ЭРИ i – го  типа;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ru-RU" sz="16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u-RU" sz="1600" i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ru-RU" sz="16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надежность системы в момент времени 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sz="16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sz="16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надежность i-го компонента в момент времени (t)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момент времени отказа системы; 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момент времени отказа i-го компонента.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770CB7-1F07-D8A7-5B2E-AECFEEAD0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688" y="4365127"/>
                <a:ext cx="10520487" cy="1077218"/>
              </a:xfrm>
              <a:prstGeom prst="rect">
                <a:avLst/>
              </a:prstGeom>
              <a:blipFill>
                <a:blip r:embed="rId6"/>
                <a:stretch>
                  <a:fillRect l="-348" t="-1695" r="-348" b="-62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269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1.03.2024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722958"/>
            <a:ext cx="4541041" cy="2589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«Учет результативности СМК и СМН в оценке показателей надежности электронных модулей 1 уровня»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Бушуев Никита Игоревич,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студент 3 года обучения – ОП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B8F0DE-9F82-7F15-796C-178BD0624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483" y="3816508"/>
            <a:ext cx="578237" cy="5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8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49AC8-5C52-3E79-EE54-60F8C0AD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AAC9626D-0A8E-2A3D-9CD4-97A4C138B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3B17D1A-E210-388D-5ADD-AE7E278A9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C7C4719-5FBE-B6C8-9AD8-F685846177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B8F95E-9A61-2BAC-64E4-B1024B264686}"/>
              </a:ext>
            </a:extLst>
          </p:cNvPr>
          <p:cNvSpPr txBox="1"/>
          <p:nvPr/>
        </p:nvSpPr>
        <p:spPr>
          <a:xfrm>
            <a:off x="1143689" y="1414863"/>
            <a:ext cx="403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Система менеджмента качества (СМК)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533EF0-A8F1-2C06-EE85-AFDBBFC992D9}"/>
              </a:ext>
            </a:extLst>
          </p:cNvPr>
          <p:cNvSpPr txBox="1"/>
          <p:nvPr/>
        </p:nvSpPr>
        <p:spPr>
          <a:xfrm>
            <a:off x="1143689" y="1599529"/>
            <a:ext cx="1025285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СМК представляет собой набор бизнес-процессов, которые сосредоточенных на последовательном удовлетворении потребностей клиентов и требований заказчиков. Система направлена на создание таких условий работы, которые минимизируют ошибки. </a:t>
            </a:r>
            <a:endParaRPr lang="ru-RU" sz="1600" dirty="0"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Существует два вида СМК: универсальная и отраслевая. Универсальную может использовать любое предприятие, вне зависимости от размера и вида деятельности компании. Отраслевая разрабатывается под конкретный тип.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Одни из основных действий для реализации СМК это: </a:t>
            </a:r>
            <a:endParaRPr lang="ru-RU" sz="1600" dirty="0"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algn="just">
              <a:buFont typeface="Times New Roman" panose="02020603050405020304" pitchFamily="18" charset="0"/>
              <a:buChar char="-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и корректировка процессов, их рисков;</a:t>
            </a:r>
            <a:endParaRPr lang="ru-RU" sz="1600" dirty="0"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algn="just">
              <a:buFont typeface="Times New Roman" panose="02020603050405020304" pitchFamily="18" charset="0"/>
              <a:buChar char="-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вовлечение работников в улучшение процессов;</a:t>
            </a:r>
            <a:endParaRPr lang="ru-RU" sz="1600" dirty="0"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algn="just">
              <a:buFont typeface="Times New Roman" panose="02020603050405020304" pitchFamily="18" charset="0"/>
              <a:buChar char="-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новой системы управления, связанной со стратегией развития компании;</a:t>
            </a:r>
            <a:endParaRPr lang="ru-RU" sz="1600" dirty="0"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algn="just">
              <a:buFont typeface="Times New Roman" panose="02020603050405020304" pitchFamily="18" charset="0"/>
              <a:buChar char="-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регулярных внутренних и сторонних аудитов.</a:t>
            </a:r>
            <a:endParaRPr lang="ru-RU" sz="1600" dirty="0"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8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49AC8-5C52-3E79-EE54-60F8C0AD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AAC9626D-0A8E-2A3D-9CD4-97A4C138B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3B17D1A-E210-388D-5ADD-AE7E278A9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C7C4719-5FBE-B6C8-9AD8-F685846177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175F4C-F33B-4E46-C653-4AED75641FD5}"/>
              </a:ext>
            </a:extLst>
          </p:cNvPr>
          <p:cNvSpPr txBox="1"/>
          <p:nvPr/>
        </p:nvSpPr>
        <p:spPr>
          <a:xfrm>
            <a:off x="1028936" y="1413521"/>
            <a:ext cx="437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Система менеджмента надежности (СМН)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FB891-C264-960E-3338-2AA7B541A2BB}"/>
              </a:ext>
            </a:extLst>
          </p:cNvPr>
          <p:cNvSpPr txBox="1"/>
          <p:nvPr/>
        </p:nvSpPr>
        <p:spPr>
          <a:xfrm>
            <a:off x="1028936" y="1754074"/>
            <a:ext cx="90071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 dirty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</a:rPr>
              <a:t>Система менеджмента надежности</a:t>
            </a:r>
            <a:r>
              <a:rPr lang="en-US" sz="1600" b="0" strike="noStrike" spc="-1" dirty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</a:rPr>
              <a:t>: </a:t>
            </a:r>
            <a:r>
              <a:rPr lang="ru-RU" sz="1600" b="0" strike="noStrike" spc="-1" dirty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</a:rPr>
              <a:t>Набор взаимосвязанных или взаимодействующих элементов организации, необходимых для установления политики и целей, определения и внедрения процессов, требуемых для достижения поставленных целей в области надежности.</a:t>
            </a:r>
            <a:endParaRPr lang="ru-RU" sz="1600" b="0" strike="noStrike" spc="-1" dirty="0">
              <a:solidFill>
                <a:schemeClr val="tx1">
                  <a:lumMod val="5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06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49AC8-5C52-3E79-EE54-60F8C0AD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AAC9626D-0A8E-2A3D-9CD4-97A4C138B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3B17D1A-E210-388D-5ADD-AE7E278A9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C7C4719-5FBE-B6C8-9AD8-F685846177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924189-CAD5-1121-2905-B1B28080E3E4}"/>
              </a:ext>
            </a:extLst>
          </p:cNvPr>
          <p:cNvSpPr txBox="1"/>
          <p:nvPr/>
        </p:nvSpPr>
        <p:spPr>
          <a:xfrm>
            <a:off x="1028936" y="1414863"/>
            <a:ext cx="470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Оценка эффективности СМК на предприятии 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B3F9CE-D5B0-F225-C8F3-3EAA37C45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121" y="1355589"/>
            <a:ext cx="3524742" cy="49536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EC81BF-CEFD-0598-7D1E-92BA8CCCC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29" y="1737298"/>
            <a:ext cx="3151582" cy="9915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93B63B-5A5F-7503-B827-C0EF8382D562}"/>
                  </a:ext>
                </a:extLst>
              </p:cNvPr>
              <p:cNvSpPr txBox="1"/>
              <p:nvPr/>
            </p:nvSpPr>
            <p:spPr>
              <a:xfrm>
                <a:off x="1028935" y="2824411"/>
                <a:ext cx="6438185" cy="604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численное значение j-го частного критерия; </a:t>
                </a:r>
                <a:r>
                  <a:rPr lang="ru-RU" sz="1600" i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количество частных критериев.</a:t>
                </a:r>
                <a:endParaRPr lang="ru-RU" sz="1600" dirty="0">
                  <a:solidFill>
                    <a:schemeClr val="tx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93B63B-5A5F-7503-B827-C0EF8382D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935" y="2824411"/>
                <a:ext cx="6438185" cy="604589"/>
              </a:xfrm>
              <a:prstGeom prst="rect">
                <a:avLst/>
              </a:prstGeom>
              <a:blipFill>
                <a:blip r:embed="rId5"/>
                <a:stretch>
                  <a:fillRect l="-568" t="-3000" r="-473" b="-1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97E273-CDA0-140E-CF1B-31798F156133}"/>
                  </a:ext>
                </a:extLst>
              </p:cNvPr>
              <p:cNvSpPr txBox="1"/>
              <p:nvPr/>
            </p:nvSpPr>
            <p:spPr>
              <a:xfrm>
                <a:off x="1031221" y="3624823"/>
                <a:ext cx="609414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СМК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ru-RU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0.95 −высокая</m:t>
                    </m:r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sz="16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97E273-CDA0-140E-CF1B-31798F156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21" y="3624823"/>
                <a:ext cx="6094140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6EF845-651D-ACB0-BA31-AF38786220DA}"/>
                  </a:ext>
                </a:extLst>
              </p:cNvPr>
              <p:cNvSpPr txBox="1"/>
              <p:nvPr/>
            </p:nvSpPr>
            <p:spPr>
              <a:xfrm>
                <a:off x="788216" y="4033032"/>
                <a:ext cx="335120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0.75</m:t>
                          </m:r>
                          <m:r>
                            <a:rPr 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r>
                            <a:rPr lang="ru-RU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СМК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ru-RU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0.95 −средняя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6EF845-651D-ACB0-BA31-AF3878622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16" y="4033032"/>
                <a:ext cx="3351208" cy="338554"/>
              </a:xfrm>
              <a:prstGeom prst="rect">
                <a:avLst/>
              </a:prstGeom>
              <a:blipFill>
                <a:blip r:embed="rId7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A372D3-4842-3464-E663-F249E77EB5E4}"/>
                  </a:ext>
                </a:extLst>
              </p:cNvPr>
              <p:cNvSpPr txBox="1"/>
              <p:nvPr/>
            </p:nvSpPr>
            <p:spPr>
              <a:xfrm>
                <a:off x="888029" y="4449969"/>
                <a:ext cx="335120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0.6</m:t>
                          </m:r>
                          <m:r>
                            <a:rPr 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r>
                            <a:rPr lang="ru-RU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СМК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ru-RU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0.75 −допустимая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A372D3-4842-3464-E663-F249E77EB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29" y="4449969"/>
                <a:ext cx="3351208" cy="338554"/>
              </a:xfrm>
              <a:prstGeom prst="rect">
                <a:avLst/>
              </a:prstGeom>
              <a:blipFill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7E292E-37C3-AB7A-4A1F-C62950C8409B}"/>
                  </a:ext>
                </a:extLst>
              </p:cNvPr>
              <p:cNvSpPr txBox="1"/>
              <p:nvPr/>
            </p:nvSpPr>
            <p:spPr>
              <a:xfrm>
                <a:off x="984602" y="4788523"/>
                <a:ext cx="609414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СМК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ru-RU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0.</m:t>
                    </m:r>
                    <m:r>
                      <a:rPr 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ru-RU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−недопустимая</m:t>
                    </m:r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sz="16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7E292E-37C3-AB7A-4A1F-C62950C84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02" y="4788523"/>
                <a:ext cx="6094140" cy="338554"/>
              </a:xfrm>
              <a:prstGeom prst="rect">
                <a:avLst/>
              </a:prstGeom>
              <a:blipFill>
                <a:blip r:embed="rId9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1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49AC8-5C52-3E79-EE54-60F8C0AD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AAC9626D-0A8E-2A3D-9CD4-97A4C138B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3B17D1A-E210-388D-5ADD-AE7E278A9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C7C4719-5FBE-B6C8-9AD8-F685846177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636E7D-6593-6A5F-3399-EF94A5877327}"/>
              </a:ext>
            </a:extLst>
          </p:cNvPr>
          <p:cNvSpPr txBox="1"/>
          <p:nvPr/>
        </p:nvSpPr>
        <p:spPr>
          <a:xfrm>
            <a:off x="917424" y="1414863"/>
            <a:ext cx="470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Оценка эффективности СМК на предприятии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4D46A-7B44-F571-BB45-5B3A919972EB}"/>
              </a:ext>
            </a:extLst>
          </p:cNvPr>
          <p:cNvSpPr txBox="1"/>
          <p:nvPr/>
        </p:nvSpPr>
        <p:spPr>
          <a:xfrm>
            <a:off x="917423" y="1821826"/>
            <a:ext cx="64535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Существуют ещё критерии R7, R8 и R9, которые отражают, насколько хорошо организация обеспечена ресурсами для СМК, насколько квалифицирован ее персонал и насколько адекватна и подходящая система менеджмента надежности (СМН).</a:t>
            </a:r>
            <a:endParaRPr lang="ru-RU" sz="1600" dirty="0"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" name="image1.png">
            <a:extLst>
              <a:ext uri="{FF2B5EF4-FFF2-40B4-BE49-F238E27FC236}">
                <a16:creationId xmlns:a16="http://schemas.microsoft.com/office/drawing/2014/main" id="{1595415C-E627-C097-7525-A4711B40F21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825597" y="1599529"/>
            <a:ext cx="3448979" cy="371568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1311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49AC8-5C52-3E79-EE54-60F8C0AD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AAC9626D-0A8E-2A3D-9CD4-97A4C138B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3B17D1A-E210-388D-5ADD-AE7E278A9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C7C4719-5FBE-B6C8-9AD8-F685846177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D9CC1C-CAD2-983E-C2DA-28CC80F2198F}"/>
              </a:ext>
            </a:extLst>
          </p:cNvPr>
          <p:cNvSpPr txBox="1"/>
          <p:nvPr/>
        </p:nvSpPr>
        <p:spPr>
          <a:xfrm>
            <a:off x="1143689" y="1414863"/>
            <a:ext cx="7627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Математические выражения для оценки надёжности ЭМ 1 уровня в России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9A352C-8AF3-F349-9807-3E55BEE08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241" y="1985893"/>
            <a:ext cx="2020350" cy="28862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094969-93DC-1F79-5BD0-D8158F086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689" y="1784195"/>
            <a:ext cx="2210072" cy="1129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FFB7CD-699A-9F88-B96D-5F5F22198B6D}"/>
                  </a:ext>
                </a:extLst>
              </p:cNvPr>
              <p:cNvSpPr txBox="1"/>
              <p:nvPr/>
            </p:nvSpPr>
            <p:spPr>
              <a:xfrm>
                <a:off x="3048930" y="2286744"/>
                <a:ext cx="60941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коэффициент качества производства РУ, 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количество ЭРИ в РУ;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ru-RU" sz="160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интенсивность отказов ЭРИ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FFB7CD-699A-9F88-B96D-5F5F22198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930" y="2286744"/>
                <a:ext cx="6094140" cy="584775"/>
              </a:xfrm>
              <a:prstGeom prst="rect">
                <a:avLst/>
              </a:prstGeom>
              <a:blipFill>
                <a:blip r:embed="rId5"/>
                <a:stretch>
                  <a:fillRect l="-500"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EB496C-1F6B-39B4-42DC-32CDE90A14BC}"/>
                  </a:ext>
                </a:extLst>
              </p:cNvPr>
              <p:cNvSpPr txBox="1"/>
              <p:nvPr/>
            </p:nvSpPr>
            <p:spPr>
              <a:xfrm>
                <a:off x="1028580" y="2719375"/>
                <a:ext cx="6094140" cy="1040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50000"/>
                  </a:lnSpc>
                </a:pP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Times New Roman" panose="02020603050405020304" pitchFamily="18" charset="0"/>
                  <a:buChar char="₋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1 по военным стандартам «Мороз-6» и «Климат-8»;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Times New Roman" panose="02020603050405020304" pitchFamily="18" charset="0"/>
                  <a:buChar char="₋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0,2 по положению РК-98.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EB496C-1F6B-39B4-42DC-32CDE90A1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580" y="2719375"/>
                <a:ext cx="6094140" cy="1040670"/>
              </a:xfrm>
              <a:prstGeom prst="rect">
                <a:avLst/>
              </a:prstGeom>
              <a:blipFill>
                <a:blip r:embed="rId6"/>
                <a:stretch>
                  <a:fillRect l="-400" b="-64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174770A-56B7-8B43-C8A8-FB0737FD8862}"/>
              </a:ext>
            </a:extLst>
          </p:cNvPr>
          <p:cNvSpPr txBox="1"/>
          <p:nvPr/>
        </p:nvSpPr>
        <p:spPr>
          <a:xfrm flipH="1">
            <a:off x="948965" y="3986482"/>
            <a:ext cx="7298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HSE Sans" panose="02000000000000000000" pitchFamily="2" charset="0"/>
              </a:rPr>
              <a:t>Данный подход не зависит от действительных показателей эффективности СМК для каждого конкретного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251153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49AC8-5C52-3E79-EE54-60F8C0AD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AAC9626D-0A8E-2A3D-9CD4-97A4C138B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3B17D1A-E210-388D-5ADD-AE7E278A9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C7C4719-5FBE-B6C8-9AD8-F685846177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889F49-4A63-14B8-91B7-C4A880BD6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563" y="1773616"/>
            <a:ext cx="3237186" cy="25293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292EC8-E73A-959C-05A1-18CBDF1E821B}"/>
              </a:ext>
            </a:extLst>
          </p:cNvPr>
          <p:cNvSpPr txBox="1"/>
          <p:nvPr/>
        </p:nvSpPr>
        <p:spPr>
          <a:xfrm>
            <a:off x="1143689" y="1409860"/>
            <a:ext cx="743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Математические выражения для оценки надёжности ЭМ 1 уровня в США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CEA26E-DE27-FEE8-ED3F-843A2E2FB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535" y="2111944"/>
            <a:ext cx="2341286" cy="617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33D29E-0AC0-5CA0-0F30-AD28B3B313FD}"/>
                  </a:ext>
                </a:extLst>
              </p:cNvPr>
              <p:cNvSpPr txBox="1"/>
              <p:nvPr/>
            </p:nvSpPr>
            <p:spPr>
              <a:xfrm>
                <a:off x="3347825" y="2232223"/>
                <a:ext cx="546535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𝐼𝐴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</a:rPr>
                  <a:t>– первоначальная оценка интенсивности отказов,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60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𝑆𝑊</m:t>
                        </m:r>
                      </m:sub>
                    </m:sSub>
                    <m:r>
                      <a:rPr lang="ru-RU" sz="16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−прогнозируемая интенсивность отказов ПО в месяц</m:t>
                    </m:r>
                  </m:oMath>
                </a14:m>
                <a:endParaRPr lang="ru-RU" sz="16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33D29E-0AC0-5CA0-0F30-AD28B3B31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25" y="2232223"/>
                <a:ext cx="5465356" cy="584775"/>
              </a:xfrm>
              <a:prstGeom prst="rect">
                <a:avLst/>
              </a:prstGeom>
              <a:blipFill>
                <a:blip r:embed="rId5"/>
                <a:stretch>
                  <a:fillRect t="-3125" b="-20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21A585-3A71-D5F6-E5ED-C17F07C3C8C2}"/>
                  </a:ext>
                </a:extLst>
              </p:cNvPr>
              <p:cNvSpPr txBox="1"/>
              <p:nvPr/>
            </p:nvSpPr>
            <p:spPr>
              <a:xfrm>
                <a:off x="919251" y="3190704"/>
                <a:ext cx="6805517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u-RU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𝐼𝑀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sub>
                      </m:sSub>
                      <m:r>
                        <a:rPr lang="ru-RU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sub>
                      </m:sSub>
                      <m:r>
                        <a:rPr lang="ru-RU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𝐼𝑀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sub>
                      </m:sSub>
                      <m:r>
                        <a:rPr lang="ru-RU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sub>
                      </m:sSub>
                      <m:r>
                        <a:rPr lang="ru-RU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sub>
                      </m:sSub>
                      <m:r>
                        <a:rPr lang="ru-RU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</m:sSub>
                      <m:r>
                        <a:rPr lang="ru-RU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sub>
                      </m:sSub>
                      <m:r>
                        <a:rPr lang="ru-RU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  <a:latin typeface="HSE Sans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21A585-3A71-D5F6-E5ED-C17F07C3C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51" y="3190704"/>
                <a:ext cx="6805517" cy="390748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E62645-9C00-FD7E-D55D-2BE0AD642A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3148" y="3871890"/>
            <a:ext cx="2417355" cy="145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5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49AC8-5C52-3E79-EE54-60F8C0AD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AAC9626D-0A8E-2A3D-9CD4-97A4C138B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3B17D1A-E210-388D-5ADD-AE7E278A9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C7C4719-5FBE-B6C8-9AD8-F685846177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50F44-02DF-F7F7-5FC2-61B9B4C53E07}"/>
              </a:ext>
            </a:extLst>
          </p:cNvPr>
          <p:cNvSpPr txBox="1"/>
          <p:nvPr/>
        </p:nvSpPr>
        <p:spPr>
          <a:xfrm>
            <a:off x="1143689" y="1414863"/>
            <a:ext cx="795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Математические выражения для оценки надёжности ЭМ 1 уровня во Франции</a:t>
            </a:r>
          </a:p>
        </p:txBody>
      </p:sp>
      <p:pic>
        <p:nvPicPr>
          <p:cNvPr id="1026" name="Picture 2" descr="Флаг Франции">
            <a:extLst>
              <a:ext uri="{FF2B5EF4-FFF2-40B4-BE49-F238E27FC236}">
                <a16:creationId xmlns:a16="http://schemas.microsoft.com/office/drawing/2014/main" id="{2FAC24DB-6A8E-536F-029C-EED85C5F3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3" y="2127792"/>
            <a:ext cx="1936596" cy="10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62487D-8DCC-774D-12DF-3554E3753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57" y="1964494"/>
            <a:ext cx="3234797" cy="5554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B89BA5-B08C-8B78-612E-DB195D37D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700" y="3784348"/>
            <a:ext cx="4120101" cy="11073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08AC5B-C0FB-BCAD-0081-D07E85A68E2A}"/>
                  </a:ext>
                </a:extLst>
              </p:cNvPr>
              <p:cNvSpPr txBox="1"/>
              <p:nvPr/>
            </p:nvSpPr>
            <p:spPr>
              <a:xfrm>
                <a:off x="1065630" y="2519964"/>
                <a:ext cx="6655433" cy="1342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П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коэффициент, учитывающий влияние контроля и качества производства;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П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𝑃𝑟𝑜𝑐𝑒𝑠𝑠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коэффициент, учитывающий все процессы, начиная от создания спецификации и заканчивая эксплуатацией и обслуживанием;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𝑃h𝑦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оценка интенсивности отказов физического воздействия</a:t>
                </a:r>
                <a:endParaRPr lang="ru-RU" sz="16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08AC5B-C0FB-BCAD-0081-D07E85A68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30" y="2519964"/>
                <a:ext cx="6655433" cy="1342868"/>
              </a:xfrm>
              <a:prstGeom prst="rect">
                <a:avLst/>
              </a:prstGeom>
              <a:blipFill>
                <a:blip r:embed="rId6"/>
                <a:stretch>
                  <a:fillRect l="-549" t="-1357" r="-458" b="-45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70E912-939D-5E90-E0AA-904B7AFDC769}"/>
                  </a:ext>
                </a:extLst>
              </p:cNvPr>
              <p:cNvSpPr txBox="1"/>
              <p:nvPr/>
            </p:nvSpPr>
            <p:spPr>
              <a:xfrm>
                <a:off x="1143689" y="5073806"/>
                <a:ext cx="6655433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𝑎𝑛𝑛𝑢𝑎𝑙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продолжительность i-ой фазы в течение одного года;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П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коэффициент, учитывающий электрические, механические и тепловые перегрузки;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интенсивность отказов, которая соответствует каждому профилю миссии. </a:t>
                </a:r>
                <a:endParaRPr lang="ru-RU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70E912-939D-5E90-E0AA-904B7AFDC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689" y="5073806"/>
                <a:ext cx="6655433" cy="1077218"/>
              </a:xfrm>
              <a:prstGeom prst="rect">
                <a:avLst/>
              </a:prstGeom>
              <a:blipFill>
                <a:blip r:embed="rId7"/>
                <a:stretch>
                  <a:fillRect l="-550" t="-1695" r="-550" b="-62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638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49AC8-5C52-3E79-EE54-60F8C0AD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AAC9626D-0A8E-2A3D-9CD4-97A4C138B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3B17D1A-E210-388D-5ADD-AE7E278A9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C7C4719-5FBE-B6C8-9AD8-F685846177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901AB-FD32-13EB-AAE5-2BF8F8A55FD0}"/>
              </a:ext>
            </a:extLst>
          </p:cNvPr>
          <p:cNvSpPr txBox="1"/>
          <p:nvPr/>
        </p:nvSpPr>
        <p:spPr>
          <a:xfrm>
            <a:off x="1143688" y="1343943"/>
            <a:ext cx="8424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Математические выражения для оценки надёжности ЭМ 1 уровня в Германии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8AA36-73F7-4033-5340-240477E36E1A}"/>
              </a:ext>
            </a:extLst>
          </p:cNvPr>
          <p:cNvSpPr txBox="1"/>
          <p:nvPr/>
        </p:nvSpPr>
        <p:spPr>
          <a:xfrm>
            <a:off x="1143689" y="1736633"/>
            <a:ext cx="6094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Siemens SN 29500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99DA31-96CD-9859-F8AC-15CACB584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534" y="2098545"/>
            <a:ext cx="6949339" cy="20522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0036C45-FDD3-62DE-ABE0-D75B183BD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79" y="2151402"/>
            <a:ext cx="1759346" cy="79970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8BB77F3-B494-9FC1-7DEC-CD3AB5138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79" y="3027321"/>
            <a:ext cx="3656634" cy="5123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ACDCCC-0269-C2AC-B5F1-1D9B923DF37F}"/>
                  </a:ext>
                </a:extLst>
              </p:cNvPr>
              <p:cNvSpPr txBox="1"/>
              <p:nvPr/>
            </p:nvSpPr>
            <p:spPr>
              <a:xfrm>
                <a:off x="871031" y="4227047"/>
                <a:ext cx="9834137" cy="604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𝐸𝑀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оценка интенсивности отказов;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интенсивность отказа для i-го ЭРИ;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базовая интенсивность отказов</a:t>
                </a:r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П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коэффициенты зависимости</a:t>
                </a:r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ru-RU" sz="1600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6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ACDCCC-0269-C2AC-B5F1-1D9B923DF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31" y="4227047"/>
                <a:ext cx="9834137" cy="604524"/>
              </a:xfrm>
              <a:prstGeom prst="rect">
                <a:avLst/>
              </a:prstGeom>
              <a:blipFill>
                <a:blip r:embed="rId6"/>
                <a:stretch>
                  <a:fillRect l="-372" t="-2000" r="-310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499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11687</TotalTime>
  <Words>1006</Words>
  <Application>Microsoft Office PowerPoint</Application>
  <PresentationFormat>Широкоэкранный</PresentationFormat>
  <Paragraphs>92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HSE Sans</vt:lpstr>
      <vt:lpstr>Times New Roman</vt:lpstr>
      <vt:lpstr>Office Theme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Никита Бушуев</cp:lastModifiedBy>
  <cp:revision>581</cp:revision>
  <cp:lastPrinted>2021-11-11T13:08:42Z</cp:lastPrinted>
  <dcterms:created xsi:type="dcterms:W3CDTF">2021-11-11T08:52:47Z</dcterms:created>
  <dcterms:modified xsi:type="dcterms:W3CDTF">2024-06-21T13:31:36Z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