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5"/>
  </p:notesMasterIdLst>
  <p:sldIdLst>
    <p:sldId id="273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70" r:id="rId10"/>
    <p:sldId id="267" r:id="rId11"/>
    <p:sldId id="268" r:id="rId12"/>
    <p:sldId id="272" r:id="rId13"/>
    <p:sldId id="27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9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96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97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98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3A925CD6-4085-429F-B893-976697C2C361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921F308-166A-4481-BEF1-FC4D56805AF0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FADDC1-A452-4027-A63D-86A21F736F28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11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8356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FADDC1-A452-4027-A63D-86A21F736F28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12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15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 idx="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ED8634C-A938-482F-9966-BF3997B6A462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 dirty="0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3F06E29-F72D-4461-A50C-3357F3241611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C03BEBE-3626-4F25-9733-44198B2A4F13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65861F6-9316-47D9-A05C-6DCEBF7385F1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FADDC1-A452-4027-A63D-86A21F736F28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6ED04B1-2419-411F-B825-675C688CAA25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FADDC1-A452-4027-A63D-86A21F736F28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2714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buNone/>
            </a:pPr>
            <a:endParaRPr lang="ru-RU" sz="1200" b="0" strike="noStrike" spc="-1">
              <a:solidFill>
                <a:schemeClr val="dk1"/>
              </a:solidFill>
              <a:latin typeface="Calibri"/>
              <a:ea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FADDC1-A452-4027-A63D-86A21F736F28}" type="slidenum">
              <a:rPr lang="ru-RU" sz="18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ru-RU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164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384840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55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2075040" y="1415520"/>
            <a:ext cx="384840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55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04712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2075040" y="141552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047120" y="141552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3376440" y="118800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4677840" y="118800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/>
          </p:nvPr>
        </p:nvSpPr>
        <p:spPr>
          <a:xfrm>
            <a:off x="2075040" y="141552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/>
          </p:nvPr>
        </p:nvSpPr>
        <p:spPr>
          <a:xfrm>
            <a:off x="3376440" y="141552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/>
          </p:nvPr>
        </p:nvSpPr>
        <p:spPr>
          <a:xfrm>
            <a:off x="4677840" y="1415520"/>
            <a:ext cx="123912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561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2102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2075040" y="721800"/>
            <a:ext cx="3848400" cy="136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3848400" cy="43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877760" cy="43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696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047120" y="1188000"/>
            <a:ext cx="1877760" cy="43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696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ubTitle"/>
          </p:nvPr>
        </p:nvSpPr>
        <p:spPr>
          <a:xfrm>
            <a:off x="1027800" y="2404800"/>
            <a:ext cx="7633800" cy="9169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047120" y="1188000"/>
            <a:ext cx="1877760" cy="43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696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2075040" y="141552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877760" cy="43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696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04712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047120" y="141552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027800" y="2404800"/>
            <a:ext cx="7633800" cy="197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207504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4047120" y="1188000"/>
            <a:ext cx="187776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70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2075040" y="1415520"/>
            <a:ext cx="3848400" cy="20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550"/>
          </a:bodyPr>
          <a:lstStyle/>
          <a:p>
            <a:pPr indent="0">
              <a:spcBef>
                <a:spcPts val="1417"/>
              </a:spcBef>
              <a:buNone/>
            </a:pPr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5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26;p23" descr="Icon&#10;&#10;Description automatically generated"/>
          <p:cNvPicPr/>
          <p:nvPr/>
        </p:nvPicPr>
        <p:blipFill>
          <a:blip r:embed="rId16"/>
          <a:stretch/>
        </p:blipFill>
        <p:spPr>
          <a:xfrm>
            <a:off x="517320" y="464400"/>
            <a:ext cx="447840" cy="447840"/>
          </a:xfrm>
          <a:prstGeom prst="rect">
            <a:avLst/>
          </a:prstGeom>
          <a:ln w="0">
            <a:noFill/>
          </a:ln>
        </p:spPr>
      </p:pic>
      <p:cxnSp>
        <p:nvCxnSpPr>
          <p:cNvPr id="46" name="Google Shape;27;p23"/>
          <p:cNvCxnSpPr/>
          <p:nvPr/>
        </p:nvCxnSpPr>
        <p:spPr>
          <a:xfrm>
            <a:off x="3298680" y="464040"/>
            <a:ext cx="360" cy="586800"/>
          </a:xfrm>
          <a:prstGeom prst="straightConnector1">
            <a:avLst/>
          </a:prstGeom>
          <a:ln w="12700">
            <a:solidFill>
              <a:srgbClr val="102D69"/>
            </a:solidFill>
            <a:miter/>
          </a:ln>
        </p:spPr>
      </p:cxnSp>
      <p:cxnSp>
        <p:nvCxnSpPr>
          <p:cNvPr id="47" name="Google Shape;28;p23"/>
          <p:cNvCxnSpPr/>
          <p:nvPr/>
        </p:nvCxnSpPr>
        <p:spPr>
          <a:xfrm>
            <a:off x="6099120" y="464040"/>
            <a:ext cx="360" cy="586800"/>
          </a:xfrm>
          <a:prstGeom prst="straightConnector1">
            <a:avLst/>
          </a:prstGeom>
          <a:ln w="12700">
            <a:solidFill>
              <a:srgbClr val="102D69"/>
            </a:solidFill>
            <a:miter/>
          </a:ln>
        </p:spPr>
      </p:cxnSp>
      <p:cxnSp>
        <p:nvCxnSpPr>
          <p:cNvPr id="48" name="Google Shape;29;p23"/>
          <p:cNvCxnSpPr/>
          <p:nvPr/>
        </p:nvCxnSpPr>
        <p:spPr>
          <a:xfrm>
            <a:off x="10276920" y="464040"/>
            <a:ext cx="360" cy="586800"/>
          </a:xfrm>
          <a:prstGeom prst="straightConnector1">
            <a:avLst/>
          </a:prstGeom>
          <a:ln w="12700">
            <a:solidFill>
              <a:srgbClr val="102D69"/>
            </a:solidFill>
            <a:miter/>
          </a:ln>
        </p:spPr>
      </p:cxnSp>
      <p:sp>
        <p:nvSpPr>
          <p:cNvPr id="49" name="Google Shape;30;p23"/>
          <p:cNvSpPr/>
          <p:nvPr/>
        </p:nvSpPr>
        <p:spPr>
          <a:xfrm>
            <a:off x="10410120" y="532440"/>
            <a:ext cx="671760" cy="30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fld id="{59A5B01C-2B2D-4BDA-8899-A9585D1D42BB}" type="slidenum">
              <a:rPr lang="ru-RU" sz="2000" b="0" strike="noStrike" spc="-1">
                <a:solidFill>
                  <a:srgbClr val="102D69"/>
                </a:solidFill>
                <a:latin typeface="Arial"/>
                <a:ea typeface="Arial"/>
              </a:rPr>
              <a:t>‹#›</a:t>
            </a:fld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0" name="Google Shape;31;p23"/>
          <p:cNvCxnSpPr/>
          <p:nvPr/>
        </p:nvCxnSpPr>
        <p:spPr>
          <a:xfrm>
            <a:off x="11643840" y="464040"/>
            <a:ext cx="360" cy="586800"/>
          </a:xfrm>
          <a:prstGeom prst="straightConnector1">
            <a:avLst/>
          </a:prstGeom>
          <a:ln w="12700">
            <a:solidFill>
              <a:srgbClr val="102D69"/>
            </a:solidFill>
            <a:miter/>
          </a:ln>
        </p:spPr>
      </p:cxnSp>
      <p:sp>
        <p:nvSpPr>
          <p:cNvPr id="51" name="PlaceHolder 1"/>
          <p:cNvSpPr>
            <a:spLocks noGrp="1"/>
          </p:cNvSpPr>
          <p:nvPr>
            <p:ph type="body"/>
          </p:nvPr>
        </p:nvSpPr>
        <p:spPr>
          <a:xfrm>
            <a:off x="6684480" y="1447920"/>
            <a:ext cx="4324680" cy="4324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52" name="PlaceHolder 2"/>
          <p:cNvSpPr>
            <a:spLocks noGrp="1"/>
          </p:cNvSpPr>
          <p:nvPr>
            <p:ph type="title"/>
          </p:nvPr>
        </p:nvSpPr>
        <p:spPr>
          <a:xfrm>
            <a:off x="585720" y="1447920"/>
            <a:ext cx="5245200" cy="776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buNone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85720" y="2379600"/>
            <a:ext cx="5245200" cy="339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56" name="PlaceHolder 6"/>
          <p:cNvSpPr>
            <a:spLocks noGrp="1"/>
          </p:cNvSpPr>
          <p:nvPr>
            <p:ph type="body"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8" y="2716699"/>
            <a:ext cx="5347195" cy="25893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Научно-учебная группа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надежностью на предприятиях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Доклад подготовлен в ходе проведения исследования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Проект № 24-00-024 «Развитие методов прогнозирования показателей надежности электронных модулей» 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рамках Программы «Научный фонд Национального исследовательского университета 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«Высшая школа экономики» (НИУ ВШЭ)» в 2024 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электронной инженерии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Москва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21.06.2024 г.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CEE9B9B-9B18-4E8B-B2FB-65BC4D08957A}"/>
              </a:ext>
            </a:extLst>
          </p:cNvPr>
          <p:cNvSpPr/>
          <p:nvPr/>
        </p:nvSpPr>
        <p:spPr>
          <a:xfrm>
            <a:off x="1027968" y="2461188"/>
            <a:ext cx="5347195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D5AE6A7-279B-455A-B0A0-74BECF51F5A9}"/>
              </a:ext>
            </a:extLst>
          </p:cNvPr>
          <p:cNvSpPr txBox="1">
            <a:spLocks/>
          </p:cNvSpPr>
          <p:nvPr/>
        </p:nvSpPr>
        <p:spPr>
          <a:xfrm>
            <a:off x="6622991" y="2722958"/>
            <a:ext cx="4541041" cy="25893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Доклад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«Хронология изменений принципов и требований СМК. Взаимодействие СМК с СМН в России и за рубежом»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Козлова Анастасия Александровна,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студент 3 года обучения – ОП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ИТСС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D54483D-1542-4DDB-95BB-44C3244848E8}"/>
              </a:ext>
            </a:extLst>
          </p:cNvPr>
          <p:cNvSpPr/>
          <p:nvPr/>
        </p:nvSpPr>
        <p:spPr>
          <a:xfrm>
            <a:off x="6622991" y="2461187"/>
            <a:ext cx="4541042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F987D50-8411-4AA3-BF66-136B08171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52"/>
          <a:stretch/>
        </p:blipFill>
        <p:spPr>
          <a:xfrm>
            <a:off x="8380454" y="3736141"/>
            <a:ext cx="812532" cy="8739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 idx="4294967295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latin typeface="Arial"/>
              </a:rPr>
              <a:t>Взаимосвязь СМК и СМН:</a:t>
            </a:r>
          </a:p>
        </p:txBody>
      </p:sp>
      <p:sp>
        <p:nvSpPr>
          <p:cNvPr id="138" name="PlaceHolder 2"/>
          <p:cNvSpPr>
            <a:spLocks noGrp="1"/>
          </p:cNvSpPr>
          <p:nvPr>
            <p:ph idx="4294967295"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idx="4294967295"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idx="4294967295"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Развитие методов прогнозирования показателей надежности электронных модулей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Google Shape;393;p 2"/>
          <p:cNvSpPr/>
          <p:nvPr/>
        </p:nvSpPr>
        <p:spPr>
          <a:xfrm>
            <a:off x="382605" y="2038826"/>
            <a:ext cx="11193120" cy="427809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2900" indent="-342900" algn="just">
              <a:lnSpc>
                <a:spcPct val="100000"/>
              </a:lnSpc>
              <a:buClr>
                <a:srgbClr val="0F2C68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b="1" strike="noStrike" spc="-1" dirty="0">
                <a:solidFill>
                  <a:schemeClr val="dk1"/>
                </a:solidFill>
                <a:latin typeface="Arial"/>
                <a:ea typeface="Arial"/>
              </a:rPr>
              <a:t>Улучшение качества и надежности:  </a:t>
            </a:r>
            <a:r>
              <a:rPr lang="ru-RU" b="0" strike="noStrike" spc="-1" dirty="0">
                <a:solidFill>
                  <a:schemeClr val="dk1"/>
                </a:solidFill>
                <a:latin typeface="Arial"/>
                <a:ea typeface="Arial"/>
              </a:rPr>
              <a:t>СМК фокусируется на удовлетворении потребностей клиентов и повышении качества продукции или услуг, а СМН направлена на повышение надежности и безотказности.  Взаимодействие позволяет достичь оптимального баланса между этими двумя аспектами.</a:t>
            </a:r>
          </a:p>
          <a:p>
            <a:pPr marL="342900" indent="-342900" algn="just">
              <a:lnSpc>
                <a:spcPct val="100000"/>
              </a:lnSpc>
              <a:buClr>
                <a:srgbClr val="0F2C68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b="1" strike="noStrike" spc="-1" dirty="0">
                <a:solidFill>
                  <a:schemeClr val="dk1"/>
                </a:solidFill>
                <a:latin typeface="Arial"/>
                <a:ea typeface="Arial"/>
              </a:rPr>
              <a:t>Снижение рисков:  </a:t>
            </a:r>
            <a:r>
              <a:rPr lang="ru-RU" b="0" strike="noStrike" spc="-1" dirty="0">
                <a:solidFill>
                  <a:schemeClr val="dk1"/>
                </a:solidFill>
                <a:latin typeface="Arial"/>
                <a:ea typeface="Arial"/>
              </a:rPr>
              <a:t>СМН  позволяет  идентифицировать  и  управлять  рисками  отказа  продукции  или  услуг,  а СМК  помогает  устранить  риски,  связанные  с  несоответствием  требованиям  клиента.</a:t>
            </a:r>
          </a:p>
          <a:p>
            <a:pPr marL="342900" indent="-342900" algn="just">
              <a:lnSpc>
                <a:spcPct val="100000"/>
              </a:lnSpc>
              <a:buClr>
                <a:srgbClr val="0F2C68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b="1" strike="noStrike" spc="-1" dirty="0">
                <a:solidFill>
                  <a:schemeClr val="dk1"/>
                </a:solidFill>
                <a:latin typeface="Arial"/>
                <a:ea typeface="Arial"/>
              </a:rPr>
              <a:t>Повышение эффективности</a:t>
            </a:r>
            <a:r>
              <a:rPr lang="ru-RU" b="0" strike="noStrike" spc="-1" dirty="0">
                <a:solidFill>
                  <a:schemeClr val="dk1"/>
                </a:solidFill>
                <a:latin typeface="Arial"/>
                <a:ea typeface="Arial"/>
              </a:rPr>
              <a:t>:  Интеграция  обеих  систем  позволяет  оптимизировать  процессы,  увеличить  производительность  и  снизить  издержки  за счет  уменьшения  количества  брака  и  неплановых  простоев.</a:t>
            </a:r>
          </a:p>
          <a:p>
            <a:pPr marL="342900" indent="-342900" algn="just">
              <a:lnSpc>
                <a:spcPct val="100000"/>
              </a:lnSpc>
              <a:buClr>
                <a:srgbClr val="0F2C68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b="1" strike="noStrike" spc="-1" dirty="0">
                <a:solidFill>
                  <a:schemeClr val="dk1"/>
                </a:solidFill>
                <a:latin typeface="Arial"/>
                <a:ea typeface="Arial"/>
              </a:rPr>
              <a:t>Улучшение имиджа:  </a:t>
            </a:r>
            <a:r>
              <a:rPr lang="ru-RU" b="0" strike="noStrike" spc="-1" dirty="0">
                <a:solidFill>
                  <a:schemeClr val="dk1"/>
                </a:solidFill>
                <a:latin typeface="Arial"/>
                <a:ea typeface="Arial"/>
              </a:rPr>
              <a:t>Соответствие  стандартам  СМК  и  СМН  повышает  доверие  клиентов  и  партнеров  к  компании,  улучшая  ее  репутацию  как  поставщика  высококачественных  и  надежных  продуктов  или  услуг.</a:t>
            </a:r>
          </a:p>
          <a:p>
            <a:pPr marL="342900" indent="-342900" algn="just">
              <a:lnSpc>
                <a:spcPct val="100000"/>
              </a:lnSpc>
              <a:buClr>
                <a:srgbClr val="0F2C68"/>
              </a:buCl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b="1" strike="noStrike" spc="-1" dirty="0">
                <a:solidFill>
                  <a:schemeClr val="dk1"/>
                </a:solidFill>
                <a:latin typeface="Arial"/>
                <a:ea typeface="Arial"/>
              </a:rPr>
              <a:t>Устойчивое развитие:  </a:t>
            </a:r>
            <a:r>
              <a:rPr lang="ru-RU" b="0" strike="noStrike" spc="-1" dirty="0">
                <a:solidFill>
                  <a:schemeClr val="dk1"/>
                </a:solidFill>
                <a:latin typeface="Arial"/>
                <a:ea typeface="Arial"/>
              </a:rPr>
              <a:t>Интеграция  обеспечивает  более  эффективное  использование  ресурсов,  сокращение  отходов  и  повышение  экологической  безопасности</a:t>
            </a:r>
            <a:r>
              <a:rPr lang="ru-RU" sz="2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.</a:t>
            </a:r>
            <a:endParaRPr lang="en-US" sz="2000" b="0" strike="noStrike" spc="-1" dirty="0">
              <a:solidFill>
                <a:schemeClr val="dk1"/>
              </a:solidFill>
              <a:latin typeface="Arial"/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23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 idx="4294967295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Взаимодействие в России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idx="4294967295"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idx="4294967295"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idx="4294967295"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Развитие методов прогнозирования показателей надежности электронных модулей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3847" y="2132315"/>
            <a:ext cx="107917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Нормативно-правовая база:  </a:t>
            </a:r>
            <a:r>
              <a:rPr lang="ru-RU" dirty="0"/>
              <a:t>В  России  действует  ГОСТ  Р  ИСО  9001  (СМК),  а также  стандарты  и  регламенты,  регулирующие  требования  к  надежности  продукции  и  услуг.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Использование стандартов:  </a:t>
            </a:r>
            <a:r>
              <a:rPr lang="ru-RU" dirty="0"/>
              <a:t>Российские  компании  все  чаще  используют  стандарты  СМН,  такие  как  ГОСТ  Р  54762-2011  (надежность  технических  систем)  и  ГОСТ  Р  55512-2013  (надежность  оборудования).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Взаимодействие на практике:  </a:t>
            </a:r>
            <a:r>
              <a:rPr lang="ru-RU" dirty="0"/>
              <a:t>Интеграция  СМК  и  СМН  в  российских  компаниях  находится  на  разных  стадиях  развития,  от  отдельных  элементов  до  полной  интеграции.</a:t>
            </a:r>
          </a:p>
        </p:txBody>
      </p:sp>
    </p:spTree>
    <p:extLst>
      <p:ext uri="{BB962C8B-B14F-4D97-AF65-F5344CB8AC3E}">
        <p14:creationId xmlns:p14="http://schemas.microsoft.com/office/powerpoint/2010/main" val="330701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 idx="4294967295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Взаимодействие за рубежом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idx="4294967295"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idx="4294967295"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idx="4294967295"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Развитие методов прогнозирования показателей надежности электронных модулей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5B14ED-5CFB-46E1-98B9-6A7BA594530F}"/>
              </a:ext>
            </a:extLst>
          </p:cNvPr>
          <p:cNvSpPr txBox="1"/>
          <p:nvPr/>
        </p:nvSpPr>
        <p:spPr>
          <a:xfrm>
            <a:off x="713847" y="2132315"/>
            <a:ext cx="107917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Международные стандарты:  </a:t>
            </a:r>
            <a:r>
              <a:rPr lang="ru-RU" dirty="0"/>
              <a:t>За  рубежом  широко  используются  стандарты  ISO  9001  (СМК)  и  стандарты  по  надежности,  такие  как  IEC  61508  (надежность  электронных  устройств  с  функциями  безопасности),  IEC  60300-3-9  (надежность  электротехнической  продукции)  и  MIL-STD-785  (надежность  военной  техники).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Интеграция как тренд:  </a:t>
            </a:r>
            <a:r>
              <a:rPr lang="ru-RU" dirty="0"/>
              <a:t>В  развитых  странах  интеграция  СМК  и  СМН  является  общепринятой  практикой,  особенно  в  отраслях  с  высокими  требованиями  к  безопасности  и  надежности.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Дополнительные стандарты:  </a:t>
            </a:r>
            <a:r>
              <a:rPr lang="ru-RU" dirty="0"/>
              <a:t>В  некоторых  странах  существуют  дополнительные  стандарты  и  регламенты,  регулирующие  взаимодействие  СМК  и  СМН,  например,  в  авиационной  промышленности  (FAA  в  США).</a:t>
            </a:r>
          </a:p>
        </p:txBody>
      </p:sp>
    </p:spTree>
    <p:extLst>
      <p:ext uri="{BB962C8B-B14F-4D97-AF65-F5344CB8AC3E}">
        <p14:creationId xmlns:p14="http://schemas.microsoft.com/office/powerpoint/2010/main" val="273430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8" y="2716699"/>
            <a:ext cx="5347195" cy="25893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Научно-учебная группа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надежностью на предприятиях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Доклад подготовлен в ходе проведения исследования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Проект № 24-00-024 «Развитие методов прогнозирования показателей надежности электронных модулей» 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 рамках Программы «Научный фонд Национального исследовательского университета </a:t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«Высшая школа экономики» (НИУ ВШЭ)» в 2024 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электронной инженерии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Москва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21.06.2024 г.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CEE9B9B-9B18-4E8B-B2FB-65BC4D08957A}"/>
              </a:ext>
            </a:extLst>
          </p:cNvPr>
          <p:cNvSpPr/>
          <p:nvPr/>
        </p:nvSpPr>
        <p:spPr>
          <a:xfrm>
            <a:off x="1027968" y="2461188"/>
            <a:ext cx="5347195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D5AE6A7-279B-455A-B0A0-74BECF51F5A9}"/>
              </a:ext>
            </a:extLst>
          </p:cNvPr>
          <p:cNvSpPr txBox="1">
            <a:spLocks/>
          </p:cNvSpPr>
          <p:nvPr/>
        </p:nvSpPr>
        <p:spPr>
          <a:xfrm>
            <a:off x="6622991" y="2722958"/>
            <a:ext cx="4541041" cy="25893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Доклад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«Хронология изменений принципов и требований СМК. Взаимодействие СМК с СМН в России и за рубежом »</a:t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Козлова Анастасия Александровна,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студент 3 года обучения – ОП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ИТСС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D54483D-1542-4DDB-95BB-44C3244848E8}"/>
              </a:ext>
            </a:extLst>
          </p:cNvPr>
          <p:cNvSpPr/>
          <p:nvPr/>
        </p:nvSpPr>
        <p:spPr>
          <a:xfrm>
            <a:off x="6622991" y="2461187"/>
            <a:ext cx="4541042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F987D50-8411-4AA3-BF66-136B08171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52"/>
          <a:stretch/>
        </p:blipFill>
        <p:spPr>
          <a:xfrm>
            <a:off x="8380454" y="3736141"/>
            <a:ext cx="812532" cy="8739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622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ISO 9000 </a:t>
            </a: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и 9001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Google Shape;300;p8"/>
          <p:cNvSpPr/>
          <p:nvPr/>
        </p:nvSpPr>
        <p:spPr>
          <a:xfrm>
            <a:off x="449280" y="1934115"/>
            <a:ext cx="11193120" cy="19389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ISO 9000 </a:t>
            </a:r>
            <a:r>
              <a:rPr lang="ru-RU" sz="2000" b="0" strike="noStrike" spc="-1" dirty="0">
                <a:latin typeface="Arial"/>
              </a:rPr>
              <a:t>- это серия стандартов, определяющих принципы и требования к системе менеджмента качества (СМК). 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ISO 9001 </a:t>
            </a:r>
            <a:r>
              <a:rPr lang="ru-RU" sz="2000" b="0" strike="noStrike" spc="-1" dirty="0">
                <a:latin typeface="Arial"/>
              </a:rPr>
              <a:t>- это конкретный стандарт, устанавливающий требования к СМК, чтобы она могла быть сертифицирована. 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Ранние версии (1987-1994)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116" name="Google Shape;357;p12"/>
          <p:cNvSpPr/>
          <p:nvPr/>
        </p:nvSpPr>
        <p:spPr>
          <a:xfrm>
            <a:off x="360000" y="1980000"/>
            <a:ext cx="11193120" cy="28623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1987:</a:t>
            </a:r>
            <a:r>
              <a:rPr lang="ru-RU" sz="2000" b="0" strike="noStrike" spc="-1" dirty="0">
                <a:latin typeface="Arial"/>
              </a:rPr>
              <a:t>  ISO 9000:1987 - первая версия стандарта, сфокусирована на документации и процессах. </a:t>
            </a:r>
            <a:endParaRPr lang="en-US" sz="2000" b="0" strike="noStrike" spc="-1" dirty="0">
              <a:latin typeface="Arial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1994:</a:t>
            </a:r>
            <a:r>
              <a:rPr lang="ru-RU" sz="2000" b="0" strike="noStrike" spc="-1" dirty="0">
                <a:latin typeface="Arial"/>
              </a:rPr>
              <a:t> ISO 9001:1994 -  вводит  более  практичный  подход</a:t>
            </a: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en-US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В этот период:</a:t>
            </a:r>
            <a:endParaRPr lang="en-US" sz="2000" b="1" strike="noStrike" spc="-1" dirty="0">
              <a:latin typeface="Arial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Фокус на документации и  процессах,  особенно  на  процессе  "производства".</a:t>
            </a:r>
            <a:endParaRPr lang="en-US" sz="2000" b="0" strike="noStrike" spc="-1" dirty="0">
              <a:latin typeface="Arial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Требования  к  документированию  процессов  и  доказательствам  их  эффективности.</a:t>
            </a:r>
            <a:endParaRPr lang="en-US" sz="2000" b="0" strike="noStrike" spc="-1" dirty="0">
              <a:latin typeface="Arial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Подход  к  СМК  как  к  системе,  обеспечивающей  соответствие  продукции  требованиям  клиента.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 ISO 9001:200</a:t>
            </a:r>
            <a:r>
              <a:rPr lang="en-US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0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121" name="Google Shape;393;p14"/>
          <p:cNvSpPr/>
          <p:nvPr/>
        </p:nvSpPr>
        <p:spPr>
          <a:xfrm>
            <a:off x="499440" y="2018160"/>
            <a:ext cx="11193120" cy="378565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2000:</a:t>
            </a:r>
            <a:r>
              <a:rPr lang="ru-RU" sz="2000" b="0" strike="noStrike" spc="-1" dirty="0">
                <a:latin typeface="Arial"/>
              </a:rPr>
              <a:t> ISO 9001:2000 -  вводит  концепцию  "процессного  подхода"  в  СМК,  что  приводит  к  систематическому  управлению  процессами. 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 dirty="0">
              <a:latin typeface="Arial"/>
            </a:endParaRPr>
          </a:p>
          <a:p>
            <a:pPr algn="just"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Процессная модель </a:t>
            </a:r>
            <a:r>
              <a:rPr lang="ru-RU" sz="2000" b="0" strike="noStrike" spc="-1" dirty="0">
                <a:latin typeface="Arial"/>
              </a:rPr>
              <a:t>- подход к управлению предприятием, при котором вся работа рассматривается как набор процессов, в том числе сквозных (проходящих через несколько отделов). 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Ключевые изменения: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Введение  концепции  процессного  подхода  в  качестве  центрального  принципа  СМК.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Фокус  на  понимании  и  управлении  взаимосвязями  процессов  в  организации.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Управление  рисками  становится  важным  элементом  СМК.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Упрощение  структуры  стандарта  и  создание  единого  документа  ISO  9001.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ISO 9001:2008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126" name="Google Shape;393;p 1"/>
          <p:cNvSpPr/>
          <p:nvPr/>
        </p:nvSpPr>
        <p:spPr>
          <a:xfrm>
            <a:off x="761999" y="2276265"/>
            <a:ext cx="10448925" cy="31700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Доработка процессного подхода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2008:</a:t>
            </a:r>
            <a:r>
              <a:rPr lang="ru-RU" sz="2000" b="0" strike="noStrike" spc="-1" dirty="0">
                <a:latin typeface="Arial"/>
              </a:rPr>
              <a:t> ISO 9001:2008 -  вводит  дополнительные  требования  к  СМК,  основанные  на  процессном  подходе.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Ключевые изменения: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Уточнение  требований  к  управлению  процессами  и  их  взаимосвязям.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Введение  новых  требований  к  планированию  и  управлению  изменениями.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Усиление  фокуса  на  удовлетворении  требований  клиентов  и  улучшении  эффективности  СМК.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ISO 9001:2015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7" name="Google Shape;393;p 1">
            <a:extLst>
              <a:ext uri="{FF2B5EF4-FFF2-40B4-BE49-F238E27FC236}">
                <a16:creationId xmlns:a16="http://schemas.microsoft.com/office/drawing/2014/main" id="{1BD9264B-14A2-4535-A537-9612895C55B3}"/>
              </a:ext>
            </a:extLst>
          </p:cNvPr>
          <p:cNvSpPr/>
          <p:nvPr/>
        </p:nvSpPr>
        <p:spPr>
          <a:xfrm>
            <a:off x="761999" y="2276265"/>
            <a:ext cx="10448925" cy="31700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2015:</a:t>
            </a:r>
            <a:r>
              <a:rPr lang="ru-RU" sz="2000" b="0" strike="noStrike" spc="-1" dirty="0">
                <a:latin typeface="Arial"/>
              </a:rPr>
              <a:t> ISO 9001:2015 -  вводит  "риск-ориентированный  подход"  к  управлению  СМК,  что  позволяет  определить  и  управлять  потенциальными  рисками  и  возможностями. 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Ключевые изменения: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Введение  "риск-ориентированного  мышления"  в  качестве  центрального  принципа  СМК.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Усиление  фокуса  на  планировании  и  управлении  рисками.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>
                <a:latin typeface="Arial"/>
              </a:rPr>
              <a:t>Упрощение  </a:t>
            </a:r>
            <a:r>
              <a:rPr lang="ru-RU" sz="2000" b="0" strike="noStrike" spc="-1" dirty="0">
                <a:latin typeface="Arial"/>
              </a:rPr>
              <a:t>структуры  стандарта  и  применение  "принципа  PDCA" (Plan-</a:t>
            </a:r>
            <a:r>
              <a:rPr lang="ru-RU" sz="2000" b="0" strike="noStrike" spc="-1" dirty="0" err="1">
                <a:latin typeface="Arial"/>
              </a:rPr>
              <a:t>Do</a:t>
            </a:r>
            <a:r>
              <a:rPr lang="ru-RU" sz="2000" b="0" strike="noStrike" spc="-1" dirty="0">
                <a:latin typeface="Arial"/>
              </a:rPr>
              <a:t>-Check-Act)  для  управления  СМК.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ISO 9001:2021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141" name="Google Shape;393;p 2"/>
          <p:cNvSpPr/>
          <p:nvPr/>
        </p:nvSpPr>
        <p:spPr>
          <a:xfrm>
            <a:off x="449280" y="2381040"/>
            <a:ext cx="11193120" cy="28623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2021: </a:t>
            </a:r>
            <a:r>
              <a:rPr lang="ru-RU" sz="2000" b="0" strike="noStrike" spc="-1" dirty="0">
                <a:latin typeface="Arial"/>
              </a:rPr>
              <a:t>ISO 9001:2021 -  продолжает  развивать  риск-ориентированный  подход,  упрощает  структуру  стандарта  и  усиливает  фокус  на  адаптации  СМК  к  изменениям  внутренней  и  внешней  среды.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 dirty="0">
                <a:latin typeface="Arial"/>
              </a:rPr>
              <a:t>Ключевые изменения: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Упрощение  структуры  и  терминологии  стандарта.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Усиление  фокуса  на  адаптации  СМК  к  изменениям  в  внутренней  и  внешней  среде.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Введение  концепции  "цифровых  технологий"  в  контексте  СМК.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Усиление  фокуса  на  лидерстве  и  вовлеченности  руководства.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Основные  тенденции  в  изменениях  ISO  9000  и  9001: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7" name="Google Shape;393;p 2">
            <a:extLst>
              <a:ext uri="{FF2B5EF4-FFF2-40B4-BE49-F238E27FC236}">
                <a16:creationId xmlns:a16="http://schemas.microsoft.com/office/drawing/2014/main" id="{9F0C6F0A-1830-4E2A-B61F-2D8F0DC6EF04}"/>
              </a:ext>
            </a:extLst>
          </p:cNvPr>
          <p:cNvSpPr/>
          <p:nvPr/>
        </p:nvSpPr>
        <p:spPr>
          <a:xfrm>
            <a:off x="449280" y="2381040"/>
            <a:ext cx="11193120" cy="16312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Переход  от  документации  к  процессам  и  их  управлению.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Введение  риск-ориентированного  подхода  и  управление  рисками  в  качестве  центрального  принципа  СМК.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Усиление  фокуса  на  адаптации  СМК  к  изменениям  внутренней  и  внешней  среды.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Упрощение  структуры  стандарта  и  его  применения.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 idx="4294967295"/>
          </p:nvPr>
        </p:nvSpPr>
        <p:spPr>
          <a:xfrm>
            <a:off x="585720" y="1447920"/>
            <a:ext cx="10919880" cy="70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chemeClr val="dk1"/>
                </a:solidFill>
                <a:latin typeface="Arial"/>
                <a:ea typeface="Arial"/>
              </a:rPr>
              <a:t>Влияние на СМК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idx="4294967295"/>
          </p:nvPr>
        </p:nvSpPr>
        <p:spPr>
          <a:xfrm>
            <a:off x="1143720" y="541080"/>
            <a:ext cx="1901520" cy="41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Московский институт электроники и математики им. А.Н. Тихонова</a:t>
            </a: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idx="4294967295"/>
          </p:nvPr>
        </p:nvSpPr>
        <p:spPr>
          <a:xfrm>
            <a:off x="34592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b="0" strike="noStrike" spc="-1">
                <a:solidFill>
                  <a:schemeClr val="dk1"/>
                </a:solidFill>
                <a:latin typeface="Arial"/>
                <a:ea typeface="Arial"/>
              </a:rPr>
              <a:t>Управление надежностью   на предприятиях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idx="4294967295"/>
          </p:nvPr>
        </p:nvSpPr>
        <p:spPr>
          <a:xfrm>
            <a:off x="6260040" y="548640"/>
            <a:ext cx="2069640" cy="40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00" spc="-1" dirty="0">
                <a:solidFill>
                  <a:srgbClr val="0E2D69"/>
                </a:solidFill>
                <a:ea typeface="Arial"/>
              </a:rPr>
              <a:t>Учет СМК или СМН в оценке показателей надежности электронных модулей</a:t>
            </a:r>
            <a:endParaRPr lang="ru-RU" sz="1000" spc="-1" dirty="0">
              <a:solidFill>
                <a:srgbClr val="000000"/>
              </a:solidFill>
            </a:endParaRPr>
          </a:p>
        </p:txBody>
      </p:sp>
      <p:sp>
        <p:nvSpPr>
          <p:cNvPr id="10" name="Google Shape;393;p 2">
            <a:extLst>
              <a:ext uri="{FF2B5EF4-FFF2-40B4-BE49-F238E27FC236}">
                <a16:creationId xmlns:a16="http://schemas.microsoft.com/office/drawing/2014/main" id="{F79B7F7E-F9A9-490D-9947-8FD42AF7228F}"/>
              </a:ext>
            </a:extLst>
          </p:cNvPr>
          <p:cNvSpPr/>
          <p:nvPr/>
        </p:nvSpPr>
        <p:spPr>
          <a:xfrm>
            <a:off x="449280" y="2381040"/>
            <a:ext cx="11193120" cy="1015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Переход  от  статичной  системы  к  динамичной,  адаптирующейся  к  изменениям.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Более  активное  управление  рисками  и  возможностями.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0" strike="noStrike" spc="-1" dirty="0">
                <a:latin typeface="Arial"/>
              </a:rPr>
              <a:t>Фокус  на  повышении  эффективности  СМК  и  достижении  устойчивого  успеха.</a:t>
            </a:r>
          </a:p>
        </p:txBody>
      </p:sp>
    </p:spTree>
    <p:extLst>
      <p:ext uri="{BB962C8B-B14F-4D97-AF65-F5344CB8AC3E}">
        <p14:creationId xmlns:p14="http://schemas.microsoft.com/office/powerpoint/2010/main" val="462043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1297</Words>
  <Application>Microsoft Office PowerPoint</Application>
  <PresentationFormat>Широкоэкранный</PresentationFormat>
  <Paragraphs>129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HSE Sans</vt:lpstr>
      <vt:lpstr>Symbol</vt:lpstr>
      <vt:lpstr>Times New Roman</vt:lpstr>
      <vt:lpstr>Wingdings</vt:lpstr>
      <vt:lpstr>Office Theme</vt:lpstr>
      <vt:lpstr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vt:lpstr>
      <vt:lpstr>ISO 9000 и 9001</vt:lpstr>
      <vt:lpstr>Ранние версии (1987-1994)</vt:lpstr>
      <vt:lpstr> ISO 9001:2000</vt:lpstr>
      <vt:lpstr>ISO 9001:2008</vt:lpstr>
      <vt:lpstr>ISO 9001:2015</vt:lpstr>
      <vt:lpstr>ISO 9001:2021</vt:lpstr>
      <vt:lpstr>Основные  тенденции  в  изменениях  ISO  9000  и  9001:</vt:lpstr>
      <vt:lpstr>Влияние на СМК</vt:lpstr>
      <vt:lpstr>Взаимосвязь СМК и СМН:</vt:lpstr>
      <vt:lpstr>Взаимодействие в России</vt:lpstr>
      <vt:lpstr>Взаимодействие за рубежом</vt:lpstr>
      <vt:lpstr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dc:title>
  <dc:subject/>
  <dc:creator>Кутьков Юрий Юрьевич</dc:creator>
  <dc:description/>
  <cp:lastModifiedBy>Анастасия Козлова</cp:lastModifiedBy>
  <cp:revision>54</cp:revision>
  <dcterms:created xsi:type="dcterms:W3CDTF">2021-11-11T08:52:47Z</dcterms:created>
  <dcterms:modified xsi:type="dcterms:W3CDTF">2024-06-21T15:52:01Z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