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94" r:id="rId3"/>
    <p:sldId id="297" r:id="rId4"/>
    <p:sldId id="298" r:id="rId5"/>
    <p:sldId id="296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10" r:id="rId14"/>
    <p:sldId id="307" r:id="rId15"/>
    <p:sldId id="311" r:id="rId16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99FF"/>
    <a:srgbClr val="0066FF"/>
    <a:srgbClr val="727271"/>
    <a:srgbClr val="F24E1E"/>
    <a:srgbClr val="CBDFF5"/>
    <a:srgbClr val="F2EFCE"/>
    <a:srgbClr val="E6DDB8"/>
    <a:srgbClr val="0A399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 varScale="1">
        <p:scale>
          <a:sx n="100" d="100"/>
          <a:sy n="100" d="100"/>
        </p:scale>
        <p:origin x="18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EECC4C2-A6EA-4B6D-8A14-9258F64C2A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EAC3A1-D82F-4DBE-8471-EF4241DD53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813A8B-230D-4F1F-A97F-E86174B37476}" type="datetimeFigureOut">
              <a:rPr lang="ru-RU"/>
              <a:pPr>
                <a:defRPr/>
              </a:pPr>
              <a:t>11.09.2024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DE2C4B6-B4E6-418F-8870-8D9389728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7E10B0A-EF79-42A7-AE47-A60F75F1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519BAE-CF61-444D-83E8-D20CE47EA0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DB9B9-8A66-460E-9A4A-8AA682A01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73A0CD-E532-444C-8F1C-109EC1F9F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38E71083-6617-47E3-AB50-B06100D46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0B4C421E-CB82-4ED5-B946-EE8461809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76EC9DD3-4939-4046-AFE7-459FDE5C9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FA8D6E-351E-4EA2-B6DA-AEC0F2E84D0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B8B3521C-9115-4B1B-9296-5ABCDD581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78175629-16EF-473A-9811-D45323242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738A01A-C57A-41FF-94DD-D976EFAD3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88DFD9-BBA2-4E06-8A63-F24CC3E5F06D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7F619568-8D3A-4FDF-B91D-6353254C7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9EC8BB5A-78C9-4388-B3E3-D3E96D453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D0A023CA-4CF1-4D09-AB35-E12156735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E97787-B68E-4B38-9177-72F93D3426B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5710C946-3303-4DEA-B931-2345649E0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A0C49BF7-BC02-4CCA-827B-5309CDB29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F9219F07-1715-4205-B5D2-54346CC54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9D3B2F-9BED-487F-AD5E-3B421EE6394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24C6EAC2-236F-4007-88E2-DBE0D8B16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2E88543B-C8D2-46A8-BD5A-5B5C2DA84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1E3ED851-5106-4C4D-8C0C-AB82D111A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0F387D-C171-4800-A68D-BBBDFF20233C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CEE74C2E-C2DE-4335-A2D4-DD4F6CE69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C047921F-9F85-4A51-BE25-9D880805F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50FDB609-A0AC-4639-BA42-67E78607A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2E0F94-81BA-4947-B724-3F7DA3C3C01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CEE74C2E-C2DE-4335-A2D4-DD4F6CE69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C047921F-9F85-4A51-BE25-9D880805F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50FDB609-A0AC-4639-BA42-67E78607A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2E0F94-81BA-4947-B724-3F7DA3C3C01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46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32DFFC10-FBBA-4C74-8BDF-1F458C1D7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37F5C9DC-92A7-4E89-90AF-DA1D1EE9C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9DEEE06C-FE52-46F0-A254-D11BFC69A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549E28-4583-49C6-9326-0F4BDF087D12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B25FE6-05B4-46D9-A540-33C7F76A0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9D52DC-DA39-49FF-B12E-28A89BA2E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DDA521-08DA-43E5-A5C1-DA137D828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82F8-E634-4AE4-B74B-C096CD325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17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DD8F95-FA7D-495E-9182-DEF3537D4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ED8F1-2DE5-49A7-912F-BDA717BFF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4BD17-CB0B-436F-AE3A-8E585E4DF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F349-DD69-46C9-9CAD-CA7965AF9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30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207109-AA79-4A6C-B53B-30E01E6E6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1D357-43DA-417D-BA56-0FDC6E238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1A4874-5392-4F04-AF8F-074D980B6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24D7-B11D-4F78-B034-31F2FBD05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84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60AE4-C64E-4CB9-9720-0E85B6719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C4558-442C-4F1B-BD22-CA79E4D7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089661-F6D9-48C3-9313-633F0C1AC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5630-59BC-458B-9D5A-DD00950DCD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87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50EB84-765A-4345-A6B2-E5EB202DB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1A55BF-73EA-4507-8A3F-3D87C9AA2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3EF897-3923-4C62-B33A-21D0F6BA5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2190-8B7B-4964-BB01-003607385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70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BA68D6-18FC-44EF-B819-7EFE50FA3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213C7-8CCB-4275-A323-B3B053EF7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76C72-C0EB-4A7D-A2B5-F467B7ABF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798F-CA0A-4DA4-8C6D-B5C227358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70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09D087-6724-453B-AC97-94277A9FD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A2A80B-0944-4896-9395-E2BA0C336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F2F650-B8BB-40F8-9424-10687BB28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AF3B-314E-438B-B6EE-F65F55599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3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98C416-92F4-4ECD-9B87-7A1B6063C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81EE58-88BF-4EC3-AF44-C69AF5D14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6497BB-20CF-4715-A742-6342340B6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E5960-46FC-4921-AB55-E7D1C847F1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11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DBA6BE-CCF4-4A51-9C1E-85A579F86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7E2D56-0BEB-406D-9CE0-6AC3745E5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886357-E432-4B03-8C53-ADF51B372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AF94-37AA-4E5F-A996-4A616B44A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97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B6AF7-663D-4BD1-A8C2-E97AC4612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B9C7-991B-427E-8445-1829DFDD6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ADA1A-9D99-4276-A8A9-FBB14797E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4A34-9330-4B0D-A1B6-8AD292BBD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58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34CF7-5D41-4556-B8EC-369E1D780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386DE-C634-47BE-86CF-7DEF061E7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2F3AD-3AB1-46D0-AE25-CB40E67A7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0AD11-2CD8-46A8-9B48-8C5A1A047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1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3B2059-F5FB-44EE-9B45-41E0CF8EA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39AE9D-4075-4D86-803A-3D9C593C4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50799C-B5C5-4711-9A9F-DC6113AB8C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C7E9D1-32DF-4236-846C-497EAC80CD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8180A7-25D3-4A4E-8093-136239F2EA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4237E81-0958-466C-9FFF-087112A413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ьбина\Desktop\юургу\Радионов\презентации\8.jpg">
            <a:extLst>
              <a:ext uri="{FF2B5EF4-FFF2-40B4-BE49-F238E27FC236}">
                <a16:creationId xmlns:a16="http://schemas.microsoft.com/office/drawing/2014/main" id="{DBFD93D0-FE17-4281-8DB4-911C2527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3">
            <a:extLst>
              <a:ext uri="{FF2B5EF4-FFF2-40B4-BE49-F238E27FC236}">
                <a16:creationId xmlns:a16="http://schemas.microsoft.com/office/drawing/2014/main" id="{8F5DAEF3-9282-4CDB-AC58-D0229791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9251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="1" dirty="0">
                <a:cs typeface="Arial" panose="020B0604020202020204" pitchFamily="34" charset="0"/>
              </a:rPr>
              <a:t>The Dependability Assessment Method for Electronic Modules Considering Updated Quality Management Principles</a:t>
            </a:r>
            <a:endParaRPr lang="ru-RU" altLang="ru-RU" sz="2800" b="1" dirty="0">
              <a:cs typeface="Arial" panose="020B0604020202020204" pitchFamily="34" charset="0"/>
            </a:endParaRPr>
          </a:p>
        </p:txBody>
      </p:sp>
      <p:sp>
        <p:nvSpPr>
          <p:cNvPr id="3076" name="Прямоугольник 13">
            <a:extLst>
              <a:ext uri="{FF2B5EF4-FFF2-40B4-BE49-F238E27FC236}">
                <a16:creationId xmlns:a16="http://schemas.microsoft.com/office/drawing/2014/main" id="{4CB0D82D-2E47-4BA9-A157-8E3B0F5D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54413"/>
            <a:ext cx="4392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Arial" panose="020B0604020202020204" pitchFamily="34" charset="0"/>
              </a:rPr>
              <a:t>Авторы</a:t>
            </a:r>
            <a:r>
              <a:rPr lang="en-US" altLang="ru-RU" sz="2400" b="1">
                <a:cs typeface="Arial" panose="020B0604020202020204" pitchFamily="34" charset="0"/>
              </a:rPr>
              <a:t>:</a:t>
            </a:r>
            <a:endParaRPr lang="ru-RU" altLang="ru-RU" sz="24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Цветков В.Э.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Королев П.С.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Полесский С.Н.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2">
            <a:extLst>
              <a:ext uri="{FF2B5EF4-FFF2-40B4-BE49-F238E27FC236}">
                <a16:creationId xmlns:a16="http://schemas.microsoft.com/office/drawing/2014/main" id="{0570A65E-881F-4AC6-BFF0-58DF01C7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3">
            <a:extLst>
              <a:ext uri="{FF2B5EF4-FFF2-40B4-BE49-F238E27FC236}">
                <a16:creationId xmlns:a16="http://schemas.microsoft.com/office/drawing/2014/main" id="{A886018B-5ACC-4653-9DDA-E65E5A471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МАТЕМАТИЧЕСКОЕ ОПИСАНИЕ РАСЧЕТНОЙ ОЦЕНКИ ПОЛНОТЫ ВЫПОЛНЕНИЯ НЕОБХОДИМЫХ МЕРОПРИЯТИЙ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8B6B1FE-7E1A-45BD-9D81-71E9690E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212975"/>
            <a:ext cx="145168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48592C6-0012-4643-90D6-50CC9DCC2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400351"/>
              </p:ext>
            </p:extLst>
          </p:nvPr>
        </p:nvGraphicFramePr>
        <p:xfrm>
          <a:off x="413377" y="3212973"/>
          <a:ext cx="195577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952087" imgH="774364" progId="Equation.DSMT4">
                  <p:embed/>
                </p:oleObj>
              </mc:Choice>
              <mc:Fallback>
                <p:oleObj name="Equation" r:id="rId5" imgW="952087" imgH="77436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77" y="3212973"/>
                        <a:ext cx="1955773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ACF56085-1BF5-4804-9CED-8397FF36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763" y="3258693"/>
            <a:ext cx="146231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074DAD8-F172-4885-B813-4CA5BD9E7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71412"/>
              </p:ext>
            </p:extLst>
          </p:nvPr>
        </p:nvGraphicFramePr>
        <p:xfrm>
          <a:off x="5673933" y="3420746"/>
          <a:ext cx="2034004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990170" imgH="774364" progId="Equation.DSMT4">
                  <p:embed/>
                </p:oleObj>
              </mc:Choice>
              <mc:Fallback>
                <p:oleObj name="Equation" r:id="rId7" imgW="990170" imgH="77436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933" y="3420746"/>
                        <a:ext cx="2034004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F27C432E-053D-4796-B16F-E7ADD7FAD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533" y="3258691"/>
            <a:ext cx="164087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80059D0-230F-42EC-A960-9B10918335B2}"/>
              </a:ext>
            </a:extLst>
          </p:cNvPr>
          <p:cNvSpPr/>
          <p:nvPr/>
        </p:nvSpPr>
        <p:spPr>
          <a:xfrm flipH="1" flipV="1">
            <a:off x="1229661" y="4576646"/>
            <a:ext cx="161602" cy="171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091EA-CE28-41BB-BD65-97B1515FF5F7}"/>
              </a:ext>
            </a:extLst>
          </p:cNvPr>
          <p:cNvSpPr txBox="1"/>
          <p:nvPr/>
        </p:nvSpPr>
        <p:spPr>
          <a:xfrm>
            <a:off x="-93476" y="4879286"/>
            <a:ext cx="176648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порядковый номер вопроса в опроснике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BC2053F-C45B-4FF2-9DDC-6957D0DCD180}"/>
              </a:ext>
            </a:extLst>
          </p:cNvPr>
          <p:cNvSpPr/>
          <p:nvPr/>
        </p:nvSpPr>
        <p:spPr>
          <a:xfrm rot="457956">
            <a:off x="981075" y="3159372"/>
            <a:ext cx="348366" cy="336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F40DCDA-FAA2-47A6-8176-BA33D1F11E2B}"/>
              </a:ext>
            </a:extLst>
          </p:cNvPr>
          <p:cNvSpPr/>
          <p:nvPr/>
        </p:nvSpPr>
        <p:spPr>
          <a:xfrm rot="457956">
            <a:off x="1974053" y="3431417"/>
            <a:ext cx="389602" cy="397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F48D41A-839B-4B7A-BB9A-70819EE489A8}"/>
              </a:ext>
            </a:extLst>
          </p:cNvPr>
          <p:cNvSpPr/>
          <p:nvPr/>
        </p:nvSpPr>
        <p:spPr>
          <a:xfrm rot="457956">
            <a:off x="1515878" y="4139234"/>
            <a:ext cx="577522" cy="594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545FE69-D5E5-4E39-BFBB-C4368DBFDC13}"/>
              </a:ext>
            </a:extLst>
          </p:cNvPr>
          <p:cNvSpPr/>
          <p:nvPr/>
        </p:nvSpPr>
        <p:spPr>
          <a:xfrm rot="457956">
            <a:off x="6602795" y="3633409"/>
            <a:ext cx="429004" cy="433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FFBC49C-4E43-44B1-B3F2-4C13FB5AE39C}"/>
              </a:ext>
            </a:extLst>
          </p:cNvPr>
          <p:cNvSpPr/>
          <p:nvPr/>
        </p:nvSpPr>
        <p:spPr>
          <a:xfrm rot="457956">
            <a:off x="6872589" y="4279339"/>
            <a:ext cx="577522" cy="594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FE54641-2A04-4349-B0C6-4673E12C2CA4}"/>
              </a:ext>
            </a:extLst>
          </p:cNvPr>
          <p:cNvCxnSpPr>
            <a:cxnSpLocks/>
            <a:stCxn id="15" idx="0"/>
          </p:cNvCxnSpPr>
          <p:nvPr/>
        </p:nvCxnSpPr>
        <p:spPr>
          <a:xfrm flipH="1">
            <a:off x="781119" y="4747833"/>
            <a:ext cx="529343" cy="219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A100576-5753-4F8F-9C04-74530898CED8}"/>
              </a:ext>
            </a:extLst>
          </p:cNvPr>
          <p:cNvSpPr txBox="1"/>
          <p:nvPr/>
        </p:nvSpPr>
        <p:spPr>
          <a:xfrm>
            <a:off x="1755081" y="1674518"/>
            <a:ext cx="1766485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коэффициент, характеризующий полноту выполнения мероприятий i в j-м процессе стадий ЖЦ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FFF809-A389-4EF2-B633-0A84D1EB17ED}"/>
              </a:ext>
            </a:extLst>
          </p:cNvPr>
          <p:cNvSpPr txBox="1"/>
          <p:nvPr/>
        </p:nvSpPr>
        <p:spPr>
          <a:xfrm>
            <a:off x="4414528" y="1717711"/>
            <a:ext cx="1928783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вопросов q, относящихся к подпроцессам k процессов j стадий ЖЦ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0FDF8B-1CAE-451F-ADC2-A236123D55C8}"/>
              </a:ext>
            </a:extLst>
          </p:cNvPr>
          <p:cNvSpPr txBox="1"/>
          <p:nvPr/>
        </p:nvSpPr>
        <p:spPr>
          <a:xfrm>
            <a:off x="552051" y="5603721"/>
            <a:ext cx="2086272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весовой коэффициент (значимость) процессов стадий ЖЦ j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260AFB-765A-4622-9A75-2F9976700515}"/>
              </a:ext>
            </a:extLst>
          </p:cNvPr>
          <p:cNvSpPr txBox="1"/>
          <p:nvPr/>
        </p:nvSpPr>
        <p:spPr>
          <a:xfrm>
            <a:off x="6353481" y="5074567"/>
            <a:ext cx="2711255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весовой коэффициент (значимость) подпроцессов k процессов j стадий ЖЦ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2AEBA7-C2A2-49A0-8E56-C81484CDE175}"/>
              </a:ext>
            </a:extLst>
          </p:cNvPr>
          <p:cNvSpPr txBox="1"/>
          <p:nvPr/>
        </p:nvSpPr>
        <p:spPr>
          <a:xfrm>
            <a:off x="6307690" y="1757027"/>
            <a:ext cx="2476488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коэффициент, характеризующий полноту выполнения мероприятий i в k-м подпроцессе процессов j стадий ЖЦ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4175AC-5C51-41A1-B470-59C5B4386884}"/>
              </a:ext>
            </a:extLst>
          </p:cNvPr>
          <p:cNvSpPr txBox="1"/>
          <p:nvPr/>
        </p:nvSpPr>
        <p:spPr>
          <a:xfrm>
            <a:off x="-72274" y="1715654"/>
            <a:ext cx="1955773" cy="1166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вопросов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относящихся к процессам стадий ЖЦ j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3396451-DC41-4203-BEE5-DA5F94DD97E8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992091" y="2842256"/>
            <a:ext cx="185512" cy="318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19579F54-80B5-4BA1-BAF5-48A37C88CD23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2195230" y="3059158"/>
            <a:ext cx="101733" cy="374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C41A671-93BA-4659-B475-9E59E0C059D2}"/>
              </a:ext>
            </a:extLst>
          </p:cNvPr>
          <p:cNvCxnSpPr>
            <a:cxnSpLocks/>
            <a:stCxn id="20" idx="5"/>
          </p:cNvCxnSpPr>
          <p:nvPr/>
        </p:nvCxnSpPr>
        <p:spPr>
          <a:xfrm flipH="1">
            <a:off x="1825409" y="4672025"/>
            <a:ext cx="153683" cy="932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1E2F9A0F-9678-439C-B9E2-D85BC51F81E5}"/>
              </a:ext>
            </a:extLst>
          </p:cNvPr>
          <p:cNvSpPr/>
          <p:nvPr/>
        </p:nvSpPr>
        <p:spPr>
          <a:xfrm rot="457956">
            <a:off x="6306147" y="3396672"/>
            <a:ext cx="348366" cy="336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2767ABDA-6D8F-4477-B427-C8ADBDFFEA56}"/>
              </a:ext>
            </a:extLst>
          </p:cNvPr>
          <p:cNvCxnSpPr>
            <a:cxnSpLocks/>
            <a:stCxn id="46" idx="2"/>
            <a:endCxn id="30" idx="2"/>
          </p:cNvCxnSpPr>
          <p:nvPr/>
        </p:nvCxnSpPr>
        <p:spPr>
          <a:xfrm flipH="1" flipV="1">
            <a:off x="5378920" y="3160863"/>
            <a:ext cx="928770" cy="3809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6F7C422-6209-4A56-88AE-F2200D330F82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833698" y="3200179"/>
            <a:ext cx="712236" cy="474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4D58297E-3DAD-4D4D-92CC-32BBF09FA299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7335803" y="4812130"/>
            <a:ext cx="244714" cy="373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>
            <a:extLst>
              <a:ext uri="{FF2B5EF4-FFF2-40B4-BE49-F238E27FC236}">
                <a16:creationId xmlns:a16="http://schemas.microsoft.com/office/drawing/2014/main" id="{1D1FBF00-2726-4E4A-BE22-C953910C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3">
            <a:extLst>
              <a:ext uri="{FF2B5EF4-FFF2-40B4-BE49-F238E27FC236}">
                <a16:creationId xmlns:a16="http://schemas.microsoft.com/office/drawing/2014/main" id="{9DB67FA4-A875-43BB-BE3D-7D03675E9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МАТЕМАТИЧЕСКОЕ ОПИСАНИЕ РАСЧЕТНОЙ ОЦЕНКИ ПОЛНОТЫ ВЫПОЛНЕНИЯ НЕОБХОДИМЫХ МЕРОПРИЯТИЙ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9CCBE235-9A5E-4422-870C-F5B659FBD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76774"/>
              </p:ext>
            </p:extLst>
          </p:nvPr>
        </p:nvGraphicFramePr>
        <p:xfrm>
          <a:off x="3347864" y="3429000"/>
          <a:ext cx="2260202" cy="153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1129810" imgH="774364" progId="Equation.DSMT4">
                  <p:embed/>
                </p:oleObj>
              </mc:Choice>
              <mc:Fallback>
                <p:oleObj name="Equation" r:id="rId5" imgW="1129810" imgH="774364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1D811B5-3292-4BEF-946E-394B87F716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429000"/>
                        <a:ext cx="2260202" cy="1538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Овал 15">
            <a:extLst>
              <a:ext uri="{FF2B5EF4-FFF2-40B4-BE49-F238E27FC236}">
                <a16:creationId xmlns:a16="http://schemas.microsoft.com/office/drawing/2014/main" id="{A44EF928-A5DB-4017-BA6C-7858053F39F5}"/>
              </a:ext>
            </a:extLst>
          </p:cNvPr>
          <p:cNvSpPr/>
          <p:nvPr/>
        </p:nvSpPr>
        <p:spPr>
          <a:xfrm rot="457956">
            <a:off x="4377589" y="3529096"/>
            <a:ext cx="577522" cy="594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DBB02B5-A041-40A4-81C3-CD29C0C56D34}"/>
              </a:ext>
            </a:extLst>
          </p:cNvPr>
          <p:cNvCxnSpPr>
            <a:cxnSpLocks/>
            <a:stCxn id="18" idx="2"/>
          </p:cNvCxnSpPr>
          <p:nvPr/>
        </p:nvCxnSpPr>
        <p:spPr>
          <a:xfrm flipH="1" flipV="1">
            <a:off x="2843808" y="3194882"/>
            <a:ext cx="1174472" cy="365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C0EE31DD-701E-4578-8336-B265D13DE463}"/>
              </a:ext>
            </a:extLst>
          </p:cNvPr>
          <p:cNvSpPr/>
          <p:nvPr/>
        </p:nvSpPr>
        <p:spPr>
          <a:xfrm rot="457956">
            <a:off x="4016737" y="3414827"/>
            <a:ext cx="348366" cy="336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72EA1-9443-4EF9-93A3-602DCA0E9EF9}"/>
              </a:ext>
            </a:extLst>
          </p:cNvPr>
          <p:cNvSpPr txBox="1"/>
          <p:nvPr/>
        </p:nvSpPr>
        <p:spPr>
          <a:xfrm>
            <a:off x="1233492" y="1715911"/>
            <a:ext cx="2745327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вопросов q, относящихся к предметной области r направленности d подпроцессам k процессов j стадий ЖЦ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E934F-C1EE-4269-82EB-D0AC9DC4BF37}"/>
              </a:ext>
            </a:extLst>
          </p:cNvPr>
          <p:cNvSpPr txBox="1"/>
          <p:nvPr/>
        </p:nvSpPr>
        <p:spPr>
          <a:xfrm>
            <a:off x="4584637" y="1683723"/>
            <a:ext cx="4032448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численное значение для вопроса (мероприятия) i по результатам анкетирования (аудита), характеризующее полноту выполнения мероприятий i в предметной области r направленности d в k-м подпроцессе процессов j стадий ЖЦ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8A45891-0857-4D0E-93C9-BC753AC8154C}"/>
              </a:ext>
            </a:extLst>
          </p:cNvPr>
          <p:cNvCxnSpPr>
            <a:cxnSpLocks/>
            <a:stCxn id="16" idx="7"/>
          </p:cNvCxnSpPr>
          <p:nvPr/>
        </p:nvCxnSpPr>
        <p:spPr>
          <a:xfrm flipV="1">
            <a:off x="4896648" y="3159063"/>
            <a:ext cx="1704213" cy="486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44156F0D-EB7B-44E8-A66D-4FB6A3311EEB}"/>
              </a:ext>
            </a:extLst>
          </p:cNvPr>
          <p:cNvSpPr/>
          <p:nvPr/>
        </p:nvSpPr>
        <p:spPr>
          <a:xfrm rot="457956">
            <a:off x="4642930" y="4243640"/>
            <a:ext cx="577522" cy="594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B0D4-82A9-473E-A323-BD4464642FBF}"/>
              </a:ext>
            </a:extLst>
          </p:cNvPr>
          <p:cNvSpPr txBox="1"/>
          <p:nvPr/>
        </p:nvSpPr>
        <p:spPr>
          <a:xfrm>
            <a:off x="5079057" y="5061638"/>
            <a:ext cx="2745327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весовой коэффициент вопроса i для указанной выше иерархии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901EE80-7E1F-41DA-B4D9-1F9933666316}"/>
              </a:ext>
            </a:extLst>
          </p:cNvPr>
          <p:cNvCxnSpPr>
            <a:cxnSpLocks/>
            <a:stCxn id="27" idx="5"/>
          </p:cNvCxnSpPr>
          <p:nvPr/>
        </p:nvCxnSpPr>
        <p:spPr>
          <a:xfrm>
            <a:off x="5106144" y="4776431"/>
            <a:ext cx="431888" cy="331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>
            <a:extLst>
              <a:ext uri="{FF2B5EF4-FFF2-40B4-BE49-F238E27FC236}">
                <a16:creationId xmlns:a16="http://schemas.microsoft.com/office/drawing/2014/main" id="{E60B1945-B52D-45F1-964A-248C6AAC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3">
            <a:extLst>
              <a:ext uri="{FF2B5EF4-FFF2-40B4-BE49-F238E27FC236}">
                <a16:creationId xmlns:a16="http://schemas.microsoft.com/office/drawing/2014/main" id="{FEA82482-4992-4A0B-A8FB-3488DB42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РЕЗУЛЬТАТЫ ПРОВЕДЕНИЯ АНКЕТИРОВАНИЯ</a:t>
            </a:r>
          </a:p>
        </p:txBody>
      </p:sp>
      <p:pic>
        <p:nvPicPr>
          <p:cNvPr id="10242" name="Рисунок 1">
            <a:extLst>
              <a:ext uri="{FF2B5EF4-FFF2-40B4-BE49-F238E27FC236}">
                <a16:creationId xmlns:a16="http://schemas.microsoft.com/office/drawing/2014/main" id="{32FB1131-19ED-4BDA-814D-E47F77B0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58" y="1469109"/>
            <a:ext cx="5068534" cy="270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1">
            <a:extLst>
              <a:ext uri="{FF2B5EF4-FFF2-40B4-BE49-F238E27FC236}">
                <a16:creationId xmlns:a16="http://schemas.microsoft.com/office/drawing/2014/main" id="{73752647-0F00-4225-BDB8-183E3EBE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65366"/>
            <a:ext cx="5531713" cy="26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057641-F18B-42CA-AC71-262D7EF8B0C7}"/>
              </a:ext>
            </a:extLst>
          </p:cNvPr>
          <p:cNvSpPr txBox="1"/>
          <p:nvPr/>
        </p:nvSpPr>
        <p:spPr>
          <a:xfrm>
            <a:off x="286531" y="2324707"/>
            <a:ext cx="2745327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cs typeface="Arial" panose="020B0604020202020204" pitchFamily="34" charset="0"/>
              </a:rPr>
              <a:t>Рисунок 3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Полнота выполнения мероприятий на уровне процессов стадий ЖЦ при создании ЭМ1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70D31-00CC-40CD-9670-2FBD67988182}"/>
              </a:ext>
            </a:extLst>
          </p:cNvPr>
          <p:cNvSpPr txBox="1"/>
          <p:nvPr/>
        </p:nvSpPr>
        <p:spPr>
          <a:xfrm>
            <a:off x="286531" y="4738979"/>
            <a:ext cx="2745327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Рисунок 4 – Полнота выполнения мероприятий на уровне подпроцессов процесса «Технический» стадий ЖЦ при создании ЭМ1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>
            <a:extLst>
              <a:ext uri="{FF2B5EF4-FFF2-40B4-BE49-F238E27FC236}">
                <a16:creationId xmlns:a16="http://schemas.microsoft.com/office/drawing/2014/main" id="{E60B1945-B52D-45F1-964A-248C6AAC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3">
            <a:extLst>
              <a:ext uri="{FF2B5EF4-FFF2-40B4-BE49-F238E27FC236}">
                <a16:creationId xmlns:a16="http://schemas.microsoft.com/office/drawing/2014/main" id="{FEA82482-4992-4A0B-A8FB-3488DB42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ЗАВИСИМОСТИ П</a:t>
            </a:r>
            <a:r>
              <a:rPr lang="en-US" altLang="ru-RU" sz="1800" dirty="0" err="1">
                <a:cs typeface="Arial" panose="020B0604020202020204" pitchFamily="34" charset="0"/>
              </a:rPr>
              <a:t>i</a:t>
            </a:r>
            <a:r>
              <a:rPr lang="en-US" altLang="ru-RU" sz="1800" dirty="0">
                <a:cs typeface="Arial" panose="020B0604020202020204" pitchFamily="34" charset="0"/>
              </a:rPr>
              <a:t> </a:t>
            </a:r>
            <a:r>
              <a:rPr lang="ru-RU" altLang="ru-RU" sz="1800" dirty="0">
                <a:cs typeface="Arial" panose="020B0604020202020204" pitchFamily="34" charset="0"/>
              </a:rPr>
              <a:t>ОТ </a:t>
            </a:r>
            <a:r>
              <a:rPr lang="en-US" altLang="ru-RU" sz="1800" dirty="0">
                <a:cs typeface="Arial" panose="020B0604020202020204" pitchFamily="34" charset="0"/>
              </a:rPr>
              <a:t>Ri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9A13A26-4B8D-495C-83CA-463BF111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7" y="4221087"/>
            <a:ext cx="73080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0FD7837-A806-4D24-8E1E-3F546D5D7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526"/>
              </p:ext>
            </p:extLst>
          </p:nvPr>
        </p:nvGraphicFramePr>
        <p:xfrm>
          <a:off x="323528" y="3645024"/>
          <a:ext cx="2592288" cy="70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5" imgW="1117115" imgH="304668" progId="Equation.DSMT4">
                  <p:embed/>
                </p:oleObj>
              </mc:Choice>
              <mc:Fallback>
                <p:oleObj name="Equation" r:id="rId5" imgW="1117115" imgH="30466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45024"/>
                        <a:ext cx="2592288" cy="709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Рисунок 1">
            <a:extLst>
              <a:ext uri="{FF2B5EF4-FFF2-40B4-BE49-F238E27FC236}">
                <a16:creationId xmlns:a16="http://schemas.microsoft.com/office/drawing/2014/main" id="{63FD38A8-E650-44A8-A3E0-FD5ABE35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20" y="2962586"/>
            <a:ext cx="5489861" cy="256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0409AD-5ACD-446F-A97F-09EEEA0EBF4E}"/>
              </a:ext>
            </a:extLst>
          </p:cNvPr>
          <p:cNvSpPr txBox="1"/>
          <p:nvPr/>
        </p:nvSpPr>
        <p:spPr>
          <a:xfrm>
            <a:off x="4427984" y="5634536"/>
            <a:ext cx="416856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Рисунок 5 – График типовой зависимости П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от R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86CA103-2701-4378-9754-774E76C42E31}"/>
              </a:ext>
            </a:extLst>
          </p:cNvPr>
          <p:cNvSpPr/>
          <p:nvPr/>
        </p:nvSpPr>
        <p:spPr>
          <a:xfrm rot="457956">
            <a:off x="925619" y="3903815"/>
            <a:ext cx="448990" cy="421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0B65F4C-CEBF-43FD-8A89-8A998B6A7F83}"/>
              </a:ext>
            </a:extLst>
          </p:cNvPr>
          <p:cNvSpPr/>
          <p:nvPr/>
        </p:nvSpPr>
        <p:spPr>
          <a:xfrm rot="457956">
            <a:off x="2604675" y="3901569"/>
            <a:ext cx="304437" cy="293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D732D75-B5EF-4485-B2E0-768C919EB3D6}"/>
              </a:ext>
            </a:extLst>
          </p:cNvPr>
          <p:cNvCxnSpPr>
            <a:cxnSpLocks/>
          </p:cNvCxnSpPr>
          <p:nvPr/>
        </p:nvCxnSpPr>
        <p:spPr>
          <a:xfrm>
            <a:off x="1150114" y="4353633"/>
            <a:ext cx="685582" cy="731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9A7B494-D35E-4D1F-861F-3294F835153F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2104581" y="4194080"/>
            <a:ext cx="632801" cy="886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4F7DDE1-C9F3-415A-BBDA-5C1CE829E1AE}"/>
              </a:ext>
            </a:extLst>
          </p:cNvPr>
          <p:cNvSpPr txBox="1"/>
          <p:nvPr/>
        </p:nvSpPr>
        <p:spPr>
          <a:xfrm>
            <a:off x="547455" y="5049723"/>
            <a:ext cx="292979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постоянные коэффициенты i-й категории отказов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4C3B86-4DC1-44D1-A8A9-3395365E14F4}"/>
              </a:ext>
            </a:extLst>
          </p:cNvPr>
          <p:cNvSpPr txBox="1"/>
          <p:nvPr/>
        </p:nvSpPr>
        <p:spPr>
          <a:xfrm>
            <a:off x="154777" y="2496455"/>
            <a:ext cx="292979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экспертная оценка i-й категории отказов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BC40A9E-1396-4416-8244-DC36F3925591}"/>
              </a:ext>
            </a:extLst>
          </p:cNvPr>
          <p:cNvSpPr/>
          <p:nvPr/>
        </p:nvSpPr>
        <p:spPr>
          <a:xfrm rot="457956">
            <a:off x="2070182" y="3859219"/>
            <a:ext cx="403356" cy="421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74D9036F-8E3F-40B3-BD03-2B7E82FADD97}"/>
              </a:ext>
            </a:extLst>
          </p:cNvPr>
          <p:cNvCxnSpPr>
            <a:cxnSpLocks/>
          </p:cNvCxnSpPr>
          <p:nvPr/>
        </p:nvCxnSpPr>
        <p:spPr>
          <a:xfrm flipH="1" flipV="1">
            <a:off x="1571400" y="3140968"/>
            <a:ext cx="685581" cy="741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1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>
            <a:extLst>
              <a:ext uri="{FF2B5EF4-FFF2-40B4-BE49-F238E27FC236}">
                <a16:creationId xmlns:a16="http://schemas.microsoft.com/office/drawing/2014/main" id="{2E4A81C6-6C32-49EE-82A9-EF4188E7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3">
            <a:extLst>
              <a:ext uri="{FF2B5EF4-FFF2-40B4-BE49-F238E27FC236}">
                <a16:creationId xmlns:a16="http://schemas.microsoft.com/office/drawing/2014/main" id="{B7182871-A1B5-462A-8A8B-8FAC3283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5604" name="TextBox 33">
            <a:extLst>
              <a:ext uri="{FF2B5EF4-FFF2-40B4-BE49-F238E27FC236}">
                <a16:creationId xmlns:a16="http://schemas.microsoft.com/office/drawing/2014/main" id="{E15D5504-3E59-49E2-BCF9-E85A7A5E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89819"/>
            <a:ext cx="259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ПРОВЕДЕНО</a:t>
            </a:r>
            <a:endParaRPr lang="en-US" altLang="ru-RU" sz="2400" dirty="0">
              <a:cs typeface="Arial" panose="020B0604020202020204" pitchFamily="34" charset="0"/>
            </a:endParaRPr>
          </a:p>
        </p:txBody>
      </p:sp>
      <p:sp>
        <p:nvSpPr>
          <p:cNvPr id="25606" name="TextBox 35">
            <a:extLst>
              <a:ext uri="{FF2B5EF4-FFF2-40B4-BE49-F238E27FC236}">
                <a16:creationId xmlns:a16="http://schemas.microsoft.com/office/drawing/2014/main" id="{5CA3FA58-02D8-4F84-9907-7BE24B27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7" y="2528272"/>
            <a:ext cx="846106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>
                <a:cs typeface="Arial" panose="020B0604020202020204" pitchFamily="34" charset="0"/>
              </a:rPr>
              <a:t>Анализ специфики функционирования СМК и СМН в организации-исполнителе (предприятии)</a:t>
            </a:r>
            <a:r>
              <a:rPr lang="en-US" altLang="ru-RU" sz="1600" dirty="0"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>
                <a:cs typeface="Arial" panose="020B0604020202020204" pitchFamily="34" charset="0"/>
              </a:rPr>
              <a:t>Анализ существующих мировых подходов при выполнении программы обеспечения надежности ЭМ</a:t>
            </a:r>
            <a:r>
              <a:rPr lang="en-US" altLang="ru-RU" sz="1600" dirty="0">
                <a:cs typeface="Arial" panose="020B0604020202020204" pitchFamily="34" charset="0"/>
              </a:rPr>
              <a:t>;</a:t>
            </a:r>
            <a:endParaRPr lang="ru-RU" altLang="ru-RU" sz="16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>
                <a:cs typeface="Arial" panose="020B0604020202020204" pitchFamily="34" charset="0"/>
              </a:rPr>
              <a:t>Модернизация существующих методов оценки надежности ЭМ с учетом влияния СМК и СМН</a:t>
            </a:r>
            <a:r>
              <a:rPr lang="en-US" altLang="ru-RU" sz="1600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ьбина\Desktop\юургу\Радионов\презентации\8.jpg">
            <a:extLst>
              <a:ext uri="{FF2B5EF4-FFF2-40B4-BE49-F238E27FC236}">
                <a16:creationId xmlns:a16="http://schemas.microsoft.com/office/drawing/2014/main" id="{DBFD93D0-FE17-4281-8DB4-911C2527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3">
            <a:extLst>
              <a:ext uri="{FF2B5EF4-FFF2-40B4-BE49-F238E27FC236}">
                <a16:creationId xmlns:a16="http://schemas.microsoft.com/office/drawing/2014/main" id="{8F5DAEF3-9282-4CDB-AC58-D0229791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9251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="1" dirty="0">
                <a:cs typeface="Arial" panose="020B0604020202020204" pitchFamily="34" charset="0"/>
              </a:rPr>
              <a:t>The Dependability Assessment Method for Electronic Modules Considering Updated Quality Management Principles</a:t>
            </a:r>
            <a:endParaRPr lang="ru-RU" altLang="ru-RU" sz="2800" b="1" dirty="0">
              <a:cs typeface="Arial" panose="020B0604020202020204" pitchFamily="34" charset="0"/>
            </a:endParaRPr>
          </a:p>
        </p:txBody>
      </p:sp>
      <p:sp>
        <p:nvSpPr>
          <p:cNvPr id="3076" name="Прямоугольник 13">
            <a:extLst>
              <a:ext uri="{FF2B5EF4-FFF2-40B4-BE49-F238E27FC236}">
                <a16:creationId xmlns:a16="http://schemas.microsoft.com/office/drawing/2014/main" id="{4CB0D82D-2E47-4BA9-A157-8E3B0F5D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54413"/>
            <a:ext cx="4392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Arial" panose="020B0604020202020204" pitchFamily="34" charset="0"/>
              </a:rPr>
              <a:t>Авторы</a:t>
            </a:r>
            <a:r>
              <a:rPr lang="en-US" altLang="ru-RU" sz="2400" b="1">
                <a:cs typeface="Arial" panose="020B0604020202020204" pitchFamily="34" charset="0"/>
              </a:rPr>
              <a:t>:</a:t>
            </a:r>
            <a:endParaRPr lang="ru-RU" altLang="ru-RU" sz="24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Цветков В.Э.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Королев П.С.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Полесский С.Н.</a:t>
            </a:r>
          </a:p>
        </p:txBody>
      </p:sp>
    </p:spTree>
    <p:extLst>
      <p:ext uri="{BB962C8B-B14F-4D97-AF65-F5344CB8AC3E}">
        <p14:creationId xmlns:p14="http://schemas.microsoft.com/office/powerpoint/2010/main" val="56751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>
            <a:extLst>
              <a:ext uri="{FF2B5EF4-FFF2-40B4-BE49-F238E27FC236}">
                <a16:creationId xmlns:a16="http://schemas.microsoft.com/office/drawing/2014/main" id="{8941BDD4-5F7C-44E9-BED1-D38554A1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3">
            <a:extLst>
              <a:ext uri="{FF2B5EF4-FFF2-40B4-BE49-F238E27FC236}">
                <a16:creationId xmlns:a16="http://schemas.microsoft.com/office/drawing/2014/main" id="{E2389C4D-774A-4D17-BF54-56B41FA4F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АКТУАЛЬНОСТЬ</a:t>
            </a:r>
          </a:p>
        </p:txBody>
      </p:sp>
      <p:pic>
        <p:nvPicPr>
          <p:cNvPr id="22" name="Picture 1" descr="page23image1331986816">
            <a:extLst>
              <a:ext uri="{FF2B5EF4-FFF2-40B4-BE49-F238E27FC236}">
                <a16:creationId xmlns:a16="http://schemas.microsoft.com/office/drawing/2014/main" id="{76B36A01-500D-43E1-8B2E-F97C721B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" y="1772816"/>
            <a:ext cx="910502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223F5E-27B5-4B5D-AC18-B3D633D3D965}"/>
              </a:ext>
            </a:extLst>
          </p:cNvPr>
          <p:cNvSpPr txBox="1"/>
          <p:nvPr/>
        </p:nvSpPr>
        <p:spPr>
          <a:xfrm>
            <a:off x="971600" y="6212811"/>
            <a:ext cx="8713093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Рисунок 1 – Процентное соотношение категорий отказов согласно 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RIAC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>
            <a:extLst>
              <a:ext uri="{FF2B5EF4-FFF2-40B4-BE49-F238E27FC236}">
                <a16:creationId xmlns:a16="http://schemas.microsoft.com/office/drawing/2014/main" id="{16069EAA-0A00-42CF-BC74-E61B5196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3">
            <a:extLst>
              <a:ext uri="{FF2B5EF4-FFF2-40B4-BE49-F238E27FC236}">
                <a16:creationId xmlns:a16="http://schemas.microsoft.com/office/drawing/2014/main" id="{79FFD507-2346-46A7-9558-ECC34FD2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F00CB-7FED-4B4E-95BC-1838BBA93F4F}"/>
              </a:ext>
            </a:extLst>
          </p:cNvPr>
          <p:cNvSpPr txBox="1"/>
          <p:nvPr/>
        </p:nvSpPr>
        <p:spPr>
          <a:xfrm>
            <a:off x="215453" y="1772816"/>
            <a:ext cx="8928547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Повышение надежности электронных модулей на ранних этапах проектирования для обеспечения и поддержания требуемого уровня, указанного в техническом задании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Mengapa Analisis Kulaitatif Risiko atau Qualitative Risk Analysis lebih  sering digunakan? - Diskusi Manajemen - Dictio Community">
            <a:extLst>
              <a:ext uri="{FF2B5EF4-FFF2-40B4-BE49-F238E27FC236}">
                <a16:creationId xmlns:a16="http://schemas.microsoft.com/office/drawing/2014/main" id="{770A17A5-6CB6-4925-8836-A51A6494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267727" cy="31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>
            <a:extLst>
              <a:ext uri="{FF2B5EF4-FFF2-40B4-BE49-F238E27FC236}">
                <a16:creationId xmlns:a16="http://schemas.microsoft.com/office/drawing/2014/main" id="{1798ACF2-5DC3-418C-8F66-2EB412CD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3">
            <a:extLst>
              <a:ext uri="{FF2B5EF4-FFF2-40B4-BE49-F238E27FC236}">
                <a16:creationId xmlns:a16="http://schemas.microsoft.com/office/drawing/2014/main" id="{FFFB4E00-C1E0-4851-97D4-4817A440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СПЕЦИФИКА ФУНКЦИОНИРОВАНИЯ СМК ПРИ СОЗДАНИИ ЭЛЕКТРОННЫХ МОДУЛЕЙ</a:t>
            </a:r>
          </a:p>
        </p:txBody>
      </p:sp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820B15F9-1CBE-4A2D-B95F-341AECBDA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52263"/>
          <a:stretch/>
        </p:blipFill>
        <p:spPr bwMode="auto">
          <a:xfrm>
            <a:off x="211101" y="2585186"/>
            <a:ext cx="244827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F25035A-6E23-4841-BE3E-637CB9FAF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18314"/>
              </p:ext>
            </p:extLst>
          </p:nvPr>
        </p:nvGraphicFramePr>
        <p:xfrm>
          <a:off x="4543107" y="1935487"/>
          <a:ext cx="4358245" cy="4464499"/>
        </p:xfrm>
        <a:graphic>
          <a:graphicData uri="http://schemas.openxmlformats.org/drawingml/2006/table">
            <a:tbl>
              <a:tblPr/>
              <a:tblGrid>
                <a:gridCol w="475138">
                  <a:extLst>
                    <a:ext uri="{9D8B030D-6E8A-4147-A177-3AD203B41FA5}">
                      <a16:colId xmlns:a16="http://schemas.microsoft.com/office/drawing/2014/main" val="292359062"/>
                    </a:ext>
                  </a:extLst>
                </a:gridCol>
                <a:gridCol w="1871319">
                  <a:extLst>
                    <a:ext uri="{9D8B030D-6E8A-4147-A177-3AD203B41FA5}">
                      <a16:colId xmlns:a16="http://schemas.microsoft.com/office/drawing/2014/main" val="2272620159"/>
                    </a:ext>
                  </a:extLst>
                </a:gridCol>
                <a:gridCol w="2011788">
                  <a:extLst>
                    <a:ext uri="{9D8B030D-6E8A-4147-A177-3AD203B41FA5}">
                      <a16:colId xmlns:a16="http://schemas.microsoft.com/office/drawing/2014/main" val="75685148"/>
                    </a:ext>
                  </a:extLst>
                </a:gridCol>
              </a:tblGrid>
              <a:tr h="45361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№ п/п</a:t>
                      </a:r>
                      <a:endParaRPr lang="ru-RU" sz="105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Применяемые принципы МК в </a:t>
                      </a:r>
                      <a:r>
                        <a:rPr lang="en-US" sz="105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ISO</a:t>
                      </a:r>
                      <a:r>
                        <a:rPr lang="ru-RU" sz="105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 9001:2015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Применяемые принципы МК в </a:t>
                      </a:r>
                      <a:r>
                        <a:rPr lang="en-US" sz="105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ISO</a:t>
                      </a:r>
                      <a:r>
                        <a:rPr lang="ru-RU" sz="105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 9001:2011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955014"/>
                  </a:ext>
                </a:extLst>
              </a:tr>
              <a:tr h="501360"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Ориентация на потребителя</a:t>
                      </a:r>
                      <a:endParaRPr lang="ru-RU" sz="105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Ориентация на</a:t>
                      </a:r>
                      <a:r>
                        <a:rPr lang="ru-RU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 п</a:t>
                      </a:r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отребителя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179351"/>
                  </a:ext>
                </a:extLst>
              </a:tr>
              <a:tr h="417802">
                <a:tc>
                  <a:txBody>
                    <a:bodyPr/>
                    <a:lstStyle/>
                    <a:p>
                      <a:pPr algn="just"/>
                      <a:r>
                        <a:rPr lang="ru-RU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Лидерство</a:t>
                      </a:r>
                      <a:endParaRPr lang="ru-RU" sz="105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Лидерство руководителя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891001"/>
                  </a:ext>
                </a:extLst>
              </a:tr>
              <a:tr h="501360">
                <a:tc>
                  <a:txBody>
                    <a:bodyPr/>
                    <a:lstStyle/>
                    <a:p>
                      <a:pPr algn="just"/>
                      <a:r>
                        <a:rPr lang="ru-RU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Взаимодействие работников</a:t>
                      </a:r>
                      <a:endParaRPr lang="ru-RU" sz="105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Вовлечение работников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43598"/>
                  </a:ext>
                </a:extLst>
              </a:tr>
              <a:tr h="417802">
                <a:tc>
                  <a:txBody>
                    <a:bodyPr/>
                    <a:lstStyle/>
                    <a:p>
                      <a:pPr algn="just"/>
                      <a:r>
                        <a:rPr lang="ru-RU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Процессный подход</a:t>
                      </a:r>
                      <a:endParaRPr lang="ru-RU" sz="105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Процессный подход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846468"/>
                  </a:ext>
                </a:extLst>
              </a:tr>
              <a:tr h="417802">
                <a:tc>
                  <a:txBody>
                    <a:bodyPr/>
                    <a:lstStyle/>
                    <a:p>
                      <a:pPr algn="just"/>
                      <a:r>
                        <a:rPr lang="ru-RU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Улучшение</a:t>
                      </a:r>
                      <a:endParaRPr lang="ru-RU" sz="105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Постоянное улучшение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485030"/>
                  </a:ext>
                </a:extLst>
              </a:tr>
              <a:tr h="752041">
                <a:tc>
                  <a:txBody>
                    <a:bodyPr/>
                    <a:lstStyle/>
                    <a:p>
                      <a:pPr algn="just"/>
                      <a:r>
                        <a:rPr lang="ru-RU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Принятие решений, основанное на свидетельствах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Принятие решений, основанное на фактах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26752"/>
                  </a:ext>
                </a:extLst>
              </a:tr>
              <a:tr h="501360">
                <a:tc>
                  <a:txBody>
                    <a:bodyPr/>
                    <a:lstStyle/>
                    <a:p>
                      <a:pPr algn="just"/>
                      <a:r>
                        <a:rPr lang="ru-RU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Менеджмент взаимоотношений</a:t>
                      </a:r>
                      <a:endParaRPr lang="ru-RU" sz="105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Взаимовыгодные отношения с поставщиками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508553"/>
                  </a:ext>
                </a:extLst>
              </a:tr>
              <a:tr h="501360">
                <a:tc>
                  <a:txBody>
                    <a:bodyPr/>
                    <a:lstStyle/>
                    <a:p>
                      <a:pPr algn="just"/>
                      <a:r>
                        <a:rPr lang="ru-RU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effectLst/>
                          <a:latin typeface="+mj-lt"/>
                          <a:ea typeface="SimSun" panose="02010600030101010101" pitchFamily="2" charset="-122"/>
                        </a:rPr>
                        <a:t>–</a:t>
                      </a:r>
                      <a:endParaRPr lang="ru-RU" sz="105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Системный подход к менеджменту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98155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BE3816-959B-416F-9C0E-1A062EC16743}"/>
              </a:ext>
            </a:extLst>
          </p:cNvPr>
          <p:cNvSpPr txBox="1"/>
          <p:nvPr/>
        </p:nvSpPr>
        <p:spPr>
          <a:xfrm>
            <a:off x="2577469" y="2527753"/>
            <a:ext cx="1629568" cy="78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050" dirty="0">
                <a:latin typeface="+mn-lt"/>
                <a:ea typeface="SimSun" panose="02010600030101010101" pitchFamily="2" charset="-122"/>
              </a:rPr>
              <a:t>Уровень </a:t>
            </a:r>
            <a:r>
              <a:rPr lang="en-US" sz="1050" dirty="0">
                <a:latin typeface="+mn-lt"/>
                <a:ea typeface="SimSun" panose="02010600030101010101" pitchFamily="2" charset="-122"/>
              </a:rPr>
              <a:t>N. </a:t>
            </a:r>
            <a:r>
              <a:rPr lang="ru-RU" sz="1050" dirty="0">
                <a:latin typeface="+mn-lt"/>
                <a:ea typeface="SimSun" panose="02010600030101010101" pitchFamily="2" charset="-122"/>
              </a:rPr>
              <a:t>Составная часть </a:t>
            </a:r>
            <a:r>
              <a:rPr lang="en-US" sz="1050" dirty="0">
                <a:latin typeface="+mn-lt"/>
                <a:ea typeface="SimSun" panose="02010600030101010101" pitchFamily="2" charset="-122"/>
              </a:rPr>
              <a:t>/ </a:t>
            </a:r>
            <a:r>
              <a:rPr lang="ru-RU" sz="1050" dirty="0">
                <a:latin typeface="+mn-lt"/>
                <a:ea typeface="SimSun" panose="02010600030101010101" pitchFamily="2" charset="-122"/>
              </a:rPr>
              <a:t>Аппаратура</a:t>
            </a:r>
            <a:r>
              <a:rPr lang="en-US" sz="1050" dirty="0">
                <a:latin typeface="+mn-lt"/>
                <a:ea typeface="SimSun" panose="02010600030101010101" pitchFamily="2" charset="-122"/>
              </a:rPr>
              <a:t> / </a:t>
            </a:r>
            <a:r>
              <a:rPr lang="ru-RU" sz="1050" dirty="0">
                <a:latin typeface="+mn-lt"/>
                <a:ea typeface="SimSun" panose="02010600030101010101" pitchFamily="2" charset="-122"/>
              </a:rPr>
              <a:t>Система </a:t>
            </a:r>
            <a:endParaRPr lang="en-US" sz="11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572F2-C9B1-4938-B0E2-D5CF3A3F7A28}"/>
              </a:ext>
            </a:extLst>
          </p:cNvPr>
          <p:cNvSpPr txBox="1"/>
          <p:nvPr/>
        </p:nvSpPr>
        <p:spPr>
          <a:xfrm>
            <a:off x="2443796" y="3378225"/>
            <a:ext cx="1912068" cy="78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050" dirty="0">
                <a:latin typeface="+mn-lt"/>
                <a:ea typeface="SimSun" panose="02010600030101010101" pitchFamily="2" charset="-122"/>
              </a:rPr>
              <a:t>Уровень 2</a:t>
            </a:r>
            <a:r>
              <a:rPr lang="en-US" sz="1050" dirty="0">
                <a:latin typeface="+mn-lt"/>
                <a:ea typeface="SimSun" panose="02010600030101010101" pitchFamily="2" charset="-122"/>
              </a:rPr>
              <a:t>. </a:t>
            </a:r>
            <a:r>
              <a:rPr lang="ru-RU" sz="1050" dirty="0">
                <a:latin typeface="+mn-lt"/>
                <a:ea typeface="SimSun" panose="02010600030101010101" pitchFamily="2" charset="-122"/>
              </a:rPr>
              <a:t>Радиотехническое устройство</a:t>
            </a:r>
            <a:endParaRPr lang="en-US" sz="11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96FF8-9757-4376-88AD-DDDCE01AEBFB}"/>
              </a:ext>
            </a:extLst>
          </p:cNvPr>
          <p:cNvSpPr txBox="1"/>
          <p:nvPr/>
        </p:nvSpPr>
        <p:spPr>
          <a:xfrm>
            <a:off x="2577468" y="4365104"/>
            <a:ext cx="1629569" cy="54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050" dirty="0">
                <a:latin typeface="+mn-lt"/>
                <a:ea typeface="SimSun" panose="02010600030101010101" pitchFamily="2" charset="-122"/>
              </a:rPr>
              <a:t>Уровень 1</a:t>
            </a:r>
            <a:r>
              <a:rPr lang="en-US" sz="1050" dirty="0">
                <a:latin typeface="+mn-lt"/>
                <a:ea typeface="SimSun" panose="02010600030101010101" pitchFamily="2" charset="-122"/>
              </a:rPr>
              <a:t>. </a:t>
            </a:r>
            <a:r>
              <a:rPr lang="ru-RU" sz="1050" dirty="0">
                <a:latin typeface="+mn-lt"/>
                <a:ea typeface="SimSun" panose="02010600030101010101" pitchFamily="2" charset="-122"/>
              </a:rPr>
              <a:t>Функциональный узел</a:t>
            </a:r>
            <a:endParaRPr lang="en-US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943C7-E289-4F5D-A24F-7D274A6A7A31}"/>
              </a:ext>
            </a:extLst>
          </p:cNvPr>
          <p:cNvSpPr txBox="1"/>
          <p:nvPr/>
        </p:nvSpPr>
        <p:spPr>
          <a:xfrm>
            <a:off x="2577467" y="5236533"/>
            <a:ext cx="1629569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050" dirty="0">
                <a:latin typeface="+mn-lt"/>
                <a:ea typeface="SimSun" panose="02010600030101010101" pitchFamily="2" charset="-122"/>
              </a:rPr>
              <a:t>Уровень 0</a:t>
            </a:r>
            <a:r>
              <a:rPr lang="en-US" sz="1050" dirty="0">
                <a:latin typeface="+mn-lt"/>
                <a:ea typeface="SimSun" panose="02010600030101010101" pitchFamily="2" charset="-122"/>
              </a:rPr>
              <a:t>. </a:t>
            </a:r>
            <a:r>
              <a:rPr lang="ru-RU" sz="1050" dirty="0">
                <a:latin typeface="+mn-lt"/>
                <a:ea typeface="SimSun" panose="02010600030101010101" pitchFamily="2" charset="-122"/>
              </a:rPr>
              <a:t>Электрорадиоизделия</a:t>
            </a:r>
            <a:endParaRPr lang="en-US" sz="1100" b="1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5073388A-6862-4F57-8049-E0D790F4C170}"/>
              </a:ext>
            </a:extLst>
          </p:cNvPr>
          <p:cNvSpPr/>
          <p:nvPr/>
        </p:nvSpPr>
        <p:spPr>
          <a:xfrm>
            <a:off x="6684585" y="4468641"/>
            <a:ext cx="1247433" cy="1224136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СМН</a:t>
            </a:r>
          </a:p>
        </p:txBody>
      </p:sp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71234E6A-639C-4814-9EBB-C3D02E19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3">
            <a:extLst>
              <a:ext uri="{FF2B5EF4-FFF2-40B4-BE49-F238E27FC236}">
                <a16:creationId xmlns:a16="http://schemas.microsoft.com/office/drawing/2014/main" id="{104BE584-7CAA-4DE5-8062-28AF75D0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ПОДХОДЫ К ВНЕДРЕНИЮ СМК</a:t>
            </a:r>
          </a:p>
        </p:txBody>
      </p:sp>
      <p:pic>
        <p:nvPicPr>
          <p:cNvPr id="20" name="Picture 10" descr="Государственная символика">
            <a:extLst>
              <a:ext uri="{FF2B5EF4-FFF2-40B4-BE49-F238E27FC236}">
                <a16:creationId xmlns:a16="http://schemas.microsoft.com/office/drawing/2014/main" id="{B9A1D2ED-84F1-4B74-9DB9-5BCC83A8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62788"/>
            <a:ext cx="1682483" cy="11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B17FE8-FB83-4E18-BB27-43D2644966BF}"/>
              </a:ext>
            </a:extLst>
          </p:cNvPr>
          <p:cNvSpPr/>
          <p:nvPr/>
        </p:nvSpPr>
        <p:spPr>
          <a:xfrm>
            <a:off x="1835697" y="2862788"/>
            <a:ext cx="1679480" cy="11196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8E8E2-E9FC-4B64-9074-41FCD0C4C1D8}"/>
              </a:ext>
            </a:extLst>
          </p:cNvPr>
          <p:cNvSpPr txBox="1"/>
          <p:nvPr/>
        </p:nvSpPr>
        <p:spPr>
          <a:xfrm>
            <a:off x="1547664" y="1844824"/>
            <a:ext cx="2280959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35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 % </a:t>
            </a:r>
            <a:r>
              <a:rPr lang="ru-RU" sz="1600" dirty="0">
                <a:latin typeface="+mn-lt"/>
                <a:ea typeface="SimSun" panose="02010600030101010101" pitchFamily="2" charset="-122"/>
              </a:rPr>
              <a:t>предприятий, использующих СМК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C0A83D-582C-4A6E-AFA2-4FC5AE096D38}"/>
              </a:ext>
            </a:extLst>
          </p:cNvPr>
          <p:cNvSpPr txBox="1"/>
          <p:nvPr/>
        </p:nvSpPr>
        <p:spPr>
          <a:xfrm>
            <a:off x="5315377" y="1844824"/>
            <a:ext cx="2280959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70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 % </a:t>
            </a:r>
            <a:r>
              <a:rPr lang="ru-RU" sz="1600" dirty="0">
                <a:latin typeface="+mn-lt"/>
                <a:ea typeface="SimSun" panose="02010600030101010101" pitchFamily="2" charset="-122"/>
              </a:rPr>
              <a:t>предприятий, использующих СМК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1" name="Picture 2" descr="Флаг США — Википедия">
            <a:extLst>
              <a:ext uri="{FF2B5EF4-FFF2-40B4-BE49-F238E27FC236}">
                <a16:creationId xmlns:a16="http://schemas.microsoft.com/office/drawing/2014/main" id="{DEF5CFB3-BFAA-4D46-8422-CFF9CD9D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23" y="2935781"/>
            <a:ext cx="1679480" cy="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7B52379-0D18-4CCC-AFB5-80FA0B1114A4}"/>
              </a:ext>
            </a:extLst>
          </p:cNvPr>
          <p:cNvSpPr/>
          <p:nvPr/>
        </p:nvSpPr>
        <p:spPr>
          <a:xfrm>
            <a:off x="5628822" y="2935781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BF1020D-DDCB-4ADC-9F25-0285757498B0}"/>
              </a:ext>
            </a:extLst>
          </p:cNvPr>
          <p:cNvSpPr/>
          <p:nvPr/>
        </p:nvSpPr>
        <p:spPr>
          <a:xfrm>
            <a:off x="1355896" y="4483524"/>
            <a:ext cx="1247433" cy="1224136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СМК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4335584-04AC-405B-9083-04D402905C36}"/>
              </a:ext>
            </a:extLst>
          </p:cNvPr>
          <p:cNvSpPr/>
          <p:nvPr/>
        </p:nvSpPr>
        <p:spPr>
          <a:xfrm>
            <a:off x="2891460" y="4483524"/>
            <a:ext cx="1247433" cy="1224136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СМН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A158AC3-D01B-4FBF-8748-BEE516393743}"/>
              </a:ext>
            </a:extLst>
          </p:cNvPr>
          <p:cNvSpPr/>
          <p:nvPr/>
        </p:nvSpPr>
        <p:spPr>
          <a:xfrm>
            <a:off x="5724128" y="4468641"/>
            <a:ext cx="1247433" cy="122413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СМК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EDF0FB1-7751-44CE-BE23-55D58A61461F}"/>
              </a:ext>
            </a:extLst>
          </p:cNvPr>
          <p:cNvCxnSpPr>
            <a:cxnSpLocks/>
          </p:cNvCxnSpPr>
          <p:nvPr/>
        </p:nvCxnSpPr>
        <p:spPr>
          <a:xfrm>
            <a:off x="6804248" y="4725144"/>
            <a:ext cx="92587" cy="69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D467274-B6FC-4D18-BC05-E97355D57BB2}"/>
              </a:ext>
            </a:extLst>
          </p:cNvPr>
          <p:cNvCxnSpPr>
            <a:cxnSpLocks/>
          </p:cNvCxnSpPr>
          <p:nvPr/>
        </p:nvCxnSpPr>
        <p:spPr>
          <a:xfrm>
            <a:off x="6759073" y="4785320"/>
            <a:ext cx="189191" cy="155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17009D7-45C7-426E-A3DA-87BB5A37A04E}"/>
              </a:ext>
            </a:extLst>
          </p:cNvPr>
          <p:cNvCxnSpPr>
            <a:cxnSpLocks/>
            <a:endCxn id="34" idx="6"/>
          </p:cNvCxnSpPr>
          <p:nvPr/>
        </p:nvCxnSpPr>
        <p:spPr>
          <a:xfrm>
            <a:off x="6735776" y="4869160"/>
            <a:ext cx="235785" cy="2115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787B426-AC08-4C3D-83E7-AEEBC2BAA699}"/>
              </a:ext>
            </a:extLst>
          </p:cNvPr>
          <p:cNvCxnSpPr>
            <a:cxnSpLocks/>
          </p:cNvCxnSpPr>
          <p:nvPr/>
        </p:nvCxnSpPr>
        <p:spPr>
          <a:xfrm>
            <a:off x="6704026" y="4962054"/>
            <a:ext cx="244238" cy="223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970186BB-5619-4BC8-A709-E73AB9294B86}"/>
              </a:ext>
            </a:extLst>
          </p:cNvPr>
          <p:cNvCxnSpPr>
            <a:cxnSpLocks/>
          </p:cNvCxnSpPr>
          <p:nvPr/>
        </p:nvCxnSpPr>
        <p:spPr>
          <a:xfrm>
            <a:off x="6675709" y="5041823"/>
            <a:ext cx="254024" cy="236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C5D8CDA-7140-4B96-9F33-E5A7B6DEB050}"/>
              </a:ext>
            </a:extLst>
          </p:cNvPr>
          <p:cNvCxnSpPr>
            <a:cxnSpLocks/>
          </p:cNvCxnSpPr>
          <p:nvPr/>
        </p:nvCxnSpPr>
        <p:spPr>
          <a:xfrm>
            <a:off x="6684975" y="5169276"/>
            <a:ext cx="211860" cy="18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749E50C8-4A1C-4134-A6E2-8DEA23CC02AF}"/>
              </a:ext>
            </a:extLst>
          </p:cNvPr>
          <p:cNvCxnSpPr>
            <a:cxnSpLocks/>
          </p:cNvCxnSpPr>
          <p:nvPr/>
        </p:nvCxnSpPr>
        <p:spPr>
          <a:xfrm>
            <a:off x="6712393" y="5306931"/>
            <a:ext cx="157024" cy="130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7B85F2E-0F2A-4436-9569-0C4FAD5DB14F}"/>
              </a:ext>
            </a:extLst>
          </p:cNvPr>
          <p:cNvCxnSpPr>
            <a:cxnSpLocks/>
          </p:cNvCxnSpPr>
          <p:nvPr/>
        </p:nvCxnSpPr>
        <p:spPr>
          <a:xfrm>
            <a:off x="6782370" y="4758842"/>
            <a:ext cx="147363" cy="113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FEA45C6E-6B83-40E4-A383-14DC8BD1C3A0}"/>
              </a:ext>
            </a:extLst>
          </p:cNvPr>
          <p:cNvCxnSpPr>
            <a:cxnSpLocks/>
          </p:cNvCxnSpPr>
          <p:nvPr/>
        </p:nvCxnSpPr>
        <p:spPr>
          <a:xfrm>
            <a:off x="6737448" y="4826117"/>
            <a:ext cx="210816" cy="159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A1B1E351-C9FB-4026-8BE1-77DC396B8C8C}"/>
              </a:ext>
            </a:extLst>
          </p:cNvPr>
          <p:cNvCxnSpPr>
            <a:cxnSpLocks/>
          </p:cNvCxnSpPr>
          <p:nvPr/>
        </p:nvCxnSpPr>
        <p:spPr>
          <a:xfrm>
            <a:off x="6718917" y="4921667"/>
            <a:ext cx="248398" cy="212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44433660-A168-43F6-B1E3-5BDD5E25E2DB}"/>
              </a:ext>
            </a:extLst>
          </p:cNvPr>
          <p:cNvCxnSpPr>
            <a:cxnSpLocks/>
          </p:cNvCxnSpPr>
          <p:nvPr/>
        </p:nvCxnSpPr>
        <p:spPr>
          <a:xfrm>
            <a:off x="6690211" y="5016172"/>
            <a:ext cx="248398" cy="212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430017C2-A2B3-4EEF-B1C1-1669BAA3951E}"/>
              </a:ext>
            </a:extLst>
          </p:cNvPr>
          <p:cNvCxnSpPr>
            <a:cxnSpLocks/>
          </p:cNvCxnSpPr>
          <p:nvPr/>
        </p:nvCxnSpPr>
        <p:spPr>
          <a:xfrm>
            <a:off x="6678403" y="5106265"/>
            <a:ext cx="248398" cy="212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80BECCF6-3878-411A-B2E8-4D80E53ED371}"/>
              </a:ext>
            </a:extLst>
          </p:cNvPr>
          <p:cNvCxnSpPr>
            <a:cxnSpLocks/>
          </p:cNvCxnSpPr>
          <p:nvPr/>
        </p:nvCxnSpPr>
        <p:spPr>
          <a:xfrm>
            <a:off x="6703993" y="5242225"/>
            <a:ext cx="183039" cy="157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" name="Picture 18" descr="Check fail, результатов — 15 431: фотографии без лицензионных платежей и  стоковые изображения | Shutterstock">
            <a:extLst>
              <a:ext uri="{FF2B5EF4-FFF2-40B4-BE49-F238E27FC236}">
                <a16:creationId xmlns:a16="http://schemas.microsoft.com/office/drawing/2014/main" id="{B007DDBD-A44D-4CF0-845A-D43F0D348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2" t="14530" r="9598" b="26065"/>
          <a:stretch/>
        </p:blipFill>
        <p:spPr bwMode="auto">
          <a:xfrm>
            <a:off x="2339752" y="5750321"/>
            <a:ext cx="838996" cy="88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8" descr="Check fail, результатов — 15 431: фотографии без лицензионных платежей и  стоковые изображения | Shutterstock">
            <a:extLst>
              <a:ext uri="{FF2B5EF4-FFF2-40B4-BE49-F238E27FC236}">
                <a16:creationId xmlns:a16="http://schemas.microsoft.com/office/drawing/2014/main" id="{EE5AF190-1256-4565-B70D-4E613CA8C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5191" r="52808" b="24798"/>
          <a:stretch/>
        </p:blipFill>
        <p:spPr bwMode="auto">
          <a:xfrm>
            <a:off x="6281889" y="5792295"/>
            <a:ext cx="954367" cy="8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>
            <a:extLst>
              <a:ext uri="{FF2B5EF4-FFF2-40B4-BE49-F238E27FC236}">
                <a16:creationId xmlns:a16="http://schemas.microsoft.com/office/drawing/2014/main" id="{B0A59603-964B-4F83-A27A-CC38F325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3">
            <a:extLst>
              <a:ext uri="{FF2B5EF4-FFF2-40B4-BE49-F238E27FC236}">
                <a16:creationId xmlns:a16="http://schemas.microsoft.com/office/drawing/2014/main" id="{5184EC6D-B31E-4A42-998D-586878E35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125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ПРИЧИНЫ ЕЕ НЕЭФФЕКТИВНОГО ФУНКЦИОНИРОВАНИЯ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274C8-1779-4790-9CD8-BBFF3417B11F}"/>
              </a:ext>
            </a:extLst>
          </p:cNvPr>
          <p:cNvSpPr txBox="1"/>
          <p:nvPr/>
        </p:nvSpPr>
        <p:spPr>
          <a:xfrm>
            <a:off x="323527" y="1467731"/>
            <a:ext cx="8641085" cy="5032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Отстраненность высшего руководства от процессного подхода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;</a:t>
            </a:r>
            <a:endParaRPr lang="ru-RU" sz="1600" dirty="0">
              <a:latin typeface="+mn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Требования ISO 9001 реализуются не в полной мере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;</a:t>
            </a:r>
            <a:endParaRPr lang="ru-RU" sz="1600" dirty="0">
              <a:latin typeface="+mn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Некомпетентность в интерпретации требований ISO 9001 (без учета отраслевой специфики)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;</a:t>
            </a:r>
            <a:endParaRPr lang="ru-RU" sz="1600" dirty="0">
              <a:latin typeface="+mn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Непонимание процесса организации СМК подавляющим большинством персонала - фиктивное «внедрение» СМК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;</a:t>
            </a:r>
            <a:endParaRPr lang="ru-RU" sz="1600" dirty="0">
              <a:latin typeface="+mn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Невыполнение организацией в полном объеме требований ISO 9001 по обеспечению удовлетворенности потребителей и отсутствие ориентации органов по сертификации на проверку этого требования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;</a:t>
            </a:r>
            <a:endParaRPr lang="ru-RU" sz="1600" dirty="0">
              <a:latin typeface="+mn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Низкая достоверность статистических данных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;</a:t>
            </a:r>
            <a:endParaRPr lang="ru-RU" sz="1600" dirty="0">
              <a:latin typeface="+mn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Недостаточный объем аудиторских проверок.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>
            <a:extLst>
              <a:ext uri="{FF2B5EF4-FFF2-40B4-BE49-F238E27FC236}">
                <a16:creationId xmlns:a16="http://schemas.microsoft.com/office/drawing/2014/main" id="{0F5F34FB-F3BA-4B59-97DB-9655F183A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3">
            <a:extLst>
              <a:ext uri="{FF2B5EF4-FFF2-40B4-BE49-F238E27FC236}">
                <a16:creationId xmlns:a16="http://schemas.microsoft.com/office/drawing/2014/main" id="{B5968084-F555-4B84-8409-0A28D80F1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85043"/>
            <a:ext cx="698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ПОДХОДЫ ПРИ ВЫПОЛНЕНИИ ПРОГРАММЫ ОБЕСПЕЧЕНИЯ НАДЕЖНОСТИ ЭЛЕКТРОННЫХ МОДУЛЕЙ ПЕРВОГО УРОВНЯ</a:t>
            </a:r>
          </a:p>
        </p:txBody>
      </p:sp>
      <p:pic>
        <p:nvPicPr>
          <p:cNvPr id="22" name="Picture 2" descr="Флаг США — Википедия">
            <a:extLst>
              <a:ext uri="{FF2B5EF4-FFF2-40B4-BE49-F238E27FC236}">
                <a16:creationId xmlns:a16="http://schemas.microsoft.com/office/drawing/2014/main" id="{2BDB4889-2169-4C9D-AC7F-F9056CA8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07" y="2162861"/>
            <a:ext cx="1679480" cy="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3">
            <a:extLst>
              <a:ext uri="{FF2B5EF4-FFF2-40B4-BE49-F238E27FC236}">
                <a16:creationId xmlns:a16="http://schemas.microsoft.com/office/drawing/2014/main" id="{389A542C-463C-4B17-AF48-6E0372647F44}"/>
              </a:ext>
            </a:extLst>
          </p:cNvPr>
          <p:cNvSpPr txBox="1">
            <a:spLocks/>
          </p:cNvSpPr>
          <p:nvPr/>
        </p:nvSpPr>
        <p:spPr>
          <a:xfrm>
            <a:off x="522622" y="1560113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RIAC-HDBK-217Plus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AE8B557-BFCC-4FC7-B28F-EDB7B77AC252}"/>
              </a:ext>
            </a:extLst>
          </p:cNvPr>
          <p:cNvCxnSpPr>
            <a:cxnSpLocks/>
          </p:cNvCxnSpPr>
          <p:nvPr/>
        </p:nvCxnSpPr>
        <p:spPr>
          <a:xfrm flipH="1" flipV="1">
            <a:off x="4416220" y="3193819"/>
            <a:ext cx="288032" cy="338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8F7F2E1-3A14-428A-B7FD-0CFAC6E0743E}"/>
              </a:ext>
            </a:extLst>
          </p:cNvPr>
          <p:cNvSpPr/>
          <p:nvPr/>
        </p:nvSpPr>
        <p:spPr>
          <a:xfrm>
            <a:off x="854006" y="2162861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465141-A875-4C0D-B09D-79D20D0C8344}"/>
              </a:ext>
            </a:extLst>
          </p:cNvPr>
          <p:cNvSpPr txBox="1"/>
          <p:nvPr/>
        </p:nvSpPr>
        <p:spPr>
          <a:xfrm>
            <a:off x="2905083" y="2273561"/>
            <a:ext cx="2718678" cy="98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суммарная интенсивность отказов ЭРИ новой системы с учетом внешних воздействий, условий окружающей среды и уровня качества процесса производства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8AA5454F-E27B-4C3B-836A-0A9FE586A5D3}"/>
              </a:ext>
            </a:extLst>
          </p:cNvPr>
          <p:cNvSpPr/>
          <p:nvPr/>
        </p:nvSpPr>
        <p:spPr>
          <a:xfrm>
            <a:off x="4416220" y="3532285"/>
            <a:ext cx="792088" cy="663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EF953CE-FB8D-4530-80F7-B3BD8B1A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474" y="5361354"/>
            <a:ext cx="17868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2CDE04D-9966-4350-8D65-BA4A7D26B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41684"/>
              </p:ext>
            </p:extLst>
          </p:nvPr>
        </p:nvGraphicFramePr>
        <p:xfrm>
          <a:off x="3762472" y="3361041"/>
          <a:ext cx="2510463" cy="99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6" imgW="977476" imgH="393529" progId="Equation.DSMT4">
                  <p:embed/>
                </p:oleObj>
              </mc:Choice>
              <mc:Fallback>
                <p:oleObj name="Equation" r:id="rId6" imgW="97747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472" y="3361041"/>
                        <a:ext cx="2510463" cy="999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91F37A20-9C96-4D2C-B285-E92F5C1B2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053" y="6501056"/>
            <a:ext cx="9676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1BBC6BB-196F-46F1-AC53-AA3215A96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081472"/>
              </p:ext>
            </p:extLst>
          </p:nvPr>
        </p:nvGraphicFramePr>
        <p:xfrm>
          <a:off x="2413590" y="5400945"/>
          <a:ext cx="5228916" cy="994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8" imgW="2806700" imgH="419100" progId="Equation.DSMT4">
                  <p:embed/>
                </p:oleObj>
              </mc:Choice>
              <mc:Fallback>
                <p:oleObj name="Equation" r:id="rId8" imgW="2806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590" y="5400945"/>
                        <a:ext cx="5228916" cy="994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Овал 52">
            <a:extLst>
              <a:ext uri="{FF2B5EF4-FFF2-40B4-BE49-F238E27FC236}">
                <a16:creationId xmlns:a16="http://schemas.microsoft.com/office/drawing/2014/main" id="{606DD822-4828-4595-878C-CA7964A61CF0}"/>
              </a:ext>
            </a:extLst>
          </p:cNvPr>
          <p:cNvSpPr/>
          <p:nvPr/>
        </p:nvSpPr>
        <p:spPr>
          <a:xfrm>
            <a:off x="5357999" y="3277771"/>
            <a:ext cx="884079" cy="652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0485DC8-0C54-445A-9BBC-42B5FA3921A6}"/>
              </a:ext>
            </a:extLst>
          </p:cNvPr>
          <p:cNvSpPr/>
          <p:nvPr/>
        </p:nvSpPr>
        <p:spPr>
          <a:xfrm>
            <a:off x="5336263" y="3800852"/>
            <a:ext cx="902085" cy="663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48DAD092-C7EA-463D-B1AE-97D746E72DF7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6112608" y="3168195"/>
            <a:ext cx="222380" cy="205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A2090D05-064F-4C87-A025-4ACEEF0B1387}"/>
              </a:ext>
            </a:extLst>
          </p:cNvPr>
          <p:cNvCxnSpPr>
            <a:cxnSpLocks/>
          </p:cNvCxnSpPr>
          <p:nvPr/>
        </p:nvCxnSpPr>
        <p:spPr>
          <a:xfrm>
            <a:off x="6262141" y="4132404"/>
            <a:ext cx="314319" cy="62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id="{8E18073B-C515-4E25-A0E9-CF06F08EF89D}"/>
              </a:ext>
            </a:extLst>
          </p:cNvPr>
          <p:cNvSpPr/>
          <p:nvPr/>
        </p:nvSpPr>
        <p:spPr>
          <a:xfrm>
            <a:off x="3497045" y="5168508"/>
            <a:ext cx="3523227" cy="1460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262F29DC-6217-48DB-9662-8C023048A1A8}"/>
              </a:ext>
            </a:extLst>
          </p:cNvPr>
          <p:cNvSpPr/>
          <p:nvPr/>
        </p:nvSpPr>
        <p:spPr>
          <a:xfrm>
            <a:off x="7189744" y="5671796"/>
            <a:ext cx="457609" cy="447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60E3265-D0D4-4724-8153-70A69C9BF1AC}"/>
              </a:ext>
            </a:extLst>
          </p:cNvPr>
          <p:cNvCxnSpPr>
            <a:cxnSpLocks/>
          </p:cNvCxnSpPr>
          <p:nvPr/>
        </p:nvCxnSpPr>
        <p:spPr>
          <a:xfrm flipV="1">
            <a:off x="7559039" y="5566339"/>
            <a:ext cx="252939" cy="119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3F01C7AE-AE61-47CC-8338-62F8A47D9555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3026281" y="5138663"/>
            <a:ext cx="986729" cy="2437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4D7D111-B69A-4E01-A53E-3237FF3D01F1}"/>
              </a:ext>
            </a:extLst>
          </p:cNvPr>
          <p:cNvSpPr txBox="1"/>
          <p:nvPr/>
        </p:nvSpPr>
        <p:spPr>
          <a:xfrm>
            <a:off x="6362317" y="3429000"/>
            <a:ext cx="2718678" cy="121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суммарная интенсивность отказов ЭРИ предшествующей системы с учетом внешних воздействий, условий окружающей среды и уровня качества процесса производства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52FF91-D8C0-4951-91C9-817B94CFD305}"/>
              </a:ext>
            </a:extLst>
          </p:cNvPr>
          <p:cNvSpPr txBox="1"/>
          <p:nvPr/>
        </p:nvSpPr>
        <p:spPr>
          <a:xfrm>
            <a:off x="495127" y="4425879"/>
            <a:ext cx="2718678" cy="98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коэффициенты, учитывающие категорию отказов и оценивающиеся экспертным способом и с помощью математических выражений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C53AD7-DA7F-488A-B77E-8003EE416550}"/>
              </a:ext>
            </a:extLst>
          </p:cNvPr>
          <p:cNvSpPr txBox="1"/>
          <p:nvPr/>
        </p:nvSpPr>
        <p:spPr>
          <a:xfrm>
            <a:off x="6813544" y="5029019"/>
            <a:ext cx="2196692" cy="52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интенсивность отказов программного обеспечения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875A5-7E0E-432F-BBA2-94413A9693E2}"/>
              </a:ext>
            </a:extLst>
          </p:cNvPr>
          <p:cNvSpPr txBox="1"/>
          <p:nvPr/>
        </p:nvSpPr>
        <p:spPr>
          <a:xfrm>
            <a:off x="5995357" y="2372515"/>
            <a:ext cx="2718678" cy="756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суммарная интенсивность отказов ЭРИ предшествующей системы, полученная по результатам реальных испытаний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>
            <a:extLst>
              <a:ext uri="{FF2B5EF4-FFF2-40B4-BE49-F238E27FC236}">
                <a16:creationId xmlns:a16="http://schemas.microsoft.com/office/drawing/2014/main" id="{3D2BF06C-7386-4484-8E46-37B0CAB3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3">
            <a:extLst>
              <a:ext uri="{FF2B5EF4-FFF2-40B4-BE49-F238E27FC236}">
                <a16:creationId xmlns:a16="http://schemas.microsoft.com/office/drawing/2014/main" id="{4E4ECD87-98A8-4639-850C-2EB7333B7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22548"/>
            <a:ext cx="698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ПОДХОДЫ ПРИ ВЫПОЛНЕНИИ ПРОГРАММЫ ОБЕСПЕЧЕНИЯ НАДЕЖНОСТИ ЭЛЕКТРОННЫХ МОДУЛЕЙ ПЕРВОГО УРОВНЯ</a:t>
            </a:r>
          </a:p>
        </p:txBody>
      </p:sp>
      <p:pic>
        <p:nvPicPr>
          <p:cNvPr id="31" name="Picture 10" descr="Государственная символика">
            <a:extLst>
              <a:ext uri="{FF2B5EF4-FFF2-40B4-BE49-F238E27FC236}">
                <a16:creationId xmlns:a16="http://schemas.microsoft.com/office/drawing/2014/main" id="{40DA5A81-D45B-46D2-AB67-E7CE841E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0" y="2139784"/>
            <a:ext cx="1682483" cy="11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Текст 3">
            <a:extLst>
              <a:ext uri="{FF2B5EF4-FFF2-40B4-BE49-F238E27FC236}">
                <a16:creationId xmlns:a16="http://schemas.microsoft.com/office/drawing/2014/main" id="{DE803DFE-593D-4808-9BF5-2723637A98CB}"/>
              </a:ext>
            </a:extLst>
          </p:cNvPr>
          <p:cNvSpPr txBox="1">
            <a:spLocks/>
          </p:cNvSpPr>
          <p:nvPr/>
        </p:nvSpPr>
        <p:spPr>
          <a:xfrm>
            <a:off x="305956" y="1569865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Надёжность ЭРИ 2006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8B02AE-AA20-4CDF-909B-F77777FE2A17}"/>
              </a:ext>
            </a:extLst>
          </p:cNvPr>
          <p:cNvSpPr txBox="1"/>
          <p:nvPr/>
        </p:nvSpPr>
        <p:spPr>
          <a:xfrm>
            <a:off x="3711087" y="2511062"/>
            <a:ext cx="3733027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ЭРИ в ЭМ1</a:t>
            </a:r>
            <a:endParaRPr lang="ru-RU" sz="1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A73FB91-8A2B-4569-B198-C4CA4E2F4D53}"/>
              </a:ext>
            </a:extLst>
          </p:cNvPr>
          <p:cNvSpPr/>
          <p:nvPr/>
        </p:nvSpPr>
        <p:spPr>
          <a:xfrm>
            <a:off x="5006019" y="3754307"/>
            <a:ext cx="571582" cy="537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7FCEA05-2BAA-410E-B720-E412D76787AF}"/>
              </a:ext>
            </a:extLst>
          </p:cNvPr>
          <p:cNvSpPr/>
          <p:nvPr/>
        </p:nvSpPr>
        <p:spPr>
          <a:xfrm rot="1931274">
            <a:off x="4655879" y="3414265"/>
            <a:ext cx="379285" cy="373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8677118-0FC5-4DB6-82FF-086EC0E37E9C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5291810" y="3341975"/>
            <a:ext cx="631353" cy="41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65DA6B0D-FA83-4051-9EF0-C748AFBDBEE2}"/>
              </a:ext>
            </a:extLst>
          </p:cNvPr>
          <p:cNvCxnSpPr>
            <a:cxnSpLocks/>
          </p:cNvCxnSpPr>
          <p:nvPr/>
        </p:nvCxnSpPr>
        <p:spPr>
          <a:xfrm flipV="1">
            <a:off x="4897466" y="2865115"/>
            <a:ext cx="1" cy="561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B027D84-30D9-427F-BBD1-5C76223D915F}"/>
              </a:ext>
            </a:extLst>
          </p:cNvPr>
          <p:cNvSpPr/>
          <p:nvPr/>
        </p:nvSpPr>
        <p:spPr>
          <a:xfrm>
            <a:off x="870731" y="2139784"/>
            <a:ext cx="1679480" cy="11196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750CEC-F1B8-4245-96CB-ED6CBAAB68FD}"/>
              </a:ext>
            </a:extLst>
          </p:cNvPr>
          <p:cNvSpPr txBox="1"/>
          <p:nvPr/>
        </p:nvSpPr>
        <p:spPr>
          <a:xfrm>
            <a:off x="5860084" y="3075942"/>
            <a:ext cx="28519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отказов ЭРИ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6444FC-061B-483C-8A83-0FAF1C19C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088" y="3296257"/>
            <a:ext cx="264311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FEEFF2F-9AFD-4BC2-9B91-6EC30E3AA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18302"/>
              </p:ext>
            </p:extLst>
          </p:nvPr>
        </p:nvGraphicFramePr>
        <p:xfrm>
          <a:off x="3813467" y="3426882"/>
          <a:ext cx="1797670" cy="114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583947" imgH="368140" progId="Equation.DSMT4">
                  <p:embed/>
                </p:oleObj>
              </mc:Choice>
              <mc:Fallback>
                <p:oleObj name="Equation" r:id="rId6" imgW="583947" imgH="3681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467" y="3426882"/>
                        <a:ext cx="1797670" cy="1149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C28EDCF-128D-4C9E-B93A-24FFE1F1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12" y="4964377"/>
            <a:ext cx="9297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16286E0-417E-462B-B811-1F1567520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5565"/>
              </p:ext>
            </p:extLst>
          </p:nvPr>
        </p:nvGraphicFramePr>
        <p:xfrm>
          <a:off x="3511216" y="4951885"/>
          <a:ext cx="2444634" cy="58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8" imgW="787400" imgH="190500" progId="Equation.DSMT4">
                  <p:embed/>
                </p:oleObj>
              </mc:Choice>
              <mc:Fallback>
                <p:oleObj name="Equation" r:id="rId8" imgW="7874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216" y="4951885"/>
                        <a:ext cx="2444634" cy="589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4AA1F1CA-C314-4EFC-B7CB-95584A081808}"/>
              </a:ext>
            </a:extLst>
          </p:cNvPr>
          <p:cNvSpPr txBox="1"/>
          <p:nvPr/>
        </p:nvSpPr>
        <p:spPr>
          <a:xfrm>
            <a:off x="5796136" y="4397921"/>
            <a:ext cx="3733027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качества производства</a:t>
            </a:r>
            <a:endParaRPr lang="ru-RU" sz="1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88C781-3FB9-43DE-8ABB-42D59E2F29E1}"/>
              </a:ext>
            </a:extLst>
          </p:cNvPr>
          <p:cNvSpPr/>
          <p:nvPr/>
        </p:nvSpPr>
        <p:spPr>
          <a:xfrm rot="457956">
            <a:off x="4782416" y="4982106"/>
            <a:ext cx="577522" cy="594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6762286-2EED-462D-8169-AB79056BF9D5}"/>
              </a:ext>
            </a:extLst>
          </p:cNvPr>
          <p:cNvCxnSpPr>
            <a:cxnSpLocks/>
          </p:cNvCxnSpPr>
          <p:nvPr/>
        </p:nvCxnSpPr>
        <p:spPr>
          <a:xfrm flipV="1">
            <a:off x="5183539" y="4594371"/>
            <a:ext cx="631353" cy="41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C49D7D3-A1C8-470C-84F9-D9E60C9AF612}"/>
              </a:ext>
            </a:extLst>
          </p:cNvPr>
          <p:cNvSpPr txBox="1"/>
          <p:nvPr/>
        </p:nvSpPr>
        <p:spPr>
          <a:xfrm>
            <a:off x="305919" y="5866787"/>
            <a:ext cx="6581225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= 1 (военные стандарты «Мороз-6» и «Климат-8»)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= 0,2 (положение РК-98)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>
            <a:extLst>
              <a:ext uri="{FF2B5EF4-FFF2-40B4-BE49-F238E27FC236}">
                <a16:creationId xmlns:a16="http://schemas.microsoft.com/office/drawing/2014/main" id="{BB06D53B-ED2F-4053-941E-CC0E5E3F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3">
            <a:extLst>
              <a:ext uri="{FF2B5EF4-FFF2-40B4-BE49-F238E27FC236}">
                <a16:creationId xmlns:a16="http://schemas.microsoft.com/office/drawing/2014/main" id="{47E2107E-01B1-4B15-B47B-22AA9E1B5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59928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МОДИФИЦИРОВАННЫЙ МЕТОД ДЛЯ ЭКСПЕРТНОЙ ОЦЕНКИ</a:t>
            </a:r>
          </a:p>
        </p:txBody>
      </p:sp>
      <p:pic>
        <p:nvPicPr>
          <p:cNvPr id="7170" name="Рисунок 1">
            <a:extLst>
              <a:ext uri="{FF2B5EF4-FFF2-40B4-BE49-F238E27FC236}">
                <a16:creationId xmlns:a16="http://schemas.microsoft.com/office/drawing/2014/main" id="{CAEEFADE-6442-49D8-ADF5-CC736A76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316416" cy="444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BA37A-AB5E-4DD9-A15D-9DDC82342963}"/>
              </a:ext>
            </a:extLst>
          </p:cNvPr>
          <p:cNvSpPr txBox="1"/>
          <p:nvPr/>
        </p:nvSpPr>
        <p:spPr>
          <a:xfrm>
            <a:off x="0" y="5916648"/>
            <a:ext cx="9036496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1600" dirty="0">
                <a:latin typeface="+mn-lt"/>
                <a:ea typeface="SimSun" panose="02010600030101010101" pitchFamily="2" charset="-122"/>
              </a:rPr>
              <a:t>Рисунок 2 – 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a) </a:t>
            </a:r>
            <a:r>
              <a:rPr lang="ru-RU" sz="1600" dirty="0">
                <a:latin typeface="+mn-lt"/>
                <a:ea typeface="SimSun" panose="02010600030101010101" pitchFamily="2" charset="-122"/>
              </a:rPr>
              <a:t>Структура опросника для экспертной оценки согласно </a:t>
            </a:r>
            <a:r>
              <a:rPr lang="en-US" sz="1600" dirty="0">
                <a:latin typeface="+mn-lt"/>
                <a:ea typeface="SimSun" panose="02010600030101010101" pitchFamily="2" charset="-122"/>
              </a:rPr>
              <a:t>RIAC-HDBK-217PLUS; </a:t>
            </a:r>
            <a:r>
              <a:rPr lang="ru-RU" sz="1600" dirty="0">
                <a:latin typeface="+mn-lt"/>
                <a:ea typeface="SimSun" panose="02010600030101010101" pitchFamily="2" charset="-122"/>
              </a:rPr>
              <a:t>б) Модернизированная структура опросника для экспертной оценки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5826</TotalTime>
  <Words>690</Words>
  <Application>Microsoft Office PowerPoint</Application>
  <PresentationFormat>Экран (4:3)</PresentationFormat>
  <Paragraphs>109</Paragraphs>
  <Slides>15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HSE Sans</vt:lpstr>
      <vt:lpstr>Times New Roman</vt:lpstr>
      <vt:lpstr>Wingdings</vt:lpstr>
      <vt:lpstr>Оформление по умолчанию</vt:lpstr>
      <vt:lpstr>MathType 7.0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Вячеслав Цветков</cp:lastModifiedBy>
  <cp:revision>183</cp:revision>
  <cp:lastPrinted>2017-05-23T11:47:05Z</cp:lastPrinted>
  <dcterms:created xsi:type="dcterms:W3CDTF">2016-06-20T09:35:04Z</dcterms:created>
  <dcterms:modified xsi:type="dcterms:W3CDTF">2024-09-11T21:52:39Z</dcterms:modified>
</cp:coreProperties>
</file>