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6" roundtripDataSignature="AMtx7mjapNEsDs5bw8A48bxCgkdOs5NB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2" name="Google Shape;1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13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13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13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13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3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3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84" name="Google Shape;84;p2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5" name="Google Shape;85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2" name="Google Shape;9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14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14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14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14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20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14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14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14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1" name="Google Shape;4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/>
          <p:nvPr>
            <p:ph type="title"/>
          </p:nvPr>
        </p:nvSpPr>
        <p:spPr>
          <a:xfrm>
            <a:off x="1027968" y="2716699"/>
            <a:ext cx="5347195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</a:pPr>
            <a:r>
              <a:rPr b="1" lang="ru-RU" sz="2400">
                <a:latin typeface="Arial"/>
                <a:ea typeface="Arial"/>
                <a:cs typeface="Arial"/>
                <a:sym typeface="Arial"/>
              </a:rPr>
              <a:t>Научно-учебная группа</a:t>
            </a:r>
            <a:r>
              <a:rPr lang="ru-RU" sz="2400"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80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b="1" lang="ru-RU" sz="1800">
                <a:latin typeface="Arial"/>
                <a:ea typeface="Arial"/>
                <a:cs typeface="Arial"/>
                <a:sym typeface="Arial"/>
              </a:rPr>
              <a:t>Управление надежностью на предприятиях</a:t>
            </a:r>
            <a:r>
              <a:rPr lang="ru-RU" sz="1800">
                <a:latin typeface="Arial"/>
                <a:ea typeface="Arial"/>
                <a:cs typeface="Arial"/>
                <a:sym typeface="Arial"/>
              </a:rPr>
              <a:t>»</a:t>
            </a:r>
            <a:br>
              <a:rPr lang="ru-RU" sz="2000">
                <a:latin typeface="Arial"/>
                <a:ea typeface="Arial"/>
                <a:cs typeface="Arial"/>
                <a:sym typeface="Arial"/>
              </a:rPr>
            </a:br>
            <a:br>
              <a:rPr lang="ru-RU" sz="2400">
                <a:latin typeface="Arial"/>
                <a:ea typeface="Arial"/>
                <a:cs typeface="Arial"/>
                <a:sym typeface="Arial"/>
              </a:rPr>
            </a:br>
            <a:r>
              <a:rPr lang="ru-RU" sz="1400">
                <a:latin typeface="Arial"/>
                <a:ea typeface="Arial"/>
                <a:cs typeface="Arial"/>
                <a:sym typeface="Arial"/>
              </a:rPr>
              <a:t>Доклад подготовлен в ходе проведения исследования </a:t>
            </a:r>
            <a:br>
              <a:rPr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в рамках Программы «Научный фонд Национального исследовательского университета </a:t>
            </a:r>
            <a:br>
              <a:rPr b="1" lang="ru-RU" sz="1400">
                <a:latin typeface="Arial"/>
                <a:ea typeface="Arial"/>
                <a:cs typeface="Arial"/>
                <a:sym typeface="Arial"/>
              </a:rPr>
            </a:br>
            <a:r>
              <a:rPr b="1" lang="ru-RU" sz="1400">
                <a:latin typeface="Arial"/>
                <a:ea typeface="Arial"/>
                <a:cs typeface="Arial"/>
                <a:sym typeface="Arial"/>
              </a:rPr>
              <a:t>«Высшая школа экономики» (НИУ ВШЭ)» в 2024 г.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Департамент </a:t>
            </a:r>
            <a:br>
              <a:rPr lang="ru-RU">
                <a:latin typeface="Arial"/>
                <a:ea typeface="Arial"/>
                <a:cs typeface="Arial"/>
                <a:sym typeface="Arial"/>
              </a:rPr>
            </a:br>
            <a:r>
              <a:rPr lang="ru-RU">
                <a:latin typeface="Arial"/>
                <a:ea typeface="Arial"/>
                <a:cs typeface="Arial"/>
                <a:sym typeface="Arial"/>
              </a:rPr>
              <a:t>электронной инженерии</a:t>
            </a:r>
            <a:endParaRPr/>
          </a:p>
        </p:txBody>
      </p:sp>
      <p:sp>
        <p:nvSpPr>
          <p:cNvPr id="113" name="Google Shape;113;p1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92500"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</p:txBody>
      </p:sp>
      <p:sp>
        <p:nvSpPr>
          <p:cNvPr id="114" name="Google Shape;114;p1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Москва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>
                <a:latin typeface="Arial"/>
                <a:ea typeface="Arial"/>
                <a:cs typeface="Arial"/>
                <a:sym typeface="Arial"/>
              </a:rPr>
              <a:t>21.05.2024 г.</a:t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>
            <a:off x="1027968" y="2461188"/>
            <a:ext cx="5347195" cy="2844887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6622991" y="2486983"/>
            <a:ext cx="4541041" cy="2589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2000"/>
              <a:buFont typeface="Arial"/>
              <a:buNone/>
            </a:pPr>
            <a:r>
              <a:rPr b="1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</a:t>
            </a:r>
            <a: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20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ru-RU" sz="16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«Представление результатов модернизации интерфейса для системы оценки коэффициента качества производства»</a:t>
            </a: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ru-RU" sz="18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Font typeface="Arial"/>
              <a:buNone/>
            </a:pPr>
            <a:r>
              <a:rPr b="1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Докладчик</a:t>
            </a: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Цветков Павел Алексеевич</a:t>
            </a:r>
            <a:b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ru-RU" sz="1400" u="none" cap="none" strike="noStrike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rPr>
              <a:t>студент 1 года обучения - ОП “КБ”</a:t>
            </a:r>
            <a:endParaRPr b="0" i="0" sz="1400" u="none" cap="none" strike="noStrike">
              <a:solidFill>
                <a:srgbClr val="0E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/>
          <p:nvPr/>
        </p:nvSpPr>
        <p:spPr>
          <a:xfrm>
            <a:off x="6622991" y="2461199"/>
            <a:ext cx="4541100" cy="2844900"/>
          </a:xfrm>
          <a:prstGeom prst="roundRect">
            <a:avLst>
              <a:gd fmla="val 16667" name="adj"/>
            </a:avLst>
          </a:prstGeom>
          <a:noFill/>
          <a:ln cap="flat" cmpd="sng" w="12700">
            <a:solidFill>
              <a:srgbClr val="00206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"/>
          <p:cNvSpPr/>
          <p:nvPr/>
        </p:nvSpPr>
        <p:spPr>
          <a:xfrm>
            <a:off x="8419045" y="3643711"/>
            <a:ext cx="735350" cy="735350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0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0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08" name="Google Shape;208;p10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09" name="Google Shape;209;p10"/>
          <p:cNvSpPr txBox="1"/>
          <p:nvPr/>
        </p:nvSpPr>
        <p:spPr>
          <a:xfrm>
            <a:off x="609600" y="1276494"/>
            <a:ext cx="407801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Точечные советы</a:t>
            </a:r>
            <a:endParaRPr/>
          </a:p>
        </p:txBody>
      </p:sp>
      <p:pic>
        <p:nvPicPr>
          <p:cNvPr id="210" name="Google Shape;21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2845" y="1842551"/>
            <a:ext cx="8390444" cy="44667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1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1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218" name="Google Shape;218;p11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219" name="Google Shape;219;p11"/>
          <p:cNvSpPr txBox="1"/>
          <p:nvPr/>
        </p:nvSpPr>
        <p:spPr>
          <a:xfrm>
            <a:off x="609600" y="1276494"/>
            <a:ext cx="407801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Личный кабинет пользователя</a:t>
            </a:r>
            <a:endParaRPr/>
          </a:p>
        </p:txBody>
      </p:sp>
      <p:pic>
        <p:nvPicPr>
          <p:cNvPr id="220" name="Google Shape;22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7046" y="2275318"/>
            <a:ext cx="6695354" cy="3959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26" name="Google Shape;126;p2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27" name="Google Shape;127;p2"/>
          <p:cNvSpPr txBox="1"/>
          <p:nvPr/>
        </p:nvSpPr>
        <p:spPr>
          <a:xfrm>
            <a:off x="609600" y="1276494"/>
            <a:ext cx="35419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Авторизация</a:t>
            </a:r>
            <a:endParaRPr/>
          </a:p>
        </p:txBody>
      </p:sp>
      <p:pic>
        <p:nvPicPr>
          <p:cNvPr id="128" name="Google Shape;12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4646" y="2089484"/>
            <a:ext cx="8007244" cy="432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36" name="Google Shape;136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37" name="Google Shape;137;p3"/>
          <p:cNvSpPr txBox="1"/>
          <p:nvPr/>
        </p:nvSpPr>
        <p:spPr>
          <a:xfrm>
            <a:off x="609600" y="1276494"/>
            <a:ext cx="3541986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Регистрация</a:t>
            </a:r>
            <a:endParaRPr/>
          </a:p>
        </p:txBody>
      </p:sp>
      <p:pic>
        <p:nvPicPr>
          <p:cNvPr id="138" name="Google Shape;13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29263" y="1545842"/>
            <a:ext cx="4450474" cy="48736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46" name="Google Shape;146;p4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47" name="Google Shape;147;p4"/>
          <p:cNvSpPr txBox="1"/>
          <p:nvPr/>
        </p:nvSpPr>
        <p:spPr>
          <a:xfrm>
            <a:off x="609600" y="1276494"/>
            <a:ext cx="354198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Карточка с вопросом</a:t>
            </a:r>
            <a:endParaRPr/>
          </a:p>
        </p:txBody>
      </p:sp>
      <p:pic>
        <p:nvPicPr>
          <p:cNvPr id="148" name="Google Shape;1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59163" y="1475225"/>
            <a:ext cx="8029575" cy="500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4"/>
          <p:cNvPicPr preferRelativeResize="0"/>
          <p:nvPr/>
        </p:nvPicPr>
        <p:blipFill rotWithShape="1">
          <a:blip r:embed="rId4">
            <a:alphaModFix/>
          </a:blip>
          <a:srcRect b="0" l="49121" r="45605" t="86808"/>
          <a:stretch/>
        </p:blipFill>
        <p:spPr>
          <a:xfrm>
            <a:off x="7244407" y="5869858"/>
            <a:ext cx="521507" cy="306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57" name="Google Shape;157;p5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58" name="Google Shape;158;p5"/>
          <p:cNvSpPr txBox="1"/>
          <p:nvPr/>
        </p:nvSpPr>
        <p:spPr>
          <a:xfrm>
            <a:off x="609600" y="1276494"/>
            <a:ext cx="354198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Вопрос с выбором</a:t>
            </a:r>
            <a:endParaRPr/>
          </a:p>
        </p:txBody>
      </p:sp>
      <p:pic>
        <p:nvPicPr>
          <p:cNvPr id="159" name="Google Shape;15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68620" y="1546170"/>
            <a:ext cx="7839075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67" name="Google Shape;167;p6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68" name="Google Shape;168;p6"/>
          <p:cNvSpPr txBox="1"/>
          <p:nvPr/>
        </p:nvSpPr>
        <p:spPr>
          <a:xfrm>
            <a:off x="609600" y="1276494"/>
            <a:ext cx="372066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Навигационная панель</a:t>
            </a:r>
            <a:endParaRPr/>
          </a:p>
        </p:txBody>
      </p:sp>
      <p:pic>
        <p:nvPicPr>
          <p:cNvPr id="169" name="Google Shape;16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3535" y="2095879"/>
            <a:ext cx="8638865" cy="3913656"/>
          </a:xfrm>
          <a:prstGeom prst="rect">
            <a:avLst/>
          </a:prstGeom>
          <a:noFill/>
          <a:ln cap="flat" cmpd="sng" w="9525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7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77" name="Google Shape;177;p7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78" name="Google Shape;178;p7"/>
          <p:cNvSpPr txBox="1"/>
          <p:nvPr/>
        </p:nvSpPr>
        <p:spPr>
          <a:xfrm>
            <a:off x="609600" y="1276494"/>
            <a:ext cx="407801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Панель администратора</a:t>
            </a:r>
            <a:endParaRPr/>
          </a:p>
        </p:txBody>
      </p:sp>
      <p:pic>
        <p:nvPicPr>
          <p:cNvPr id="179" name="Google Shape;17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7614" y="2042080"/>
            <a:ext cx="7029450" cy="42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87" name="Google Shape;187;p8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88" name="Google Shape;188;p8"/>
          <p:cNvSpPr txBox="1"/>
          <p:nvPr/>
        </p:nvSpPr>
        <p:spPr>
          <a:xfrm>
            <a:off x="609600" y="1276494"/>
            <a:ext cx="407801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Результаты по категориям</a:t>
            </a:r>
            <a:endParaRPr/>
          </a:p>
        </p:txBody>
      </p:sp>
      <p:pic>
        <p:nvPicPr>
          <p:cNvPr id="189" name="Google Shape;18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42443" y="1762243"/>
            <a:ext cx="5854533" cy="4402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/>
          <p:cNvPicPr preferRelativeResize="0"/>
          <p:nvPr/>
        </p:nvPicPr>
        <p:blipFill rotWithShape="1">
          <a:blip r:embed="rId4">
            <a:alphaModFix/>
          </a:blip>
          <a:srcRect b="41209" l="2688" r="15561" t="0"/>
          <a:stretch/>
        </p:blipFill>
        <p:spPr>
          <a:xfrm>
            <a:off x="672525" y="3508434"/>
            <a:ext cx="3502723" cy="1734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Font typeface="Arial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Московский институт электроники и математики им. А.Н. Тихонова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3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Управление надежностью электронных изделий на этапах жизненного цикла</a:t>
            </a:r>
            <a:endParaRPr/>
          </a:p>
        </p:txBody>
      </p:sp>
      <p:sp>
        <p:nvSpPr>
          <p:cNvPr id="198" name="Google Shape;198;p9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300"/>
              <a:buNone/>
            </a:pPr>
            <a:r>
              <a:rPr lang="ru-RU" sz="13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Развитие методов прогнозирования показателей надежности электронных модулей</a:t>
            </a:r>
            <a:endParaRPr/>
          </a:p>
        </p:txBody>
      </p:sp>
      <p:sp>
        <p:nvSpPr>
          <p:cNvPr id="199" name="Google Shape;199;p9"/>
          <p:cNvSpPr txBox="1"/>
          <p:nvPr/>
        </p:nvSpPr>
        <p:spPr>
          <a:xfrm>
            <a:off x="609600" y="1276494"/>
            <a:ext cx="407801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Графики по предметным категориям</a:t>
            </a:r>
            <a:endParaRPr/>
          </a:p>
        </p:txBody>
      </p:sp>
      <p:pic>
        <p:nvPicPr>
          <p:cNvPr id="200" name="Google Shape;200;p9"/>
          <p:cNvPicPr preferRelativeResize="0"/>
          <p:nvPr/>
        </p:nvPicPr>
        <p:blipFill rotWithShape="1">
          <a:blip r:embed="rId3">
            <a:alphaModFix/>
          </a:blip>
          <a:srcRect b="0" l="0" r="0" t="-749"/>
          <a:stretch/>
        </p:blipFill>
        <p:spPr>
          <a:xfrm>
            <a:off x="5267704" y="1463040"/>
            <a:ext cx="6124575" cy="52396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2024-05-23T18:51:04Z</dcterms:created>
  <dc:creator>Мкртчян Гарик Андраникович</dc:creator>
</cp:coreProperties>
</file>