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71" r:id="rId5"/>
    <p:sldId id="320" r:id="rId6"/>
    <p:sldId id="336" r:id="rId7"/>
    <p:sldId id="326" r:id="rId8"/>
    <p:sldId id="352" r:id="rId9"/>
    <p:sldId id="327" r:id="rId10"/>
    <p:sldId id="328" r:id="rId11"/>
    <p:sldId id="337" r:id="rId12"/>
    <p:sldId id="344" r:id="rId13"/>
    <p:sldId id="345" r:id="rId14"/>
    <p:sldId id="353" r:id="rId15"/>
    <p:sldId id="354" r:id="rId16"/>
    <p:sldId id="338" r:id="rId17"/>
    <p:sldId id="339" r:id="rId18"/>
    <p:sldId id="342" r:id="rId19"/>
    <p:sldId id="349" r:id="rId20"/>
    <p:sldId id="346" r:id="rId21"/>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69"/>
    <a:srgbClr val="029C63"/>
    <a:srgbClr val="96628C"/>
    <a:srgbClr val="11A0D7"/>
    <a:srgbClr val="E61F3D"/>
    <a:srgbClr val="CD5A5A"/>
    <a:srgbClr val="FFD746"/>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0" autoAdjust="0"/>
    <p:restoredTop sz="92278" autoAdjust="0"/>
  </p:normalViewPr>
  <p:slideViewPr>
    <p:cSldViewPr snapToGrid="0" snapToObjects="1">
      <p:cViewPr varScale="1">
        <p:scale>
          <a:sx n="97" d="100"/>
          <a:sy n="97" d="100"/>
        </p:scale>
        <p:origin x="1146" y="96"/>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04/17/2024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2</a:t>
            </a:fld>
            <a:endParaRPr lang="en-RU"/>
          </a:p>
        </p:txBody>
      </p:sp>
    </p:spTree>
    <p:extLst>
      <p:ext uri="{BB962C8B-B14F-4D97-AF65-F5344CB8AC3E}">
        <p14:creationId xmlns:p14="http://schemas.microsoft.com/office/powerpoint/2010/main" val="50118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11</a:t>
            </a:fld>
            <a:endParaRPr lang="en-RU"/>
          </a:p>
        </p:txBody>
      </p:sp>
    </p:spTree>
    <p:extLst>
      <p:ext uri="{BB962C8B-B14F-4D97-AF65-F5344CB8AC3E}">
        <p14:creationId xmlns:p14="http://schemas.microsoft.com/office/powerpoint/2010/main" val="294642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12</a:t>
            </a:fld>
            <a:endParaRPr lang="en-RU"/>
          </a:p>
        </p:txBody>
      </p:sp>
    </p:spTree>
    <p:extLst>
      <p:ext uri="{BB962C8B-B14F-4D97-AF65-F5344CB8AC3E}">
        <p14:creationId xmlns:p14="http://schemas.microsoft.com/office/powerpoint/2010/main" val="97735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13</a:t>
            </a:fld>
            <a:endParaRPr lang="en-RU"/>
          </a:p>
        </p:txBody>
      </p:sp>
    </p:spTree>
    <p:extLst>
      <p:ext uri="{BB962C8B-B14F-4D97-AF65-F5344CB8AC3E}">
        <p14:creationId xmlns:p14="http://schemas.microsoft.com/office/powerpoint/2010/main" val="2072612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14</a:t>
            </a:fld>
            <a:endParaRPr lang="en-RU"/>
          </a:p>
        </p:txBody>
      </p:sp>
    </p:spTree>
    <p:extLst>
      <p:ext uri="{BB962C8B-B14F-4D97-AF65-F5344CB8AC3E}">
        <p14:creationId xmlns:p14="http://schemas.microsoft.com/office/powerpoint/2010/main" val="3546882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15</a:t>
            </a:fld>
            <a:endParaRPr lang="en-RU"/>
          </a:p>
        </p:txBody>
      </p:sp>
    </p:spTree>
    <p:extLst>
      <p:ext uri="{BB962C8B-B14F-4D97-AF65-F5344CB8AC3E}">
        <p14:creationId xmlns:p14="http://schemas.microsoft.com/office/powerpoint/2010/main" val="182507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17</a:t>
            </a:fld>
            <a:endParaRPr lang="en-RU"/>
          </a:p>
        </p:txBody>
      </p:sp>
    </p:spTree>
    <p:extLst>
      <p:ext uri="{BB962C8B-B14F-4D97-AF65-F5344CB8AC3E}">
        <p14:creationId xmlns:p14="http://schemas.microsoft.com/office/powerpoint/2010/main" val="344378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3</a:t>
            </a:fld>
            <a:endParaRPr lang="en-RU"/>
          </a:p>
        </p:txBody>
      </p:sp>
    </p:spTree>
    <p:extLst>
      <p:ext uri="{BB962C8B-B14F-4D97-AF65-F5344CB8AC3E}">
        <p14:creationId xmlns:p14="http://schemas.microsoft.com/office/powerpoint/2010/main" val="375156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4</a:t>
            </a:fld>
            <a:endParaRPr lang="en-RU"/>
          </a:p>
        </p:txBody>
      </p:sp>
    </p:spTree>
    <p:extLst>
      <p:ext uri="{BB962C8B-B14F-4D97-AF65-F5344CB8AC3E}">
        <p14:creationId xmlns:p14="http://schemas.microsoft.com/office/powerpoint/2010/main" val="270139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5</a:t>
            </a:fld>
            <a:endParaRPr lang="en-RU"/>
          </a:p>
        </p:txBody>
      </p:sp>
    </p:spTree>
    <p:extLst>
      <p:ext uri="{BB962C8B-B14F-4D97-AF65-F5344CB8AC3E}">
        <p14:creationId xmlns:p14="http://schemas.microsoft.com/office/powerpoint/2010/main" val="343122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6</a:t>
            </a:fld>
            <a:endParaRPr lang="en-RU"/>
          </a:p>
        </p:txBody>
      </p:sp>
    </p:spTree>
    <p:extLst>
      <p:ext uri="{BB962C8B-B14F-4D97-AF65-F5344CB8AC3E}">
        <p14:creationId xmlns:p14="http://schemas.microsoft.com/office/powerpoint/2010/main" val="267780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7</a:t>
            </a:fld>
            <a:endParaRPr lang="en-RU"/>
          </a:p>
        </p:txBody>
      </p:sp>
    </p:spTree>
    <p:extLst>
      <p:ext uri="{BB962C8B-B14F-4D97-AF65-F5344CB8AC3E}">
        <p14:creationId xmlns:p14="http://schemas.microsoft.com/office/powerpoint/2010/main" val="91420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8</a:t>
            </a:fld>
            <a:endParaRPr lang="en-RU"/>
          </a:p>
        </p:txBody>
      </p:sp>
    </p:spTree>
    <p:extLst>
      <p:ext uri="{BB962C8B-B14F-4D97-AF65-F5344CB8AC3E}">
        <p14:creationId xmlns:p14="http://schemas.microsoft.com/office/powerpoint/2010/main" val="87890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206142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10</a:t>
            </a:fld>
            <a:endParaRPr lang="en-RU"/>
          </a:p>
        </p:txBody>
      </p:sp>
    </p:spTree>
    <p:extLst>
      <p:ext uri="{BB962C8B-B14F-4D97-AF65-F5344CB8AC3E}">
        <p14:creationId xmlns:p14="http://schemas.microsoft.com/office/powerpoint/2010/main" val="3723560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0.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990233" y="2712443"/>
            <a:ext cx="5134707" cy="2589375"/>
          </a:xfrm>
        </p:spPr>
        <p:txBody>
          <a:bodyPr>
            <a:noAutofit/>
          </a:bodyPr>
          <a:lstStyle/>
          <a:p>
            <a:pPr algn="ctr"/>
            <a:r>
              <a:rPr lang="ru-RU" sz="2400" b="1" dirty="0">
                <a:latin typeface="Arial" panose="020B0604020202020204" pitchFamily="34" charset="0"/>
                <a:cs typeface="Arial" panose="020B0604020202020204" pitchFamily="34" charset="0"/>
              </a:rPr>
              <a:t>Научно-учебная группа</a:t>
            </a:r>
            <a:r>
              <a:rPr lang="ru-RU" sz="2400" dirty="0">
                <a:latin typeface="Arial" panose="020B0604020202020204" pitchFamily="34" charset="0"/>
                <a:cs typeface="Arial" panose="020B0604020202020204" pitchFamily="34" charset="0"/>
              </a:rPr>
              <a:t> </a:t>
            </a:r>
            <a:br>
              <a:rPr lang="ru-RU" sz="24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a:t>
            </a:r>
            <a:r>
              <a:rPr lang="ru-RU" sz="1800" b="1" dirty="0">
                <a:latin typeface="Arial" panose="020B0604020202020204" pitchFamily="34" charset="0"/>
                <a:cs typeface="Arial" panose="020B0604020202020204" pitchFamily="34" charset="0"/>
              </a:rPr>
              <a:t>Управление надежностью на предприятиях</a:t>
            </a:r>
            <a:r>
              <a:rPr lang="ru-RU" sz="1800" dirty="0">
                <a:latin typeface="Arial" panose="020B0604020202020204" pitchFamily="34" charset="0"/>
                <a:cs typeface="Arial" panose="020B0604020202020204" pitchFamily="34" charset="0"/>
              </a:rPr>
              <a:t>»</a:t>
            </a:r>
            <a:br>
              <a:rPr lang="ru-RU" sz="2000" dirty="0">
                <a:latin typeface="Arial" panose="020B0604020202020204" pitchFamily="34" charset="0"/>
                <a:cs typeface="Arial" panose="020B0604020202020204" pitchFamily="34" charset="0"/>
              </a:rPr>
            </a:br>
            <a:br>
              <a:rPr lang="ru-RU" sz="2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Доклад подготовлен в ходе проведения исследования </a:t>
            </a:r>
            <a:br>
              <a:rPr lang="ru-RU" sz="1400"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«Высшая школа экономики» (НИУ ВШЭ)» в 2024 г.</a:t>
            </a:r>
            <a:endParaRPr lang="ru-RU" sz="2400" dirty="0">
              <a:latin typeface="Arial" panose="020B0604020202020204" pitchFamily="34" charset="0"/>
              <a:cs typeface="Arial" panose="020B0604020202020204" pitchFamily="34" charset="0"/>
            </a:endParaRP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a:xfrm>
            <a:off x="6162675" y="1173829"/>
            <a:ext cx="2374808" cy="463186"/>
          </a:xfrm>
        </p:spPr>
        <p:txBody>
          <a:bodyPr>
            <a:noAutofit/>
          </a:bodyPr>
          <a:lstStyle/>
          <a:p>
            <a:r>
              <a:rPr lang="ru-RU" i="0" dirty="0">
                <a:solidFill>
                  <a:schemeClr val="tx1"/>
                </a:solidFill>
                <a:effectLst/>
                <a:latin typeface="arial" panose="020B0604020202020204" pitchFamily="34" charset="0"/>
              </a:rPr>
              <a:t>Московский институт электроники и математики им. </a:t>
            </a:r>
          </a:p>
          <a:p>
            <a:r>
              <a:rPr lang="ru-RU" i="0" dirty="0">
                <a:solidFill>
                  <a:schemeClr val="tx1"/>
                </a:solidFill>
                <a:effectLst/>
                <a:latin typeface="arial" panose="020B0604020202020204" pitchFamily="34" charset="0"/>
              </a:rPr>
              <a:t>А. Н. Тихонова</a:t>
            </a:r>
          </a:p>
          <a:p>
            <a:endParaRPr lang="ru-RU" i="0" dirty="0">
              <a:solidFill>
                <a:schemeClr val="tx1"/>
              </a:solidFill>
              <a:effectLst/>
              <a:latin typeface="arial" panose="020B0604020202020204" pitchFamily="34" charset="0"/>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solidFill>
                  <a:schemeClr val="tx1"/>
                </a:solidFill>
                <a:latin typeface="Arial" panose="020B0604020202020204" pitchFamily="34" charset="0"/>
                <a:cs typeface="Arial" panose="020B0604020202020204" pitchFamily="34" charset="0"/>
              </a:rPr>
              <a:t>Москва</a:t>
            </a:r>
          </a:p>
          <a:p>
            <a:r>
              <a:rPr lang="ru-RU" dirty="0">
                <a:solidFill>
                  <a:schemeClr val="tx1"/>
                </a:solidFill>
                <a:latin typeface="Arial" panose="020B0604020202020204" pitchFamily="34" charset="0"/>
                <a:cs typeface="Arial" panose="020B0604020202020204" pitchFamily="34" charset="0"/>
              </a:rPr>
              <a:t>18.04.2024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952498" y="2650234"/>
            <a:ext cx="5210175" cy="271379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516199" y="2650233"/>
            <a:ext cx="4541041" cy="2844887"/>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endParaRPr lang="ru-RU" sz="2000" b="1" dirty="0">
              <a:latin typeface="Arial" panose="020B0604020202020204" pitchFamily="34" charset="0"/>
              <a:cs typeface="Arial" panose="020B0604020202020204" pitchFamily="34" charset="0"/>
            </a:endParaRPr>
          </a:p>
          <a:p>
            <a:pPr algn="ctr"/>
            <a:r>
              <a:rPr lang="ru-RU" sz="2000" b="1" dirty="0">
                <a:latin typeface="Arial" panose="020B0604020202020204" pitchFamily="34" charset="0"/>
                <a:cs typeface="Arial" panose="020B0604020202020204" pitchFamily="34" charset="0"/>
              </a:rPr>
              <a:t>Доклад</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1600" b="1" dirty="0">
                <a:latin typeface="Arial" panose="020B0604020202020204" pitchFamily="34" charset="0"/>
                <a:cs typeface="Arial" panose="020B0604020202020204" pitchFamily="34" charset="0"/>
              </a:rPr>
              <a:t>«</a:t>
            </a:r>
            <a:r>
              <a:rPr lang="ru-RU" sz="1600" b="1" dirty="0">
                <a:solidFill>
                  <a:schemeClr val="tx1"/>
                </a:solidFill>
                <a:latin typeface="Arial" panose="020B0604020202020204" pitchFamily="34" charset="0"/>
                <a:cs typeface="Arial" panose="020B0604020202020204" pitchFamily="34" charset="0"/>
              </a:rPr>
              <a:t>Подход к оценке надежности электронных модулей беспилотных летательных аппаратов</a:t>
            </a:r>
            <a:r>
              <a:rPr lang="ru-RU" sz="1600" b="1" dirty="0">
                <a:latin typeface="Arial" panose="020B0604020202020204" pitchFamily="34" charset="0"/>
                <a:cs typeface="Arial" panose="020B0604020202020204" pitchFamily="34" charset="0"/>
              </a:rPr>
              <a:t>»</a:t>
            </a: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305549" y="2650233"/>
            <a:ext cx="4951121" cy="271379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Текст 2">
            <a:extLst>
              <a:ext uri="{FF2B5EF4-FFF2-40B4-BE49-F238E27FC236}">
                <a16:creationId xmlns:a16="http://schemas.microsoft.com/office/drawing/2014/main" id="{3486D5A8-653E-407F-B9B7-F05335C17264}"/>
              </a:ext>
            </a:extLst>
          </p:cNvPr>
          <p:cNvSpPr>
            <a:spLocks noGrp="1"/>
          </p:cNvSpPr>
          <p:nvPr>
            <p:ph type="body" sz="quarter" idx="10"/>
          </p:nvPr>
        </p:nvSpPr>
        <p:spPr>
          <a:xfrm>
            <a:off x="2025080" y="1173829"/>
            <a:ext cx="3923375" cy="1036102"/>
          </a:xfrm>
        </p:spPr>
        <p:txBody>
          <a:bodyPr/>
          <a:lstStyle/>
          <a:p>
            <a:r>
              <a:rPr lang="ru-RU" i="0" dirty="0">
                <a:effectLst/>
                <a:latin typeface="Arial" panose="020B0604020202020204" pitchFamily="34" charset="0"/>
                <a:cs typeface="Arial" panose="020B0604020202020204" pitchFamily="34" charset="0"/>
              </a:rPr>
              <a:t>XXI Научные чтения по авиации, посвященные памяти Н. Е. Жуковского</a:t>
            </a:r>
          </a:p>
        </p:txBody>
      </p:sp>
      <p:sp>
        <p:nvSpPr>
          <p:cNvPr id="15" name="TextBox 14">
            <a:extLst>
              <a:ext uri="{FF2B5EF4-FFF2-40B4-BE49-F238E27FC236}">
                <a16:creationId xmlns:a16="http://schemas.microsoft.com/office/drawing/2014/main" id="{BD02A7E3-319C-4721-B175-EF4AA7ABC4B7}"/>
              </a:ext>
            </a:extLst>
          </p:cNvPr>
          <p:cNvSpPr txBox="1"/>
          <p:nvPr/>
        </p:nvSpPr>
        <p:spPr>
          <a:xfrm>
            <a:off x="6311159" y="4321576"/>
            <a:ext cx="4951122" cy="738664"/>
          </a:xfrm>
          <a:prstGeom prst="rect">
            <a:avLst/>
          </a:prstGeom>
          <a:noFill/>
        </p:spPr>
        <p:txBody>
          <a:bodyPr wrap="square">
            <a:spAutoFit/>
          </a:bodyPr>
          <a:lstStyle/>
          <a:p>
            <a:pPr algn="ctr"/>
            <a:r>
              <a:rPr lang="ru-RU" sz="1400" b="1" dirty="0">
                <a:latin typeface="Arial" panose="020B0604020202020204" pitchFamily="34" charset="0"/>
                <a:cs typeface="Arial" panose="020B0604020202020204" pitchFamily="34" charset="0"/>
              </a:rPr>
              <a:t>Авторы</a:t>
            </a:r>
          </a:p>
          <a:p>
            <a:pPr algn="ctr"/>
            <a:r>
              <a:rPr lang="ru-RU" sz="1400" dirty="0">
                <a:latin typeface="Arial" panose="020B0604020202020204" pitchFamily="34" charset="0"/>
                <a:cs typeface="Arial" panose="020B0604020202020204" pitchFamily="34" charset="0"/>
              </a:rPr>
              <a:t>Цветков В.Э., Ландер Л.Б., Кононова Н.А., Козлова А.А., Королев П.С.</a:t>
            </a:r>
          </a:p>
        </p:txBody>
      </p:sp>
    </p:spTree>
    <p:extLst>
      <p:ext uri="{BB962C8B-B14F-4D97-AF65-F5344CB8AC3E}">
        <p14:creationId xmlns:p14="http://schemas.microsoft.com/office/powerpoint/2010/main" val="9823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Модель Муса </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D65C7F0-38B6-D768-5E45-F728173E4F64}"/>
                  </a:ext>
                </a:extLst>
              </p:cNvPr>
              <p:cNvSpPr txBox="1"/>
              <p:nvPr/>
            </p:nvSpPr>
            <p:spPr>
              <a:xfrm>
                <a:off x="574868" y="4633186"/>
                <a:ext cx="6689975" cy="1200329"/>
              </a:xfrm>
              <a:prstGeom prst="rect">
                <a:avLst/>
              </a:prstGeom>
              <a:noFill/>
            </p:spPr>
            <p:txBody>
              <a:bodyPr wrap="square">
                <a:spAutoFit/>
              </a:bodyPr>
              <a:lstStyle/>
              <a:p>
                <a:pPr algn="just"/>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𝜏</m:t>
                    </m:r>
                  </m:oMath>
                </a14:m>
                <a:r>
                  <a:rPr lang="ru-RU" sz="1800" dirty="0">
                    <a:effectLst/>
                    <a:latin typeface="Times New Roman" panose="02020603050405020304" pitchFamily="18" charset="0"/>
                    <a:ea typeface="Times New Roman" panose="02020603050405020304" pitchFamily="18" charset="0"/>
                  </a:rPr>
                  <a:t> – время функционирования, </a:t>
                </a:r>
              </a:p>
              <a:p>
                <a:pPr algn="just"/>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ru-RU" sz="1800" dirty="0">
                    <a:effectLst/>
                    <a:latin typeface="Times New Roman" panose="02020603050405020304" pitchFamily="18" charset="0"/>
                    <a:ea typeface="Times New Roman" panose="02020603050405020304" pitchFamily="18" charset="0"/>
                  </a:rPr>
                  <a:t> – начальная наработка на отказ, </a:t>
                </a:r>
              </a:p>
              <a:p>
                <a:pPr algn="just"/>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ru-RU" sz="1800" dirty="0">
                    <a:effectLst/>
                    <a:latin typeface="Times New Roman" panose="02020603050405020304" pitchFamily="18" charset="0"/>
                    <a:ea typeface="Times New Roman" panose="02020603050405020304" pitchFamily="18" charset="0"/>
                  </a:rPr>
                  <a:t> – коэффициент сжатия тестов (равен времени испытаний),</a:t>
                </a:r>
              </a:p>
              <a:p>
                <a:pPr algn="just"/>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ru-RU" sz="1800" dirty="0">
                    <a:effectLst/>
                    <a:latin typeface="Times New Roman" panose="02020603050405020304" pitchFamily="18" charset="0"/>
                    <a:ea typeface="Times New Roman" panose="02020603050405020304" pitchFamily="18" charset="0"/>
                  </a:rPr>
                  <a:t> – количество отказов на протяжении всего жизненного цикла.</a:t>
                </a:r>
                <a:endParaRPr lang="ru-RU" sz="2000" dirty="0">
                  <a:latin typeface="Cambria Math" panose="02040503050406030204" pitchFamily="18" charset="0"/>
                </a:endParaRPr>
              </a:p>
            </p:txBody>
          </p:sp>
        </mc:Choice>
        <mc:Fallback>
          <p:sp>
            <p:nvSpPr>
              <p:cNvPr id="12" name="TextBox 11">
                <a:extLst>
                  <a:ext uri="{FF2B5EF4-FFF2-40B4-BE49-F238E27FC236}">
                    <a16:creationId xmlns:a16="http://schemas.microsoft.com/office/drawing/2014/main" id="{1D65C7F0-38B6-D768-5E45-F728173E4F64}"/>
                  </a:ext>
                </a:extLst>
              </p:cNvPr>
              <p:cNvSpPr txBox="1">
                <a:spLocks noRot="1" noChangeAspect="1" noMove="1" noResize="1" noEditPoints="1" noAdjustHandles="1" noChangeArrowheads="1" noChangeShapeType="1" noTextEdit="1"/>
              </p:cNvSpPr>
              <p:nvPr/>
            </p:nvSpPr>
            <p:spPr>
              <a:xfrm>
                <a:off x="574868" y="4633186"/>
                <a:ext cx="6689975" cy="1200329"/>
              </a:xfrm>
              <a:prstGeom prst="rect">
                <a:avLst/>
              </a:prstGeom>
              <a:blipFill>
                <a:blip r:embed="rId3"/>
                <a:stretch>
                  <a:fillRect t="-2538" b="-7107"/>
                </a:stretch>
              </a:blipFill>
            </p:spPr>
            <p:txBody>
              <a:bodyPr/>
              <a:lstStyle/>
              <a:p>
                <a:r>
                  <a:rPr lang="ru-RU">
                    <a:noFill/>
                  </a:rPr>
                  <a:t> </a:t>
                </a:r>
              </a:p>
            </p:txBody>
          </p:sp>
        </mc:Fallback>
      </mc:AlternateContent>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6" name="Текст 6">
            <a:extLst>
              <a:ext uri="{FF2B5EF4-FFF2-40B4-BE49-F238E27FC236}">
                <a16:creationId xmlns:a16="http://schemas.microsoft.com/office/drawing/2014/main" id="{F2FD3EAD-0D20-4119-94D3-FE785BACE1EE}"/>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CE28C74-0BD8-4260-950B-21D10D4DCD54}"/>
                  </a:ext>
                </a:extLst>
              </p:cNvPr>
              <p:cNvSpPr txBox="1"/>
              <p:nvPr/>
            </p:nvSpPr>
            <p:spPr>
              <a:xfrm>
                <a:off x="2703871" y="2724357"/>
                <a:ext cx="6096000" cy="11508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rPr>
                        <m:t>𝜆</m:t>
                      </m:r>
                      <m:r>
                        <a:rPr lang="ru-RU" sz="2400" i="0">
                          <a:latin typeface="Cambria Math" panose="02040503050406030204" pitchFamily="18" charset="0"/>
                        </a:rPr>
                        <m:t>=</m:t>
                      </m:r>
                      <m:f>
                        <m:fPr>
                          <m:ctrlPr>
                            <a:rPr lang="ru-RU" sz="2400" i="1">
                              <a:solidFill>
                                <a:srgbClr val="836967"/>
                              </a:solidFill>
                              <a:latin typeface="Cambria Math" panose="02040503050406030204" pitchFamily="18" charset="0"/>
                            </a:rPr>
                          </m:ctrlPr>
                        </m:fPr>
                        <m:num>
                          <m:r>
                            <a:rPr lang="ru-RU" sz="2400" i="0">
                              <a:latin typeface="Cambria Math" panose="02040503050406030204" pitchFamily="18" charset="0"/>
                            </a:rPr>
                            <m:t>1</m:t>
                          </m:r>
                        </m:num>
                        <m:den>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𝑇</m:t>
                              </m:r>
                            </m:e>
                            <m:sub>
                              <m:r>
                                <a:rPr lang="ru-RU" sz="2400" i="0">
                                  <a:latin typeface="Cambria Math" panose="02040503050406030204" pitchFamily="18" charset="0"/>
                                </a:rPr>
                                <m:t>0</m:t>
                              </m:r>
                            </m:sub>
                          </m:sSub>
                          <m:r>
                            <a:rPr lang="ru-RU" sz="2400" i="0">
                              <a:latin typeface="Cambria Math" panose="02040503050406030204" pitchFamily="18" charset="0"/>
                            </a:rPr>
                            <m:t>∗</m:t>
                          </m:r>
                          <m:func>
                            <m:funcPr>
                              <m:ctrlPr>
                                <a:rPr lang="ru-RU" sz="2400" i="1">
                                  <a:latin typeface="Cambria Math" panose="02040503050406030204" pitchFamily="18" charset="0"/>
                                </a:rPr>
                              </m:ctrlPr>
                            </m:funcPr>
                            <m:fName>
                              <m:r>
                                <a:rPr lang="ru-RU" sz="2400" i="1">
                                  <a:latin typeface="Cambria Math" panose="02040503050406030204" pitchFamily="18" charset="0"/>
                                </a:rPr>
                                <m:t>𝑒𝑥𝑝</m:t>
                              </m:r>
                            </m:fName>
                            <m:e>
                              <m:d>
                                <m:dPr>
                                  <m:ctrlPr>
                                    <a:rPr lang="ru-RU" sz="2400" i="1">
                                      <a:solidFill>
                                        <a:srgbClr val="836967"/>
                                      </a:solidFill>
                                      <a:latin typeface="Cambria Math" panose="02040503050406030204" pitchFamily="18" charset="0"/>
                                    </a:rPr>
                                  </m:ctrlPr>
                                </m:dPr>
                                <m:e>
                                  <m:f>
                                    <m:fPr>
                                      <m:ctrlPr>
                                        <a:rPr lang="ru-RU" sz="2400" i="1">
                                          <a:solidFill>
                                            <a:srgbClr val="836967"/>
                                          </a:solidFill>
                                          <a:latin typeface="Cambria Math" panose="02040503050406030204" pitchFamily="18" charset="0"/>
                                        </a:rPr>
                                      </m:ctrlPr>
                                    </m:fPr>
                                    <m:num>
                                      <m:r>
                                        <a:rPr lang="ru-RU" sz="2400" i="1">
                                          <a:latin typeface="Cambria Math" panose="02040503050406030204" pitchFamily="18" charset="0"/>
                                        </a:rPr>
                                        <m:t>𝑐</m:t>
                                      </m:r>
                                      <m:r>
                                        <a:rPr lang="ru-RU" sz="2400" i="1">
                                          <a:latin typeface="Cambria Math" panose="02040503050406030204" pitchFamily="18" charset="0"/>
                                        </a:rPr>
                                        <m:t>𝜏</m:t>
                                      </m:r>
                                    </m:num>
                                    <m:den>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𝑀</m:t>
                                          </m:r>
                                        </m:e>
                                        <m:sub>
                                          <m:r>
                                            <a:rPr lang="ru-RU" sz="2400" i="0">
                                              <a:latin typeface="Cambria Math" panose="02040503050406030204" pitchFamily="18" charset="0"/>
                                            </a:rPr>
                                            <m:t>0</m:t>
                                          </m:r>
                                        </m:sub>
                                      </m:s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𝑇</m:t>
                                          </m:r>
                                        </m:e>
                                        <m:sub>
                                          <m:r>
                                            <a:rPr lang="ru-RU" sz="2400" i="0">
                                              <a:latin typeface="Cambria Math" panose="02040503050406030204" pitchFamily="18" charset="0"/>
                                            </a:rPr>
                                            <m:t>0</m:t>
                                          </m:r>
                                        </m:sub>
                                      </m:sSub>
                                    </m:den>
                                  </m:f>
                                </m:e>
                              </m:d>
                            </m:e>
                          </m:func>
                        </m:den>
                      </m:f>
                    </m:oMath>
                  </m:oMathPara>
                </a14:m>
                <a:endParaRPr lang="ru-RU" sz="2400" dirty="0"/>
              </a:p>
            </p:txBody>
          </p:sp>
        </mc:Choice>
        <mc:Fallback>
          <p:sp>
            <p:nvSpPr>
              <p:cNvPr id="14" name="TextBox 13">
                <a:extLst>
                  <a:ext uri="{FF2B5EF4-FFF2-40B4-BE49-F238E27FC236}">
                    <a16:creationId xmlns:a16="http://schemas.microsoft.com/office/drawing/2014/main" id="{ECE28C74-0BD8-4260-950B-21D10D4DCD54}"/>
                  </a:ext>
                </a:extLst>
              </p:cNvPr>
              <p:cNvSpPr txBox="1">
                <a:spLocks noRot="1" noChangeAspect="1" noMove="1" noResize="1" noEditPoints="1" noAdjustHandles="1" noChangeArrowheads="1" noChangeShapeType="1" noTextEdit="1"/>
              </p:cNvSpPr>
              <p:nvPr/>
            </p:nvSpPr>
            <p:spPr>
              <a:xfrm>
                <a:off x="2703871" y="2724357"/>
                <a:ext cx="6096000" cy="1150892"/>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3575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Модель Шумана</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D65C7F0-38B6-D768-5E45-F728173E4F64}"/>
                  </a:ext>
                </a:extLst>
              </p:cNvPr>
              <p:cNvSpPr txBox="1"/>
              <p:nvPr/>
            </p:nvSpPr>
            <p:spPr>
              <a:xfrm>
                <a:off x="585897" y="4410718"/>
                <a:ext cx="9659089" cy="1733808"/>
              </a:xfrm>
              <a:prstGeom prst="rect">
                <a:avLst/>
              </a:prstGeom>
              <a:noFill/>
            </p:spPr>
            <p:txBody>
              <a:bodyPr wrap="square" anchor="ctr">
                <a:spAutoFit/>
              </a:bodyPr>
              <a:lstStyle/>
              <a:p>
                <a:pPr algn="just"/>
                <a14:m>
                  <m:oMath xmlns:m="http://schemas.openxmlformats.org/officeDocument/2006/math">
                    <m: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t>С</m:t>
                    </m:r>
                  </m:oMath>
                </a14:m>
                <a:r>
                  <a:rPr lang="ru-RU" sz="1800" dirty="0">
                    <a:effectLst/>
                    <a:latin typeface="Times New Roman" panose="02020603050405020304" pitchFamily="18" charset="0"/>
                    <a:ea typeface="Times New Roman" panose="02020603050405020304" pitchFamily="18" charset="0"/>
                  </a:rPr>
                  <a:t> – коэффициент пропорциональности</a:t>
                </a:r>
                <a:r>
                  <a:rPr lang="en-US" dirty="0">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gn="just">
                  <a:spcAft>
                    <a:spcPts val="1000"/>
                  </a:spcAft>
                </a:pPr>
                <a14:m>
                  <m:oMath xmlns:m="http://schemas.openxmlformats.org/officeDocument/2006/math">
                    <m:sSub>
                      <m:sSubPr>
                        <m:ctrlP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oMath>
                </a14:m>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начальное число ошибок до начала тестирования,</a:t>
                </a:r>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gn="just">
                  <a:spcAft>
                    <a:spcPts val="10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oMath>
                </a14:m>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общее число машинных команд, которое предполагается постоянным в рамках этапа тестирования,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d>
                      <m:d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𝜏</m:t>
                        </m:r>
                      </m:e>
                    </m:d>
                  </m:oMath>
                </a14:m>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удельное число обнаруженных ошибок на одну машинную команду в течение времени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ru-RU" sz="2000" dirty="0">
                  <a:latin typeface="Cambria Math" panose="02040503050406030204" pitchFamily="18" charset="0"/>
                </a:endParaRPr>
              </a:p>
            </p:txBody>
          </p:sp>
        </mc:Choice>
        <mc:Fallback>
          <p:sp>
            <p:nvSpPr>
              <p:cNvPr id="12" name="TextBox 11">
                <a:extLst>
                  <a:ext uri="{FF2B5EF4-FFF2-40B4-BE49-F238E27FC236}">
                    <a16:creationId xmlns:a16="http://schemas.microsoft.com/office/drawing/2014/main" id="{1D65C7F0-38B6-D768-5E45-F728173E4F64}"/>
                  </a:ext>
                </a:extLst>
              </p:cNvPr>
              <p:cNvSpPr txBox="1">
                <a:spLocks noRot="1" noChangeAspect="1" noMove="1" noResize="1" noEditPoints="1" noAdjustHandles="1" noChangeArrowheads="1" noChangeShapeType="1" noTextEdit="1"/>
              </p:cNvSpPr>
              <p:nvPr/>
            </p:nvSpPr>
            <p:spPr>
              <a:xfrm>
                <a:off x="585897" y="4410718"/>
                <a:ext cx="9659089" cy="1733808"/>
              </a:xfrm>
              <a:prstGeom prst="rect">
                <a:avLst/>
              </a:prstGeom>
              <a:blipFill>
                <a:blip r:embed="rId3"/>
                <a:stretch>
                  <a:fillRect l="-505" t="-1761" r="-505" b="-5282"/>
                </a:stretch>
              </a:blipFill>
            </p:spPr>
            <p:txBody>
              <a:bodyPr/>
              <a:lstStyle/>
              <a:p>
                <a:r>
                  <a:rPr lang="ru-RU">
                    <a:noFill/>
                  </a:rPr>
                  <a:t> </a:t>
                </a:r>
              </a:p>
            </p:txBody>
          </p:sp>
        </mc:Fallback>
      </mc:AlternateContent>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6" name="Текст 6">
            <a:extLst>
              <a:ext uri="{FF2B5EF4-FFF2-40B4-BE49-F238E27FC236}">
                <a16:creationId xmlns:a16="http://schemas.microsoft.com/office/drawing/2014/main" id="{F2FD3EAD-0D20-4119-94D3-FE785BACE1EE}"/>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A8173E3-EC04-4DAF-B7FF-AF5EA3210724}"/>
                  </a:ext>
                </a:extLst>
              </p:cNvPr>
              <p:cNvSpPr txBox="1"/>
              <p:nvPr/>
            </p:nvSpPr>
            <p:spPr>
              <a:xfrm>
                <a:off x="2884109" y="2847975"/>
                <a:ext cx="6096000"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rPr>
                        <m:t>𝜆</m:t>
                      </m:r>
                      <m:r>
                        <a:rPr lang="ru-RU" sz="2400" i="0">
                          <a:latin typeface="Cambria Math" panose="02040503050406030204" pitchFamily="18" charset="0"/>
                        </a:rPr>
                        <m:t>= </m:t>
                      </m:r>
                      <m:r>
                        <a:rPr lang="ru-RU" sz="2400" i="1">
                          <a:latin typeface="Cambria Math" panose="02040503050406030204" pitchFamily="18" charset="0"/>
                        </a:rPr>
                        <m:t>𝐶</m:t>
                      </m:r>
                      <m:r>
                        <a:rPr lang="ru-RU" sz="2400" i="0">
                          <a:latin typeface="Cambria Math" panose="02040503050406030204" pitchFamily="18" charset="0"/>
                        </a:rPr>
                        <m:t>∗</m:t>
                      </m:r>
                      <m:d>
                        <m:dPr>
                          <m:ctrlPr>
                            <a:rPr lang="ru-RU" sz="2400" i="1">
                              <a:solidFill>
                                <a:srgbClr val="836967"/>
                              </a:solidFill>
                              <a:latin typeface="Cambria Math" panose="02040503050406030204" pitchFamily="18" charset="0"/>
                            </a:rPr>
                          </m:ctrlPr>
                        </m:dPr>
                        <m:e>
                          <m:f>
                            <m:fPr>
                              <m:ctrlPr>
                                <a:rPr lang="ru-RU" sz="2400" i="1">
                                  <a:solidFill>
                                    <a:srgbClr val="836967"/>
                                  </a:solidFill>
                                  <a:latin typeface="Cambria Math" panose="02040503050406030204" pitchFamily="18" charset="0"/>
                                </a:rPr>
                              </m:ctrlPr>
                            </m:fPr>
                            <m:num>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𝐸</m:t>
                                  </m:r>
                                </m:e>
                                <m:sub>
                                  <m:r>
                                    <a:rPr lang="ru-RU" sz="2400" i="1">
                                      <a:latin typeface="Cambria Math" panose="02040503050406030204" pitchFamily="18" charset="0"/>
                                    </a:rPr>
                                    <m:t>𝑇</m:t>
                                  </m:r>
                                </m:sub>
                              </m:sSub>
                            </m:num>
                            <m:den>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𝐼</m:t>
                                  </m:r>
                                </m:e>
                                <m:sub>
                                  <m:r>
                                    <a:rPr lang="ru-RU" sz="2400" i="1">
                                      <a:latin typeface="Cambria Math" panose="02040503050406030204" pitchFamily="18" charset="0"/>
                                    </a:rPr>
                                    <m:t>𝑇</m:t>
                                  </m:r>
                                </m:sub>
                              </m:sSub>
                            </m:den>
                          </m:f>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𝜀</m:t>
                              </m:r>
                            </m:e>
                            <m:sub>
                              <m:r>
                                <a:rPr lang="ru-RU" sz="2400" i="1">
                                  <a:latin typeface="Cambria Math" panose="02040503050406030204" pitchFamily="18" charset="0"/>
                                </a:rPr>
                                <m:t>𝑐</m:t>
                              </m:r>
                            </m:sub>
                          </m:sSub>
                          <m:d>
                            <m:dPr>
                              <m:ctrlPr>
                                <a:rPr lang="ru-RU" sz="2400" i="1">
                                  <a:solidFill>
                                    <a:srgbClr val="836967"/>
                                  </a:solidFill>
                                  <a:latin typeface="Cambria Math" panose="02040503050406030204" pitchFamily="18" charset="0"/>
                                </a:rPr>
                              </m:ctrlPr>
                            </m:dPr>
                            <m:e>
                              <m:r>
                                <a:rPr lang="ru-RU" sz="2400" i="1">
                                  <a:latin typeface="Cambria Math" panose="02040503050406030204" pitchFamily="18" charset="0"/>
                                </a:rPr>
                                <m:t>𝜏</m:t>
                              </m:r>
                            </m:e>
                          </m:d>
                        </m:e>
                      </m:d>
                    </m:oMath>
                  </m:oMathPara>
                </a14:m>
                <a:endParaRPr lang="ru-RU" sz="2400" dirty="0"/>
              </a:p>
            </p:txBody>
          </p:sp>
        </mc:Choice>
        <mc:Fallback>
          <p:sp>
            <p:nvSpPr>
              <p:cNvPr id="14" name="TextBox 13">
                <a:extLst>
                  <a:ext uri="{FF2B5EF4-FFF2-40B4-BE49-F238E27FC236}">
                    <a16:creationId xmlns:a16="http://schemas.microsoft.com/office/drawing/2014/main" id="{DA8173E3-EC04-4DAF-B7FF-AF5EA3210724}"/>
                  </a:ext>
                </a:extLst>
              </p:cNvPr>
              <p:cNvSpPr txBox="1">
                <a:spLocks noRot="1" noChangeAspect="1" noMove="1" noResize="1" noEditPoints="1" noAdjustHandles="1" noChangeArrowheads="1" noChangeShapeType="1" noTextEdit="1"/>
              </p:cNvSpPr>
              <p:nvPr/>
            </p:nvSpPr>
            <p:spPr>
              <a:xfrm>
                <a:off x="2884109" y="2847975"/>
                <a:ext cx="6096000" cy="922176"/>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83257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Модель Шика-</a:t>
            </a:r>
            <a:r>
              <a:rPr lang="ru-RU" sz="3200" dirty="0" err="1"/>
              <a:t>Волвертона</a:t>
            </a:r>
            <a:r>
              <a:rPr lang="ru-RU" sz="3200" dirty="0"/>
              <a:t> </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D65C7F0-38B6-D768-5E45-F728173E4F64}"/>
                  </a:ext>
                </a:extLst>
              </p:cNvPr>
              <p:cNvSpPr txBox="1"/>
              <p:nvPr/>
            </p:nvSpPr>
            <p:spPr>
              <a:xfrm>
                <a:off x="585897" y="4778385"/>
                <a:ext cx="6512993" cy="1508105"/>
              </a:xfrm>
              <a:prstGeom prst="rect">
                <a:avLst/>
              </a:prstGeom>
              <a:noFill/>
            </p:spPr>
            <p:txBody>
              <a:bodyPr wrap="square">
                <a:spAutoFit/>
              </a:bodyPr>
              <a:lstStyle/>
              <a:p>
                <a:pPr algn="just"/>
                <a14:m>
                  <m:oMath xmlns:m="http://schemas.openxmlformats.org/officeDocument/2006/math">
                    <m:sSub>
                      <m:sSubPr>
                        <m:ctrlPr>
                          <a:rPr lang="ru-RU"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ru-RU" sz="1800" dirty="0">
                    <a:effectLst/>
                    <a:latin typeface="Times New Roman" panose="02020603050405020304" pitchFamily="18" charset="0"/>
                    <a:ea typeface="Times New Roman" panose="02020603050405020304" pitchFamily="18" charset="0"/>
                  </a:rPr>
                  <a:t> – суммарное время, затраченное на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ru-RU" sz="1800" dirty="0">
                    <a:effectLst/>
                    <a:latin typeface="Times New Roman" panose="02020603050405020304" pitchFamily="18" charset="0"/>
                    <a:ea typeface="Times New Roman" panose="02020603050405020304" pitchFamily="18" charset="0"/>
                  </a:rPr>
                  <a:t> прогон, </a:t>
                </a:r>
                <a:endParaRPr lang="en-US" sz="1800" dirty="0">
                  <a:effectLst/>
                  <a:latin typeface="Times New Roman" panose="02020603050405020304" pitchFamily="18" charset="0"/>
                  <a:ea typeface="Times New Roman" panose="02020603050405020304" pitchFamily="18" charset="0"/>
                </a:endParaRPr>
              </a:p>
              <a:p>
                <a:pPr algn="just"/>
                <a14:m>
                  <m:oMath xmlns:m="http://schemas.openxmlformats.org/officeDocument/2006/math">
                    <m:sSub>
                      <m:sSubPr>
                        <m:ctrlPr>
                          <a:rPr lang="ru-RU"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ru-RU" sz="1800" dirty="0">
                    <a:effectLst/>
                    <a:latin typeface="Times New Roman" panose="02020603050405020304" pitchFamily="18" charset="0"/>
                    <a:ea typeface="Times New Roman" panose="02020603050405020304" pitchFamily="18" charset="0"/>
                  </a:rPr>
                  <a:t> – среднее время работы программы в текущем интервале</a:t>
                </a:r>
                <a:r>
                  <a:rPr lang="en-US" sz="1800" dirty="0">
                    <a:effectLst/>
                    <a:latin typeface="Times New Roman" panose="02020603050405020304" pitchFamily="18" charset="0"/>
                    <a:ea typeface="Times New Roman" panose="02020603050405020304" pitchFamily="18" charset="0"/>
                  </a:rPr>
                  <a:t>,</a:t>
                </a:r>
              </a:p>
              <a:p>
                <a:pPr algn="just"/>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ru-RU" sz="1800" dirty="0">
                    <a:effectLst/>
                    <a:latin typeface="Times New Roman" panose="02020603050405020304" pitchFamily="18" charset="0"/>
                    <a:ea typeface="Times New Roman" panose="02020603050405020304" pitchFamily="18" charset="0"/>
                  </a:rPr>
                  <a:t> – коэффициент пропорциональности, </a:t>
                </a:r>
                <a:endParaRPr lang="en-US" sz="1800" dirty="0">
                  <a:effectLst/>
                  <a:latin typeface="Times New Roman" panose="02020603050405020304" pitchFamily="18" charset="0"/>
                  <a:ea typeface="Times New Roman" panose="02020603050405020304" pitchFamily="18" charset="0"/>
                </a:endParaRPr>
              </a:p>
              <a:p>
                <a:pPr algn="just"/>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ru-RU" sz="1800" dirty="0">
                    <a:effectLst/>
                    <a:latin typeface="Times New Roman" panose="02020603050405020304" pitchFamily="18" charset="0"/>
                    <a:ea typeface="Times New Roman" panose="02020603050405020304" pitchFamily="18" charset="0"/>
                  </a:rPr>
                  <a:t> – начальное количество ошибок программы</a:t>
                </a:r>
                <a:r>
                  <a:rPr lang="en-US" dirty="0">
                    <a:latin typeface="Times New Roman" panose="02020603050405020304" pitchFamily="18" charset="0"/>
                    <a:ea typeface="Times New Roman" panose="02020603050405020304" pitchFamily="18" charset="0"/>
                  </a:rPr>
                  <a:t>,</a:t>
                </a:r>
              </a:p>
              <a:p>
                <a:pPr algn="just"/>
                <a:r>
                  <a:rPr lang="en-US" i="1" dirty="0" err="1">
                    <a:latin typeface="Times New Roman" panose="02020603050405020304" pitchFamily="18" charset="0"/>
                  </a:rPr>
                  <a:t>i</a:t>
                </a:r>
                <a:r>
                  <a:rPr lang="en-US" dirty="0">
                    <a:latin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порядковый номер прогона ошибок.</a:t>
                </a:r>
                <a:endParaRPr lang="ru-RU" dirty="0">
                  <a:latin typeface="Cambria Math" panose="02040503050406030204" pitchFamily="18" charset="0"/>
                </a:endParaRPr>
              </a:p>
            </p:txBody>
          </p:sp>
        </mc:Choice>
        <mc:Fallback>
          <p:sp>
            <p:nvSpPr>
              <p:cNvPr id="12" name="TextBox 11">
                <a:extLst>
                  <a:ext uri="{FF2B5EF4-FFF2-40B4-BE49-F238E27FC236}">
                    <a16:creationId xmlns:a16="http://schemas.microsoft.com/office/drawing/2014/main" id="{1D65C7F0-38B6-D768-5E45-F728173E4F64}"/>
                  </a:ext>
                </a:extLst>
              </p:cNvPr>
              <p:cNvSpPr txBox="1">
                <a:spLocks noRot="1" noChangeAspect="1" noMove="1" noResize="1" noEditPoints="1" noAdjustHandles="1" noChangeArrowheads="1" noChangeShapeType="1" noTextEdit="1"/>
              </p:cNvSpPr>
              <p:nvPr/>
            </p:nvSpPr>
            <p:spPr>
              <a:xfrm>
                <a:off x="585897" y="4778385"/>
                <a:ext cx="6512993" cy="1508105"/>
              </a:xfrm>
              <a:prstGeom prst="rect">
                <a:avLst/>
              </a:prstGeom>
              <a:blipFill>
                <a:blip r:embed="rId3"/>
                <a:stretch>
                  <a:fillRect l="-748" t="-2429" b="-3644"/>
                </a:stretch>
              </a:blipFill>
            </p:spPr>
            <p:txBody>
              <a:bodyPr/>
              <a:lstStyle/>
              <a:p>
                <a:r>
                  <a:rPr lang="ru-RU">
                    <a:noFill/>
                  </a:rPr>
                  <a:t> </a:t>
                </a:r>
              </a:p>
            </p:txBody>
          </p:sp>
        </mc:Fallback>
      </mc:AlternateContent>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6" name="Текст 6">
            <a:extLst>
              <a:ext uri="{FF2B5EF4-FFF2-40B4-BE49-F238E27FC236}">
                <a16:creationId xmlns:a16="http://schemas.microsoft.com/office/drawing/2014/main" id="{F2FD3EAD-0D20-4119-94D3-FE785BACE1EE}"/>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7FF769D-5E1D-4F69-8D9B-3285A902EBA0}"/>
                  </a:ext>
                </a:extLst>
              </p:cNvPr>
              <p:cNvSpPr txBox="1"/>
              <p:nvPr/>
            </p:nvSpPr>
            <p:spPr>
              <a:xfrm>
                <a:off x="2674374" y="3060094"/>
                <a:ext cx="6096000" cy="767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ru-RU" sz="2400" i="1" smtClean="0">
                              <a:solidFill>
                                <a:srgbClr val="836967"/>
                              </a:solidFill>
                              <a:latin typeface="Cambria Math" panose="02040503050406030204" pitchFamily="18" charset="0"/>
                            </a:rPr>
                          </m:ctrlPr>
                        </m:eqArrPr>
                        <m:e>
                          <m:r>
                            <a:rPr lang="ru-RU" sz="2400">
                              <a:latin typeface="Cambria Math" panose="02040503050406030204" pitchFamily="18" charset="0"/>
                            </a:rPr>
                            <m:t>&amp;</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𝑖</m:t>
                              </m:r>
                            </m:sub>
                          </m:sSub>
                          <m:r>
                            <a:rPr lang="ru-RU" sz="2400" i="0">
                              <a:latin typeface="Cambria Math" panose="02040503050406030204" pitchFamily="18" charset="0"/>
                            </a:rPr>
                            <m:t>=</m:t>
                          </m:r>
                          <m:r>
                            <a:rPr lang="ru-RU" sz="2400" i="1">
                              <a:latin typeface="Cambria Math" panose="02040503050406030204" pitchFamily="18" charset="0"/>
                            </a:rPr>
                            <m:t>𝐶</m:t>
                          </m:r>
                          <m:r>
                            <a:rPr lang="ru-RU" sz="2400" i="0">
                              <a:latin typeface="Cambria Math" panose="02040503050406030204" pitchFamily="18" charset="0"/>
                            </a:rPr>
                            <m:t>∗</m:t>
                          </m:r>
                          <m:d>
                            <m:dPr>
                              <m:ctrlPr>
                                <a:rPr lang="ru-RU" sz="2400" i="1">
                                  <a:solidFill>
                                    <a:srgbClr val="836967"/>
                                  </a:solidFill>
                                  <a:latin typeface="Cambria Math" panose="02040503050406030204" pitchFamily="18" charset="0"/>
                                </a:rPr>
                              </m:ctrlPr>
                            </m:dPr>
                            <m:e>
                              <m:r>
                                <a:rPr lang="ru-RU" sz="2400" i="1">
                                  <a:latin typeface="Cambria Math" panose="02040503050406030204" pitchFamily="18" charset="0"/>
                                </a:rPr>
                                <m:t>𝑁</m:t>
                              </m:r>
                              <m:r>
                                <a:rPr lang="ru-RU" sz="2400" i="0">
                                  <a:latin typeface="Cambria Math" panose="02040503050406030204" pitchFamily="18" charset="0"/>
                                </a:rPr>
                                <m:t>−</m:t>
                              </m:r>
                              <m:r>
                                <a:rPr lang="ru-RU" sz="2400" i="1">
                                  <a:latin typeface="Cambria Math" panose="02040503050406030204" pitchFamily="18" charset="0"/>
                                </a:rPr>
                                <m:t>𝑖</m:t>
                              </m:r>
                              <m:r>
                                <a:rPr lang="ru-RU" sz="2400" i="0">
                                  <a:latin typeface="Cambria Math" panose="02040503050406030204" pitchFamily="18" charset="0"/>
                                </a:rPr>
                                <m:t>+1</m:t>
                              </m:r>
                            </m:e>
                          </m:d>
                          <m:r>
                            <a:rPr lang="ru-RU" sz="2400" i="0">
                              <a:latin typeface="Cambria Math" panose="02040503050406030204" pitchFamily="18" charset="0"/>
                            </a:rPr>
                            <m:t>∗</m:t>
                          </m:r>
                          <m:d>
                            <m:dPr>
                              <m:ctrlPr>
                                <a:rPr lang="ru-RU" sz="2400" i="1">
                                  <a:solidFill>
                                    <a:srgbClr val="836967"/>
                                  </a:solidFill>
                                  <a:latin typeface="Cambria Math" panose="02040503050406030204" pitchFamily="18" charset="0"/>
                                </a:rPr>
                              </m:ctrlPr>
                            </m:dPr>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𝑇</m:t>
                                  </m:r>
                                </m:e>
                                <m:sub>
                                  <m:r>
                                    <a:rPr lang="ru-RU" sz="2400" i="1">
                                      <a:latin typeface="Cambria Math" panose="02040503050406030204" pitchFamily="18" charset="0"/>
                                    </a:rPr>
                                    <m:t>𝑖</m:t>
                                  </m:r>
                                  <m:r>
                                    <a:rPr lang="ru-RU" sz="2400" i="0">
                                      <a:latin typeface="Cambria Math" panose="02040503050406030204" pitchFamily="18" charset="0"/>
                                    </a:rPr>
                                    <m:t>−1</m:t>
                                  </m:r>
                                </m:sub>
                              </m:sSub>
                              <m:r>
                                <a:rPr lang="ru-RU" sz="2400" i="0">
                                  <a:latin typeface="Cambria Math" panose="02040503050406030204" pitchFamily="18" charset="0"/>
                                </a:rPr>
                                <m:t>+</m:t>
                              </m:r>
                              <m:f>
                                <m:fPr>
                                  <m:ctrlPr>
                                    <a:rPr lang="ru-RU" sz="2400" i="1">
                                      <a:solidFill>
                                        <a:srgbClr val="836967"/>
                                      </a:solidFill>
                                      <a:latin typeface="Cambria Math" panose="02040503050406030204" pitchFamily="18" charset="0"/>
                                    </a:rPr>
                                  </m:ctrlPr>
                                </m:fPr>
                                <m:num>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𝑡</m:t>
                                      </m:r>
                                    </m:e>
                                    <m:sub>
                                      <m:r>
                                        <a:rPr lang="ru-RU" sz="2400" i="1">
                                          <a:latin typeface="Cambria Math" panose="02040503050406030204" pitchFamily="18" charset="0"/>
                                        </a:rPr>
                                        <m:t>𝑖</m:t>
                                      </m:r>
                                    </m:sub>
                                  </m:sSub>
                                </m:num>
                                <m:den>
                                  <m:r>
                                    <a:rPr lang="ru-RU" sz="2400" i="0">
                                      <a:latin typeface="Cambria Math" panose="02040503050406030204" pitchFamily="18" charset="0"/>
                                    </a:rPr>
                                    <m:t>2</m:t>
                                  </m:r>
                                </m:den>
                              </m:f>
                            </m:e>
                          </m:d>
                        </m:e>
                      </m:eqArr>
                    </m:oMath>
                  </m:oMathPara>
                </a14:m>
                <a:endParaRPr lang="ru-RU" sz="2400" dirty="0"/>
              </a:p>
            </p:txBody>
          </p:sp>
        </mc:Choice>
        <mc:Fallback>
          <p:sp>
            <p:nvSpPr>
              <p:cNvPr id="14" name="TextBox 13">
                <a:extLst>
                  <a:ext uri="{FF2B5EF4-FFF2-40B4-BE49-F238E27FC236}">
                    <a16:creationId xmlns:a16="http://schemas.microsoft.com/office/drawing/2014/main" id="{A7FF769D-5E1D-4F69-8D9B-3285A902EBA0}"/>
                  </a:ext>
                </a:extLst>
              </p:cNvPr>
              <p:cNvSpPr txBox="1">
                <a:spLocks noRot="1" noChangeAspect="1" noMove="1" noResize="1" noEditPoints="1" noAdjustHandles="1" noChangeArrowheads="1" noChangeShapeType="1" noTextEdit="1"/>
              </p:cNvSpPr>
              <p:nvPr/>
            </p:nvSpPr>
            <p:spPr>
              <a:xfrm>
                <a:off x="2674374" y="3060094"/>
                <a:ext cx="6096000" cy="767326"/>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66136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8456503" cy="777025"/>
          </a:xfrm>
        </p:spPr>
        <p:txBody>
          <a:bodyPr>
            <a:normAutofit/>
          </a:bodyPr>
          <a:lstStyle/>
          <a:p>
            <a:r>
              <a:rPr lang="ru-RU" sz="3200" dirty="0"/>
              <a:t>Уточненный метод оценки надежности</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a:extLst>
              <a:ext uri="{FF2B5EF4-FFF2-40B4-BE49-F238E27FC236}">
                <a16:creationId xmlns:a16="http://schemas.microsoft.com/office/drawing/2014/main" id="{678FB33D-0876-367E-AC53-68E0ADB497FB}"/>
              </a:ext>
            </a:extLst>
          </p:cNvPr>
          <p:cNvSpPr txBox="1"/>
          <p:nvPr/>
        </p:nvSpPr>
        <p:spPr>
          <a:xfrm>
            <a:off x="3005078" y="5803662"/>
            <a:ext cx="7677504" cy="584775"/>
          </a:xfrm>
          <a:prstGeom prst="rect">
            <a:avLst/>
          </a:prstGeom>
          <a:noFill/>
        </p:spPr>
        <p:txBody>
          <a:bodyPr wrap="square">
            <a:spAutoFit/>
          </a:bodyPr>
          <a:lstStyle/>
          <a:p>
            <a:pPr algn="ctr"/>
            <a:r>
              <a:rPr lang="ru-RU" sz="3200" i="1" dirty="0">
                <a:latin typeface="HSE Sans "/>
                <a:cs typeface="Arial" panose="020B0604020202020204" pitchFamily="34" charset="0"/>
              </a:rPr>
              <a:t>Структурная схема надежности БПЛА</a:t>
            </a:r>
          </a:p>
        </p:txBody>
      </p:sp>
      <p:sp>
        <p:nvSpPr>
          <p:cNvPr id="21" name="Текст 4">
            <a:extLst>
              <a:ext uri="{FF2B5EF4-FFF2-40B4-BE49-F238E27FC236}">
                <a16:creationId xmlns:a16="http://schemas.microsoft.com/office/drawing/2014/main" id="{319638AA-5B26-04A8-99EC-611B5C69E3A1}"/>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2" name="Текст 5">
            <a:extLst>
              <a:ext uri="{FF2B5EF4-FFF2-40B4-BE49-F238E27FC236}">
                <a16:creationId xmlns:a16="http://schemas.microsoft.com/office/drawing/2014/main" id="{467DEDB8-7E3B-452C-FB13-F1263846FDD0}"/>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C01188EE-0887-D82A-8E95-DC6E2126D5BD}"/>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1" name="Текст 6">
            <a:extLst>
              <a:ext uri="{FF2B5EF4-FFF2-40B4-BE49-F238E27FC236}">
                <a16:creationId xmlns:a16="http://schemas.microsoft.com/office/drawing/2014/main" id="{410AC299-5F91-47F6-8D6D-C5F5A4D61E39}"/>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sp>
        <p:nvSpPr>
          <p:cNvPr id="4" name="Прямоугольник 3">
            <a:extLst>
              <a:ext uri="{FF2B5EF4-FFF2-40B4-BE49-F238E27FC236}">
                <a16:creationId xmlns:a16="http://schemas.microsoft.com/office/drawing/2014/main" id="{77824C70-3F1D-4852-BAA5-AE1B90B1EF8D}"/>
              </a:ext>
            </a:extLst>
          </p:cNvPr>
          <p:cNvSpPr/>
          <p:nvPr/>
        </p:nvSpPr>
        <p:spPr>
          <a:xfrm>
            <a:off x="867030" y="3814125"/>
            <a:ext cx="3106994" cy="12674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Аппаратная часть</a:t>
            </a:r>
          </a:p>
        </p:txBody>
      </p:sp>
      <p:sp>
        <p:nvSpPr>
          <p:cNvPr id="13" name="Прямоугольник 12">
            <a:extLst>
              <a:ext uri="{FF2B5EF4-FFF2-40B4-BE49-F238E27FC236}">
                <a16:creationId xmlns:a16="http://schemas.microsoft.com/office/drawing/2014/main" id="{74FBDE0F-AC71-419F-8750-0A075E51A5E1}"/>
              </a:ext>
            </a:extLst>
          </p:cNvPr>
          <p:cNvSpPr/>
          <p:nvPr/>
        </p:nvSpPr>
        <p:spPr>
          <a:xfrm>
            <a:off x="4494180" y="3814123"/>
            <a:ext cx="3106994" cy="12674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Программная часть</a:t>
            </a:r>
          </a:p>
        </p:txBody>
      </p:sp>
      <p:sp>
        <p:nvSpPr>
          <p:cNvPr id="14" name="Прямоугольник 13">
            <a:extLst>
              <a:ext uri="{FF2B5EF4-FFF2-40B4-BE49-F238E27FC236}">
                <a16:creationId xmlns:a16="http://schemas.microsoft.com/office/drawing/2014/main" id="{E534B1B1-C0FC-4880-B688-3FF74B6D19A6}"/>
              </a:ext>
            </a:extLst>
          </p:cNvPr>
          <p:cNvSpPr/>
          <p:nvPr/>
        </p:nvSpPr>
        <p:spPr>
          <a:xfrm>
            <a:off x="8119582" y="3814123"/>
            <a:ext cx="3106994" cy="12674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Сетевая часть</a:t>
            </a:r>
          </a:p>
        </p:txBody>
      </p:sp>
      <p:cxnSp>
        <p:nvCxnSpPr>
          <p:cNvPr id="15" name="Прямая соединительная линия 14">
            <a:extLst>
              <a:ext uri="{FF2B5EF4-FFF2-40B4-BE49-F238E27FC236}">
                <a16:creationId xmlns:a16="http://schemas.microsoft.com/office/drawing/2014/main" id="{A9EE6B51-0F33-4423-83AB-0E3C7D1C8B4F}"/>
              </a:ext>
            </a:extLst>
          </p:cNvPr>
          <p:cNvCxnSpPr>
            <a:cxnSpLocks/>
          </p:cNvCxnSpPr>
          <p:nvPr/>
        </p:nvCxnSpPr>
        <p:spPr>
          <a:xfrm flipH="1">
            <a:off x="395081" y="4447851"/>
            <a:ext cx="47194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5C960F1A-5817-4E9E-A829-A8BCAE1799BE}"/>
              </a:ext>
            </a:extLst>
          </p:cNvPr>
          <p:cNvCxnSpPr>
            <a:cxnSpLocks/>
            <a:stCxn id="13" idx="1"/>
            <a:endCxn id="4" idx="3"/>
          </p:cNvCxnSpPr>
          <p:nvPr/>
        </p:nvCxnSpPr>
        <p:spPr>
          <a:xfrm flipH="1">
            <a:off x="3974024" y="4447852"/>
            <a:ext cx="520156"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969C43D2-4A5F-4E80-9E3C-77861F94D4F8}"/>
              </a:ext>
            </a:extLst>
          </p:cNvPr>
          <p:cNvCxnSpPr>
            <a:cxnSpLocks/>
            <a:stCxn id="14" idx="1"/>
            <a:endCxn id="13" idx="3"/>
          </p:cNvCxnSpPr>
          <p:nvPr/>
        </p:nvCxnSpPr>
        <p:spPr>
          <a:xfrm flipH="1">
            <a:off x="7601174" y="4447852"/>
            <a:ext cx="5184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8FD34F3A-5128-4D53-ADDF-0C4D4422F9F4}"/>
              </a:ext>
            </a:extLst>
          </p:cNvPr>
          <p:cNvCxnSpPr>
            <a:cxnSpLocks/>
          </p:cNvCxnSpPr>
          <p:nvPr/>
        </p:nvCxnSpPr>
        <p:spPr>
          <a:xfrm flipH="1">
            <a:off x="11242915" y="4447854"/>
            <a:ext cx="47194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8241201-4A60-41F2-9740-8F7A55D939ED}"/>
              </a:ext>
            </a:extLst>
          </p:cNvPr>
          <p:cNvSpPr txBox="1"/>
          <p:nvPr/>
        </p:nvSpPr>
        <p:spPr>
          <a:xfrm>
            <a:off x="3572219" y="2590101"/>
            <a:ext cx="5047562" cy="584775"/>
          </a:xfrm>
          <a:prstGeom prst="rect">
            <a:avLst/>
          </a:prstGeom>
          <a:noFill/>
        </p:spPr>
        <p:txBody>
          <a:bodyPr wrap="square">
            <a:spAutoFit/>
          </a:bodyPr>
          <a:lstStyle/>
          <a:p>
            <a:pPr algn="ctr"/>
            <a:r>
              <a:rPr lang="ru-RU" sz="3200" b="1" dirty="0">
                <a:latin typeface="HSE Sans "/>
                <a:cs typeface="Arial" panose="020B0604020202020204" pitchFamily="34" charset="0"/>
              </a:rPr>
              <a:t>БПЛА</a:t>
            </a:r>
          </a:p>
        </p:txBody>
      </p:sp>
      <p:sp>
        <p:nvSpPr>
          <p:cNvPr id="28" name="Прямоугольник 27">
            <a:extLst>
              <a:ext uri="{FF2B5EF4-FFF2-40B4-BE49-F238E27FC236}">
                <a16:creationId xmlns:a16="http://schemas.microsoft.com/office/drawing/2014/main" id="{1C8D60BC-079E-4C55-9B85-6121D43B468D}"/>
              </a:ext>
            </a:extLst>
          </p:cNvPr>
          <p:cNvSpPr/>
          <p:nvPr/>
        </p:nvSpPr>
        <p:spPr>
          <a:xfrm>
            <a:off x="264531" y="2400301"/>
            <a:ext cx="11662938" cy="3181350"/>
          </a:xfrm>
          <a:prstGeom prst="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4906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71400" y="1275488"/>
            <a:ext cx="8316803" cy="777025"/>
          </a:xfrm>
        </p:spPr>
        <p:txBody>
          <a:bodyPr>
            <a:normAutofit/>
          </a:bodyPr>
          <a:lstStyle/>
          <a:p>
            <a:r>
              <a:rPr lang="ru-RU" sz="3200" dirty="0"/>
              <a:t>Уточненный метод оценки надежности</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4931175" y="2341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D8BBFE7-168B-3976-6973-D9670B7E96C9}"/>
                  </a:ext>
                </a:extLst>
              </p:cNvPr>
              <p:cNvSpPr txBox="1"/>
              <p:nvPr/>
            </p:nvSpPr>
            <p:spPr>
              <a:xfrm>
                <a:off x="192064" y="1804857"/>
                <a:ext cx="148628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b="0" i="1" smtClean="0">
                              <a:latin typeface="Cambria Math" panose="02040503050406030204" pitchFamily="18" charset="0"/>
                            </a:rPr>
                            <m:t>БПЛА</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𝑁</m:t>
                          </m:r>
                        </m:sub>
                      </m:sSub>
                    </m:oMath>
                  </m:oMathPara>
                </a14:m>
                <a:endParaRPr lang="ru-RU" sz="2400" dirty="0"/>
              </a:p>
            </p:txBody>
          </p:sp>
        </mc:Choice>
        <mc:Fallback xmlns="">
          <p:sp>
            <p:nvSpPr>
              <p:cNvPr id="10" name="TextBox 9">
                <a:extLst>
                  <a:ext uri="{FF2B5EF4-FFF2-40B4-BE49-F238E27FC236}">
                    <a16:creationId xmlns:a16="http://schemas.microsoft.com/office/drawing/2014/main" id="{5D8BBFE7-168B-3976-6973-D9670B7E96C9}"/>
                  </a:ext>
                </a:extLst>
              </p:cNvPr>
              <p:cNvSpPr txBox="1">
                <a:spLocks noRot="1" noChangeAspect="1" noMove="1" noResize="1" noEditPoints="1" noAdjustHandles="1" noChangeArrowheads="1" noChangeShapeType="1" noTextEdit="1"/>
              </p:cNvSpPr>
              <p:nvPr/>
            </p:nvSpPr>
            <p:spPr>
              <a:xfrm>
                <a:off x="192064" y="1804857"/>
                <a:ext cx="1486288" cy="400110"/>
              </a:xfrm>
              <a:prstGeom prst="rect">
                <a:avLst/>
              </a:prstGeom>
              <a:blipFill>
                <a:blip r:embed="rId3"/>
                <a:stretch>
                  <a:fillRect b="-15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88C69E9-2914-6C83-080D-816DE457AE49}"/>
                  </a:ext>
                </a:extLst>
              </p:cNvPr>
              <p:cNvSpPr txBox="1"/>
              <p:nvPr/>
            </p:nvSpPr>
            <p:spPr>
              <a:xfrm>
                <a:off x="711252" y="3037167"/>
                <a:ext cx="2873018"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𝑛𝑜𝑑𝑒</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𝐻𝑊</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𝑆𝑊</m:t>
                          </m:r>
                        </m:sub>
                      </m:sSub>
                    </m:oMath>
                  </m:oMathPara>
                </a14:m>
                <a:endParaRPr lang="ru-RU" sz="2000" dirty="0"/>
              </a:p>
            </p:txBody>
          </p:sp>
        </mc:Choice>
        <mc:Fallback xmlns="">
          <p:sp>
            <p:nvSpPr>
              <p:cNvPr id="15" name="TextBox 14">
                <a:extLst>
                  <a:ext uri="{FF2B5EF4-FFF2-40B4-BE49-F238E27FC236}">
                    <a16:creationId xmlns:a16="http://schemas.microsoft.com/office/drawing/2014/main" id="{A88C69E9-2914-6C83-080D-816DE457AE49}"/>
                  </a:ext>
                </a:extLst>
              </p:cNvPr>
              <p:cNvSpPr txBox="1">
                <a:spLocks noRot="1" noChangeAspect="1" noMove="1" noResize="1" noEditPoints="1" noAdjustHandles="1" noChangeArrowheads="1" noChangeShapeType="1" noTextEdit="1"/>
              </p:cNvSpPr>
              <p:nvPr/>
            </p:nvSpPr>
            <p:spPr>
              <a:xfrm>
                <a:off x="711252" y="3037167"/>
                <a:ext cx="2873018" cy="369332"/>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430CF2A-57E7-8413-D17B-8A605BA77634}"/>
                  </a:ext>
                </a:extLst>
              </p:cNvPr>
              <p:cNvSpPr txBox="1"/>
              <p:nvPr/>
            </p:nvSpPr>
            <p:spPr>
              <a:xfrm>
                <a:off x="92263" y="4243634"/>
                <a:ext cx="3704932" cy="2513701"/>
              </a:xfrm>
              <a:prstGeom prst="rect">
                <a:avLst/>
              </a:prstGeom>
              <a:noFill/>
            </p:spPr>
            <p:txBody>
              <a:bodyPr wrap="square">
                <a:spAutoFit/>
              </a:bodyPr>
              <a:lstStyle/>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𝑁</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сети</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𝑛𝑜𝑑𝑒</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узла </a:t>
                </a:r>
              </a:p>
              <a:p>
                <a14:m>
                  <m:oMath xmlns:m="http://schemas.openxmlformats.org/officeDocument/2006/math">
                    <m:sSubSup>
                      <m:sSubSupPr>
                        <m:ctrlPr>
                          <a:rPr lang="ru-RU" sz="1400" i="1" smtClean="0">
                            <a:solidFill>
                              <a:srgbClr val="836967"/>
                            </a:solidFill>
                            <a:latin typeface="Cambria Math" panose="02040503050406030204" pitchFamily="18" charset="0"/>
                          </a:rPr>
                        </m:ctrlPr>
                      </m:sSubSupPr>
                      <m:e>
                        <m:r>
                          <a:rPr lang="ru-RU" sz="1400" i="1">
                            <a:latin typeface="Cambria Math" panose="02040503050406030204" pitchFamily="18" charset="0"/>
                          </a:rPr>
                          <m:t>𝑅</m:t>
                        </m:r>
                      </m:e>
                      <m:sub>
                        <m:r>
                          <a:rPr lang="ru-RU" sz="1400" i="1">
                            <a:latin typeface="Cambria Math" panose="02040503050406030204" pitchFamily="18" charset="0"/>
                          </a:rPr>
                          <m:t>𝑖</m:t>
                        </m:r>
                      </m:sub>
                      <m:sup>
                        <m:r>
                          <a:rPr lang="ru-RU" sz="1400" i="1">
                            <a:latin typeface="Cambria Math" panose="02040503050406030204" pitchFamily="18" charset="0"/>
                          </a:rPr>
                          <m:t>𝑦</m:t>
                        </m:r>
                      </m:sup>
                    </m:sSubSup>
                    <m:r>
                      <a:rPr lang="ru-RU" sz="1400" i="1">
                        <a:latin typeface="Cambria Math" panose="02040503050406030204" pitchFamily="18" charset="0"/>
                      </a:rPr>
                      <m:t> </m:t>
                    </m:r>
                  </m:oMath>
                </a14:m>
                <a:r>
                  <a:rPr lang="ru-RU" sz="1400" dirty="0">
                    <a:latin typeface="Cambria Math" panose="02040503050406030204" pitchFamily="18" charset="0"/>
                  </a:rPr>
                  <a:t>–</a:t>
                </a:r>
                <a:r>
                  <a:rPr lang="en-US" sz="1400" dirty="0">
                    <a:latin typeface="Cambria Math" panose="02040503050406030204" pitchFamily="18" charset="0"/>
                  </a:rPr>
                  <a:t> </a:t>
                </a:r>
                <a:r>
                  <a:rPr lang="ru-RU" sz="1400" dirty="0">
                    <a:latin typeface="Cambria Math" panose="02040503050406030204" pitchFamily="18" charset="0"/>
                  </a:rPr>
                  <a:t>последовательная система</a:t>
                </a:r>
              </a:p>
              <a:p>
                <a:r>
                  <a:rPr lang="ru-RU" sz="1400" dirty="0">
                    <a:solidFill>
                      <a:srgbClr val="836967"/>
                    </a:solidFill>
                  </a:rPr>
                  <a:t> </a:t>
                </a:r>
                <a14:m>
                  <m:oMath xmlns:m="http://schemas.openxmlformats.org/officeDocument/2006/math">
                    <m:sSubSup>
                      <m:sSubSupPr>
                        <m:ctrlPr>
                          <a:rPr lang="ru-RU" sz="1400" i="1">
                            <a:solidFill>
                              <a:srgbClr val="836967"/>
                            </a:solidFill>
                            <a:latin typeface="Cambria Math" panose="02040503050406030204" pitchFamily="18" charset="0"/>
                          </a:rPr>
                        </m:ctrlPr>
                      </m:sSubSupPr>
                      <m:e>
                        <m:r>
                          <a:rPr lang="ru-RU" sz="1400" i="1">
                            <a:latin typeface="Cambria Math" panose="02040503050406030204" pitchFamily="18" charset="0"/>
                          </a:rPr>
                          <m:t>𝑅</m:t>
                        </m:r>
                      </m:e>
                      <m:sub>
                        <m:r>
                          <a:rPr lang="ru-RU" sz="1400" i="1">
                            <a:latin typeface="Cambria Math" panose="02040503050406030204" pitchFamily="18" charset="0"/>
                          </a:rPr>
                          <m:t>𝑖</m:t>
                        </m:r>
                      </m:sub>
                      <m:sup>
                        <m:r>
                          <a:rPr lang="ru-RU" sz="1400" i="1">
                            <a:latin typeface="Cambria Math" panose="02040503050406030204" pitchFamily="18" charset="0"/>
                          </a:rPr>
                          <m:t>𝑝</m:t>
                        </m:r>
                      </m:sup>
                    </m:sSubSup>
                  </m:oMath>
                </a14:m>
                <a:r>
                  <a:rPr lang="ru-RU" sz="1400" dirty="0">
                    <a:latin typeface="Cambria Math" panose="02040503050406030204" pitchFamily="18" charset="0"/>
                  </a:rPr>
                  <a:t> –</a:t>
                </a:r>
                <a:r>
                  <a:rPr lang="en-US" sz="1400" dirty="0">
                    <a:latin typeface="Cambria Math" panose="02040503050406030204" pitchFamily="18" charset="0"/>
                  </a:rPr>
                  <a:t> </a:t>
                </a:r>
                <a:r>
                  <a:rPr lang="ru-RU" sz="1400" dirty="0">
                    <a:latin typeface="Cambria Math" panose="02040503050406030204" pitchFamily="18" charset="0"/>
                  </a:rPr>
                  <a:t>параллельная система</a:t>
                </a:r>
              </a:p>
              <a:p>
                <a:r>
                  <a:rPr lang="ru-RU" sz="1400" dirty="0">
                    <a:latin typeface="Cambria Math" panose="02040503050406030204" pitchFamily="18" charset="0"/>
                  </a:rPr>
                  <a:t> </a:t>
                </a:r>
                <a14:m>
                  <m:oMath xmlns:m="http://schemas.openxmlformats.org/officeDocument/2006/math">
                    <m:sSub>
                      <m:sSubPr>
                        <m:ctrlPr>
                          <a:rPr lang="ru-RU" sz="1400" i="1" smtClean="0">
                            <a:solidFill>
                              <a:srgbClr val="836967"/>
                            </a:solidFill>
                            <a:latin typeface="Cambria Math" panose="02040503050406030204" pitchFamily="18" charset="0"/>
                          </a:rPr>
                        </m:ctrlPr>
                      </m:sSubPr>
                      <m:e>
                        <m:r>
                          <a:rPr lang="ru-RU" sz="1400" i="1">
                            <a:latin typeface="Cambria Math" panose="02040503050406030204" pitchFamily="18" charset="0"/>
                          </a:rPr>
                          <m:t>𝑛</m:t>
                        </m:r>
                      </m:e>
                      <m:sub>
                        <m:r>
                          <a:rPr lang="ru-RU" sz="1400" i="1">
                            <a:latin typeface="Cambria Math" panose="02040503050406030204" pitchFamily="18" charset="0"/>
                          </a:rPr>
                          <m:t>𝑖</m:t>
                        </m:r>
                      </m:sub>
                    </m:sSub>
                  </m:oMath>
                </a14:m>
                <a:r>
                  <a:rPr lang="ru-RU" sz="1400" dirty="0">
                    <a:latin typeface="Cambria Math" panose="02040503050406030204" pitchFamily="18" charset="0"/>
                  </a:rPr>
                  <a:t> – число ребер в параллельной системе </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𝑙𝑖𝑛𝑘</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связи</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𝐻𝑊</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аппаратного обеспечения</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𝑆𝑊</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ПО</a:t>
                </a:r>
              </a:p>
              <a:p>
                <a:r>
                  <a:rPr lang="ru-RU" sz="1400" dirty="0">
                    <a:solidFill>
                      <a:srgbClr val="836967"/>
                    </a:solidFill>
                  </a:rPr>
                  <a:t> </a:t>
                </a:r>
                <a14:m>
                  <m:oMath xmlns:m="http://schemas.openxmlformats.org/officeDocument/2006/math">
                    <m:sSub>
                      <m:sSubPr>
                        <m:ctrlPr>
                          <a:rPr lang="ru-RU" sz="1400" i="1" smtClean="0">
                            <a:solidFill>
                              <a:srgbClr val="836967"/>
                            </a:solidFill>
                            <a:latin typeface="Cambria Math" panose="02040503050406030204" pitchFamily="18" charset="0"/>
                          </a:rPr>
                        </m:ctrlPr>
                      </m:sSubPr>
                      <m:e>
                        <m:r>
                          <a:rPr lang="ru-RU" sz="1400" i="1">
                            <a:latin typeface="Cambria Math" panose="02040503050406030204" pitchFamily="18" charset="0"/>
                          </a:rPr>
                          <m:t>𝐾</m:t>
                        </m:r>
                      </m:e>
                      <m:sub>
                        <m:r>
                          <a:rPr lang="ru-RU" sz="1400" i="1">
                            <a:latin typeface="Cambria Math" panose="02040503050406030204" pitchFamily="18" charset="0"/>
                          </a:rPr>
                          <m:t>𝐴</m:t>
                        </m:r>
                      </m:sub>
                    </m:sSub>
                  </m:oMath>
                </a14:m>
                <a:r>
                  <a:rPr lang="ru-RU" sz="1400" dirty="0">
                    <a:latin typeface="Cambria Math" panose="02040503050406030204" pitchFamily="18" charset="0"/>
                  </a:rPr>
                  <a:t> – коэффициент качества производства </a:t>
                </a:r>
              </a:p>
              <a:p>
                <a14:m>
                  <m:oMath xmlns:m="http://schemas.openxmlformats.org/officeDocument/2006/math">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1">
                            <a:latin typeface="Cambria Math" panose="02040503050406030204" pitchFamily="18" charset="0"/>
                          </a:rPr>
                          <m:t>𝑛</m:t>
                        </m:r>
                      </m:sub>
                    </m:sSub>
                  </m:oMath>
                </a14:m>
                <a:r>
                  <a:rPr lang="ru-RU" sz="1400" dirty="0">
                    <a:latin typeface="Cambria Math" panose="02040503050406030204" pitchFamily="18" charset="0"/>
                  </a:rPr>
                  <a:t> – интенсивность отказов ЭРИ</a:t>
                </a:r>
              </a:p>
            </p:txBody>
          </p:sp>
        </mc:Choice>
        <mc:Fallback xmlns="">
          <p:sp>
            <p:nvSpPr>
              <p:cNvPr id="17" name="TextBox 16">
                <a:extLst>
                  <a:ext uri="{FF2B5EF4-FFF2-40B4-BE49-F238E27FC236}">
                    <a16:creationId xmlns:a16="http://schemas.microsoft.com/office/drawing/2014/main" id="{6430CF2A-57E7-8413-D17B-8A605BA77634}"/>
                  </a:ext>
                </a:extLst>
              </p:cNvPr>
              <p:cNvSpPr txBox="1">
                <a:spLocks noRot="1" noChangeAspect="1" noMove="1" noResize="1" noEditPoints="1" noAdjustHandles="1" noChangeArrowheads="1" noChangeShapeType="1" noTextEdit="1"/>
              </p:cNvSpPr>
              <p:nvPr/>
            </p:nvSpPr>
            <p:spPr>
              <a:xfrm>
                <a:off x="92263" y="4243634"/>
                <a:ext cx="3704932" cy="2513701"/>
              </a:xfrm>
              <a:prstGeom prst="rect">
                <a:avLst/>
              </a:prstGeom>
              <a:blipFill>
                <a:blip r:embed="rId5"/>
                <a:stretch>
                  <a:fillRect l="-493" t="-728" b="-1699"/>
                </a:stretch>
              </a:blipFill>
            </p:spPr>
            <p:txBody>
              <a:bodyPr/>
              <a:lstStyle/>
              <a:p>
                <a:r>
                  <a:rPr lang="ru-RU">
                    <a:noFill/>
                  </a:rPr>
                  <a:t> </a:t>
                </a:r>
              </a:p>
            </p:txBody>
          </p:sp>
        </mc:Fallback>
      </mc:AlternateContent>
      <p:sp>
        <p:nvSpPr>
          <p:cNvPr id="25" name="Текст 4">
            <a:extLst>
              <a:ext uri="{FF2B5EF4-FFF2-40B4-BE49-F238E27FC236}">
                <a16:creationId xmlns:a16="http://schemas.microsoft.com/office/drawing/2014/main" id="{C0A851B4-C5AE-7587-2EEC-EFA10A74CAD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6" name="Текст 5">
            <a:extLst>
              <a:ext uri="{FF2B5EF4-FFF2-40B4-BE49-F238E27FC236}">
                <a16:creationId xmlns:a16="http://schemas.microsoft.com/office/drawing/2014/main" id="{061C6894-9A81-0EAB-E48F-BF3C9D7D5018}"/>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7" name="Текст 6">
            <a:extLst>
              <a:ext uri="{FF2B5EF4-FFF2-40B4-BE49-F238E27FC236}">
                <a16:creationId xmlns:a16="http://schemas.microsoft.com/office/drawing/2014/main" id="{8BF4AB3D-ADF3-3DF9-203D-CFD7691EAD3B}"/>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ED8DBC-D5D4-485F-A343-0EE2F19582E6}"/>
                  </a:ext>
                </a:extLst>
              </p:cNvPr>
              <p:cNvSpPr txBox="1"/>
              <p:nvPr/>
            </p:nvSpPr>
            <p:spPr>
              <a:xfrm>
                <a:off x="1837396" y="1662076"/>
                <a:ext cx="3239535" cy="6585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𝑁</m:t>
                          </m:r>
                        </m:sub>
                      </m:sSub>
                      <m:r>
                        <a:rPr lang="ru-RU" i="0">
                          <a:latin typeface="Cambria Math" panose="02040503050406030204" pitchFamily="18" charset="0"/>
                        </a:rPr>
                        <m:t>=</m:t>
                      </m:r>
                      <m:nary>
                        <m:naryPr>
                          <m:chr m:val="∏"/>
                          <m:limLoc m:val="subSup"/>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1">
                              <a:latin typeface="Cambria Math" panose="02040503050406030204" pitchFamily="18" charset="0"/>
                            </a:rPr>
                            <m:t>𝑚</m:t>
                          </m:r>
                        </m:sup>
                        <m:e>
                          <m:sSubSup>
                            <m:sSubSupPr>
                              <m:ctrlPr>
                                <a:rPr lang="ru-RU" i="1">
                                  <a:solidFill>
                                    <a:srgbClr val="836967"/>
                                  </a:solidFill>
                                  <a:latin typeface="Cambria Math" panose="02040503050406030204" pitchFamily="18" charset="0"/>
                                </a:rPr>
                              </m:ctrlPr>
                            </m:sSubSupPr>
                            <m:e>
                              <m:r>
                                <a:rPr lang="ru-RU" i="1">
                                  <a:latin typeface="Cambria Math" panose="02040503050406030204" pitchFamily="18" charset="0"/>
                                </a:rPr>
                                <m:t>𝑅</m:t>
                              </m:r>
                            </m:e>
                            <m:sub>
                              <m:r>
                                <a:rPr lang="ru-RU" i="1">
                                  <a:latin typeface="Cambria Math" panose="02040503050406030204" pitchFamily="18" charset="0"/>
                                </a:rPr>
                                <m:t>𝑖</m:t>
                              </m:r>
                            </m:sub>
                            <m:sup>
                              <m:r>
                                <a:rPr lang="ru-RU" i="1">
                                  <a:latin typeface="Cambria Math" panose="02040503050406030204" pitchFamily="18" charset="0"/>
                                </a:rPr>
                                <m:t>𝑦</m:t>
                              </m:r>
                            </m:sup>
                          </m:sSubSup>
                        </m:e>
                      </m:nary>
                      <m:nary>
                        <m:naryPr>
                          <m:chr m:val="∏"/>
                          <m:limLoc m:val="subSup"/>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1">
                              <a:latin typeface="Cambria Math" panose="02040503050406030204" pitchFamily="18" charset="0"/>
                            </a:rPr>
                            <m:t>𝑚</m:t>
                          </m:r>
                          <m:r>
                            <a:rPr lang="ru-RU" i="0">
                              <a:latin typeface="Cambria Math" panose="02040503050406030204" pitchFamily="18" charset="0"/>
                            </a:rPr>
                            <m:t>−1</m:t>
                          </m:r>
                        </m:sup>
                        <m:e>
                          <m:sSubSup>
                            <m:sSubSupPr>
                              <m:ctrlPr>
                                <a:rPr lang="ru-RU" i="1">
                                  <a:solidFill>
                                    <a:srgbClr val="836967"/>
                                  </a:solidFill>
                                  <a:latin typeface="Cambria Math" panose="02040503050406030204" pitchFamily="18" charset="0"/>
                                </a:rPr>
                              </m:ctrlPr>
                            </m:sSubSupPr>
                            <m:e>
                              <m:r>
                                <a:rPr lang="ru-RU" i="1">
                                  <a:latin typeface="Cambria Math" panose="02040503050406030204" pitchFamily="18" charset="0"/>
                                </a:rPr>
                                <m:t>𝑅</m:t>
                              </m:r>
                            </m:e>
                            <m:sub>
                              <m:r>
                                <a:rPr lang="ru-RU" i="1">
                                  <a:latin typeface="Cambria Math" panose="02040503050406030204" pitchFamily="18" charset="0"/>
                                </a:rPr>
                                <m:t>𝑖</m:t>
                              </m:r>
                            </m:sub>
                            <m:sup>
                              <m:r>
                                <a:rPr lang="ru-RU" i="1">
                                  <a:latin typeface="Cambria Math" panose="02040503050406030204" pitchFamily="18" charset="0"/>
                                </a:rPr>
                                <m:t>𝑝</m:t>
                              </m:r>
                            </m:sup>
                          </m:sSubSup>
                        </m:e>
                      </m:nary>
                    </m:oMath>
                  </m:oMathPara>
                </a14:m>
                <a:endParaRPr lang="ru-RU" sz="2000" dirty="0"/>
              </a:p>
            </p:txBody>
          </p:sp>
        </mc:Choice>
        <mc:Fallback xmlns="">
          <p:sp>
            <p:nvSpPr>
              <p:cNvPr id="14" name="TextBox 13">
                <a:extLst>
                  <a:ext uri="{FF2B5EF4-FFF2-40B4-BE49-F238E27FC236}">
                    <a16:creationId xmlns:a16="http://schemas.microsoft.com/office/drawing/2014/main" id="{43ED8DBC-D5D4-485F-A343-0EE2F19582E6}"/>
                  </a:ext>
                </a:extLst>
              </p:cNvPr>
              <p:cNvSpPr txBox="1">
                <a:spLocks noRot="1" noChangeAspect="1" noMove="1" noResize="1" noEditPoints="1" noAdjustHandles="1" noChangeArrowheads="1" noChangeShapeType="1" noTextEdit="1"/>
              </p:cNvSpPr>
              <p:nvPr/>
            </p:nvSpPr>
            <p:spPr>
              <a:xfrm>
                <a:off x="1837396" y="1662076"/>
                <a:ext cx="3239535" cy="65857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8554E1B-4F4A-4B68-96C8-4058EA2D1398}"/>
                  </a:ext>
                </a:extLst>
              </p:cNvPr>
              <p:cNvSpPr txBox="1"/>
              <p:nvPr/>
            </p:nvSpPr>
            <p:spPr>
              <a:xfrm>
                <a:off x="46014" y="2451394"/>
                <a:ext cx="3239535" cy="464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rgbClr val="836967"/>
                              </a:solidFill>
                              <a:latin typeface="Cambria Math" panose="02040503050406030204" pitchFamily="18" charset="0"/>
                            </a:rPr>
                          </m:ctrlPr>
                        </m:sSubSupPr>
                        <m:e>
                          <m:r>
                            <a:rPr lang="ru-RU" i="1">
                              <a:latin typeface="Cambria Math" panose="02040503050406030204" pitchFamily="18" charset="0"/>
                            </a:rPr>
                            <m:t>𝑅</m:t>
                          </m:r>
                        </m:e>
                        <m:sub>
                          <m:r>
                            <a:rPr lang="ru-RU" i="1">
                              <a:latin typeface="Cambria Math" panose="02040503050406030204" pitchFamily="18" charset="0"/>
                            </a:rPr>
                            <m:t>𝑖</m:t>
                          </m:r>
                        </m:sub>
                        <m:sup>
                          <m:r>
                            <a:rPr lang="ru-RU" i="1">
                              <a:latin typeface="Cambria Math" panose="02040503050406030204" pitchFamily="18" charset="0"/>
                            </a:rPr>
                            <m:t>𝑦</m:t>
                          </m:r>
                        </m:sup>
                      </m:sSubSup>
                      <m:r>
                        <a:rPr lang="ru-RU" i="0">
                          <a:latin typeface="Cambria Math" panose="02040503050406030204" pitchFamily="18" charset="0"/>
                        </a:rPr>
                        <m:t>=</m:t>
                      </m:r>
                      <m:sSup>
                        <m:sSupPr>
                          <m:ctrlPr>
                            <a:rPr lang="ru-RU" i="1">
                              <a:solidFill>
                                <a:srgbClr val="836967"/>
                              </a:solidFill>
                              <a:latin typeface="Cambria Math" panose="02040503050406030204" pitchFamily="18" charset="0"/>
                            </a:rPr>
                          </m:ctrlPr>
                        </m:sSupPr>
                        <m:e>
                          <m:d>
                            <m:dPr>
                              <m:begChr m:val=""/>
                              <m:ctrlPr>
                                <a:rPr lang="ru-RU" i="1">
                                  <a:latin typeface="Cambria Math" panose="02040503050406030204" pitchFamily="18" charset="0"/>
                                </a:rPr>
                              </m:ctrlPr>
                            </m:dPr>
                            <m:e>
                              <m:sSub>
                                <m:sSubPr>
                                  <m:ctrlPr>
                                    <a:rPr lang="ru-RU" i="1">
                                      <a:solidFill>
                                        <a:srgbClr val="836967"/>
                                      </a:solidFill>
                                      <a:latin typeface="Cambria Math" panose="02040503050406030204" pitchFamily="18" charset="0"/>
                                    </a:rPr>
                                  </m:ctrlPr>
                                </m:sSubPr>
                                <m:e>
                                  <m:d>
                                    <m:dPr>
                                      <m:endChr m:val=""/>
                                      <m:ctrlPr>
                                        <a:rPr lang="ru-RU" i="1">
                                          <a:latin typeface="Cambria Math" panose="02040503050406030204" pitchFamily="18" charset="0"/>
                                        </a:rPr>
                                      </m:ctrlPr>
                                    </m:dPr>
                                    <m:e>
                                      <m:r>
                                        <a:rPr lang="ru-RU" i="1">
                                          <a:latin typeface="Cambria Math" panose="02040503050406030204" pitchFamily="18" charset="0"/>
                                        </a:rPr>
                                        <m:t>𝑅</m:t>
                                      </m:r>
                                    </m:e>
                                  </m:d>
                                </m:e>
                                <m:sub>
                                  <m:r>
                                    <a:rPr lang="ru-RU" i="1">
                                      <a:latin typeface="Cambria Math" panose="02040503050406030204" pitchFamily="18" charset="0"/>
                                    </a:rPr>
                                    <m:t>𝑛𝑜𝑑𝑒</m:t>
                                  </m:r>
                                </m:sub>
                              </m:sSub>
                            </m:e>
                          </m:d>
                        </m:e>
                        <m:sup>
                          <m:r>
                            <a:rPr lang="ru-RU" i="1">
                              <a:latin typeface="Cambria Math" panose="02040503050406030204" pitchFamily="18" charset="0"/>
                            </a:rPr>
                            <m:t>𝑛</m:t>
                          </m:r>
                          <m:r>
                            <a:rPr lang="ru-RU" i="0">
                              <a:latin typeface="Cambria Math" panose="02040503050406030204" pitchFamily="18" charset="0"/>
                            </a:rPr>
                            <m:t>+1</m:t>
                          </m:r>
                        </m:sup>
                      </m:sSup>
                      <m:r>
                        <a:rPr lang="ru-RU" i="0">
                          <a:latin typeface="Cambria Math" panose="02040503050406030204" pitchFamily="18" charset="0"/>
                        </a:rPr>
                        <m:t>∙</m:t>
                      </m:r>
                      <m:sSup>
                        <m:sSupPr>
                          <m:ctrlPr>
                            <a:rPr lang="ru-RU" i="1">
                              <a:solidFill>
                                <a:srgbClr val="836967"/>
                              </a:solidFill>
                              <a:latin typeface="Cambria Math" panose="02040503050406030204" pitchFamily="18" charset="0"/>
                            </a:rPr>
                          </m:ctrlPr>
                        </m:sSupPr>
                        <m:e>
                          <m:d>
                            <m:dPr>
                              <m:begChr m:val=""/>
                              <m:ctrlPr>
                                <a:rPr lang="ru-RU" i="1">
                                  <a:latin typeface="Cambria Math" panose="02040503050406030204" pitchFamily="18" charset="0"/>
                                </a:rPr>
                              </m:ctrlPr>
                            </m:dPr>
                            <m:e>
                              <m:sSub>
                                <m:sSubPr>
                                  <m:ctrlPr>
                                    <a:rPr lang="ru-RU" i="1">
                                      <a:solidFill>
                                        <a:srgbClr val="836967"/>
                                      </a:solidFill>
                                      <a:latin typeface="Cambria Math" panose="02040503050406030204" pitchFamily="18" charset="0"/>
                                    </a:rPr>
                                  </m:ctrlPr>
                                </m:sSubPr>
                                <m:e>
                                  <m:d>
                                    <m:dPr>
                                      <m:endChr m:val=""/>
                                      <m:ctrlPr>
                                        <a:rPr lang="ru-RU" i="1">
                                          <a:latin typeface="Cambria Math" panose="02040503050406030204" pitchFamily="18" charset="0"/>
                                        </a:rPr>
                                      </m:ctrlPr>
                                    </m:dPr>
                                    <m:e>
                                      <m:r>
                                        <a:rPr lang="ru-RU" i="1">
                                          <a:latin typeface="Cambria Math" panose="02040503050406030204" pitchFamily="18" charset="0"/>
                                        </a:rPr>
                                        <m:t>𝑅</m:t>
                                      </m:r>
                                    </m:e>
                                  </m:d>
                                </m:e>
                                <m:sub>
                                  <m:r>
                                    <a:rPr lang="ru-RU" i="1">
                                      <a:latin typeface="Cambria Math" panose="02040503050406030204" pitchFamily="18" charset="0"/>
                                    </a:rPr>
                                    <m:t>𝑙𝑖𝑛𝑘</m:t>
                                  </m:r>
                                </m:sub>
                              </m:sSub>
                            </m:e>
                          </m:d>
                        </m:e>
                        <m:sup>
                          <m:r>
                            <a:rPr lang="ru-RU" i="1">
                              <a:latin typeface="Cambria Math" panose="02040503050406030204" pitchFamily="18" charset="0"/>
                            </a:rPr>
                            <m:t>𝑛</m:t>
                          </m:r>
                        </m:sup>
                      </m:sSup>
                    </m:oMath>
                  </m:oMathPara>
                </a14:m>
                <a:endParaRPr lang="ru-RU" sz="2000" dirty="0"/>
              </a:p>
            </p:txBody>
          </p:sp>
        </mc:Choice>
        <mc:Fallback xmlns="">
          <p:sp>
            <p:nvSpPr>
              <p:cNvPr id="16" name="TextBox 15">
                <a:extLst>
                  <a:ext uri="{FF2B5EF4-FFF2-40B4-BE49-F238E27FC236}">
                    <a16:creationId xmlns:a16="http://schemas.microsoft.com/office/drawing/2014/main" id="{F8554E1B-4F4A-4B68-96C8-4058EA2D1398}"/>
                  </a:ext>
                </a:extLst>
              </p:cNvPr>
              <p:cNvSpPr txBox="1">
                <a:spLocks noRot="1" noChangeAspect="1" noMove="1" noResize="1" noEditPoints="1" noAdjustHandles="1" noChangeArrowheads="1" noChangeShapeType="1" noTextEdit="1"/>
              </p:cNvSpPr>
              <p:nvPr/>
            </p:nvSpPr>
            <p:spPr>
              <a:xfrm>
                <a:off x="46014" y="2451394"/>
                <a:ext cx="3239535" cy="464230"/>
              </a:xfrm>
              <a:prstGeom prst="rect">
                <a:avLst/>
              </a:prstGeom>
              <a:blipFill>
                <a:blip r:embed="rId7"/>
                <a:stretch>
                  <a:fillRect t="-123684" r="-10734" b="-20131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CE7D5E-0850-45D8-8771-53C2C2BA22D5}"/>
                  </a:ext>
                </a:extLst>
              </p:cNvPr>
              <p:cNvSpPr txBox="1"/>
              <p:nvPr/>
            </p:nvSpPr>
            <p:spPr>
              <a:xfrm>
                <a:off x="3139827" y="2500600"/>
                <a:ext cx="2708845" cy="4021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rgbClr val="836967"/>
                              </a:solidFill>
                              <a:latin typeface="Cambria Math" panose="02040503050406030204" pitchFamily="18" charset="0"/>
                            </a:rPr>
                          </m:ctrlPr>
                        </m:sSubSupPr>
                        <m:e>
                          <m:r>
                            <a:rPr lang="ru-RU" i="1">
                              <a:latin typeface="Cambria Math" panose="02040503050406030204" pitchFamily="18" charset="0"/>
                            </a:rPr>
                            <m:t>𝑅</m:t>
                          </m:r>
                        </m:e>
                        <m:sub>
                          <m:r>
                            <a:rPr lang="ru-RU" i="1">
                              <a:latin typeface="Cambria Math" panose="02040503050406030204" pitchFamily="18" charset="0"/>
                            </a:rPr>
                            <m:t>𝑖</m:t>
                          </m:r>
                        </m:sub>
                        <m:sup>
                          <m:r>
                            <a:rPr lang="ru-RU" i="1">
                              <a:latin typeface="Cambria Math" panose="02040503050406030204" pitchFamily="18" charset="0"/>
                            </a:rPr>
                            <m:t>𝑝</m:t>
                          </m:r>
                        </m:sup>
                      </m:sSubSup>
                      <m:r>
                        <a:rPr lang="ru-RU" i="0">
                          <a:latin typeface="Cambria Math" panose="02040503050406030204" pitchFamily="18" charset="0"/>
                        </a:rPr>
                        <m:t>=1−</m:t>
                      </m:r>
                      <m:sSup>
                        <m:sSupPr>
                          <m:ctrlPr>
                            <a:rPr lang="ru-RU" i="1">
                              <a:solidFill>
                                <a:srgbClr val="836967"/>
                              </a:solidFill>
                              <a:latin typeface="Cambria Math" panose="02040503050406030204" pitchFamily="18" charset="0"/>
                            </a:rPr>
                          </m:ctrlPr>
                        </m:sSupPr>
                        <m:e>
                          <m:d>
                            <m:dPr>
                              <m:ctrlPr>
                                <a:rPr lang="ru-RU" i="1">
                                  <a:latin typeface="Cambria Math" panose="02040503050406030204" pitchFamily="18" charset="0"/>
                                </a:rPr>
                              </m:ctrlPr>
                            </m:dPr>
                            <m:e>
                              <m:r>
                                <a:rPr lang="ru-RU" i="0">
                                  <a:latin typeface="Cambria Math" panose="02040503050406030204" pitchFamily="18" charset="0"/>
                                </a:rPr>
                                <m:t>1−</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𝑙𝑖𝑛𝑘</m:t>
                                  </m:r>
                                </m:sub>
                              </m:sSub>
                            </m:e>
                          </m:d>
                        </m:e>
                        <m:sup>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𝑛</m:t>
                              </m:r>
                            </m:e>
                            <m:sub>
                              <m:r>
                                <a:rPr lang="ru-RU" i="1">
                                  <a:latin typeface="Cambria Math" panose="02040503050406030204" pitchFamily="18" charset="0"/>
                                </a:rPr>
                                <m:t>𝑖</m:t>
                              </m:r>
                            </m:sub>
                          </m:sSub>
                        </m:sup>
                      </m:sSup>
                    </m:oMath>
                  </m:oMathPara>
                </a14:m>
                <a:endParaRPr lang="ru-RU" sz="2000" dirty="0"/>
              </a:p>
            </p:txBody>
          </p:sp>
        </mc:Choice>
        <mc:Fallback xmlns="">
          <p:sp>
            <p:nvSpPr>
              <p:cNvPr id="19" name="TextBox 18">
                <a:extLst>
                  <a:ext uri="{FF2B5EF4-FFF2-40B4-BE49-F238E27FC236}">
                    <a16:creationId xmlns:a16="http://schemas.microsoft.com/office/drawing/2014/main" id="{BCCE7D5E-0850-45D8-8771-53C2C2BA22D5}"/>
                  </a:ext>
                </a:extLst>
              </p:cNvPr>
              <p:cNvSpPr txBox="1">
                <a:spLocks noRot="1" noChangeAspect="1" noMove="1" noResize="1" noEditPoints="1" noAdjustHandles="1" noChangeArrowheads="1" noChangeShapeType="1" noTextEdit="1"/>
              </p:cNvSpPr>
              <p:nvPr/>
            </p:nvSpPr>
            <p:spPr>
              <a:xfrm>
                <a:off x="3139827" y="2500600"/>
                <a:ext cx="2708845" cy="402161"/>
              </a:xfrm>
              <a:prstGeom prst="rect">
                <a:avLst/>
              </a:prstGeom>
              <a:blipFill>
                <a:blip r:embed="rId8"/>
                <a:stretch>
                  <a:fillRect b="-3030"/>
                </a:stretch>
              </a:blipFill>
            </p:spPr>
            <p:txBody>
              <a:bodyPr/>
              <a:lstStyle/>
              <a:p>
                <a:r>
                  <a:rPr lang="ru-RU">
                    <a:noFill/>
                  </a:rPr>
                  <a:t> </a:t>
                </a:r>
              </a:p>
            </p:txBody>
          </p:sp>
        </mc:Fallback>
      </mc:AlternateContent>
      <p:cxnSp>
        <p:nvCxnSpPr>
          <p:cNvPr id="8" name="Прямая со стрелкой 7">
            <a:extLst>
              <a:ext uri="{FF2B5EF4-FFF2-40B4-BE49-F238E27FC236}">
                <a16:creationId xmlns:a16="http://schemas.microsoft.com/office/drawing/2014/main" id="{AD2A1D15-11D7-467C-B30E-4E6CBA99B591}"/>
              </a:ext>
            </a:extLst>
          </p:cNvPr>
          <p:cNvCxnSpPr>
            <a:cxnSpLocks/>
          </p:cNvCxnSpPr>
          <p:nvPr/>
        </p:nvCxnSpPr>
        <p:spPr>
          <a:xfrm flipH="1">
            <a:off x="457201" y="2032874"/>
            <a:ext cx="2910440" cy="54852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Прямая со стрелкой 19">
            <a:extLst>
              <a:ext uri="{FF2B5EF4-FFF2-40B4-BE49-F238E27FC236}">
                <a16:creationId xmlns:a16="http://schemas.microsoft.com/office/drawing/2014/main" id="{572A9404-7D89-4E9C-B585-1A3647B93D6E}"/>
              </a:ext>
            </a:extLst>
          </p:cNvPr>
          <p:cNvCxnSpPr>
            <a:cxnSpLocks/>
          </p:cNvCxnSpPr>
          <p:nvPr/>
        </p:nvCxnSpPr>
        <p:spPr>
          <a:xfrm flipH="1">
            <a:off x="3584270" y="2262067"/>
            <a:ext cx="1111366" cy="28308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4" name="Рисунок 23">
            <a:extLst>
              <a:ext uri="{FF2B5EF4-FFF2-40B4-BE49-F238E27FC236}">
                <a16:creationId xmlns:a16="http://schemas.microsoft.com/office/drawing/2014/main" id="{0F902FBB-2518-41D5-A1C0-C46C8BDC1C89}"/>
              </a:ext>
            </a:extLst>
          </p:cNvPr>
          <p:cNvPicPr>
            <a:picLocks noChangeAspect="1"/>
          </p:cNvPicPr>
          <p:nvPr/>
        </p:nvPicPr>
        <p:blipFill rotWithShape="1">
          <a:blip r:embed="rId9"/>
          <a:srcRect r="1712"/>
          <a:stretch/>
        </p:blipFill>
        <p:spPr>
          <a:xfrm>
            <a:off x="6594067" y="2451394"/>
            <a:ext cx="5375512" cy="3529317"/>
          </a:xfrm>
          <a:prstGeom prst="rect">
            <a:avLst/>
          </a:prstGeom>
        </p:spPr>
      </p:pic>
      <p:sp>
        <p:nvSpPr>
          <p:cNvPr id="30" name="Текст 6">
            <a:extLst>
              <a:ext uri="{FF2B5EF4-FFF2-40B4-BE49-F238E27FC236}">
                <a16:creationId xmlns:a16="http://schemas.microsoft.com/office/drawing/2014/main" id="{B8D31891-8872-44FF-847C-0421CB814422}"/>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sp>
        <p:nvSpPr>
          <p:cNvPr id="18" name="TextBox 17">
            <a:extLst>
              <a:ext uri="{FF2B5EF4-FFF2-40B4-BE49-F238E27FC236}">
                <a16:creationId xmlns:a16="http://schemas.microsoft.com/office/drawing/2014/main" id="{869ACFAD-A387-43F6-A234-8A0127F3D2C1}"/>
              </a:ext>
            </a:extLst>
          </p:cNvPr>
          <p:cNvSpPr txBox="1"/>
          <p:nvPr/>
        </p:nvSpPr>
        <p:spPr>
          <a:xfrm>
            <a:off x="7052175" y="6013647"/>
            <a:ext cx="5047562" cy="584775"/>
          </a:xfrm>
          <a:prstGeom prst="rect">
            <a:avLst/>
          </a:prstGeom>
          <a:noFill/>
        </p:spPr>
        <p:txBody>
          <a:bodyPr wrap="square">
            <a:spAutoFit/>
          </a:bodyPr>
          <a:lstStyle/>
          <a:p>
            <a:pPr algn="ctr"/>
            <a:r>
              <a:rPr lang="ru-RU" sz="1600" i="1" dirty="0">
                <a:latin typeface="HSE Sans "/>
                <a:cs typeface="Arial" panose="020B0604020202020204" pitchFamily="34" charset="0"/>
              </a:rPr>
              <a:t>График зависимости уровня надежности от количества функционирующих ребер</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EEA25D1-B050-4A6F-B365-D71FEA57EBC5}"/>
                  </a:ext>
                </a:extLst>
              </p:cNvPr>
              <p:cNvSpPr txBox="1"/>
              <p:nvPr/>
            </p:nvSpPr>
            <p:spPr>
              <a:xfrm>
                <a:off x="-545376" y="3563632"/>
                <a:ext cx="2961167" cy="784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600" i="1">
                              <a:solidFill>
                                <a:srgbClr val="836967"/>
                              </a:solidFill>
                              <a:latin typeface="Cambria Math" panose="02040503050406030204" pitchFamily="18" charset="0"/>
                            </a:rPr>
                          </m:ctrlPr>
                        </m:sSubPr>
                        <m:e>
                          <m:r>
                            <a:rPr lang="ru-RU" sz="1600" i="1">
                              <a:latin typeface="Cambria Math" panose="02040503050406030204" pitchFamily="18" charset="0"/>
                            </a:rPr>
                            <m:t>𝑅</m:t>
                          </m:r>
                        </m:e>
                        <m:sub>
                          <m:r>
                            <a:rPr lang="ru-RU" sz="1600" i="1">
                              <a:latin typeface="Cambria Math" panose="02040503050406030204" pitchFamily="18" charset="0"/>
                            </a:rPr>
                            <m:t>𝐻𝑊</m:t>
                          </m:r>
                        </m:sub>
                      </m:sSub>
                      <m:r>
                        <a:rPr lang="ru-RU" sz="1600" i="0">
                          <a:latin typeface="Cambria Math" panose="02040503050406030204" pitchFamily="18" charset="0"/>
                        </a:rPr>
                        <m:t>=</m:t>
                      </m:r>
                      <m:sSub>
                        <m:sSubPr>
                          <m:ctrlPr>
                            <a:rPr lang="ru-RU" sz="1600" i="1">
                              <a:solidFill>
                                <a:srgbClr val="836967"/>
                              </a:solidFill>
                              <a:latin typeface="Cambria Math" panose="02040503050406030204" pitchFamily="18" charset="0"/>
                            </a:rPr>
                          </m:ctrlPr>
                        </m:sSubPr>
                        <m:e>
                          <m:r>
                            <a:rPr lang="ru-RU" sz="1600" i="1" smtClean="0">
                              <a:latin typeface="Cambria Math" panose="02040503050406030204" pitchFamily="18" charset="0"/>
                            </a:rPr>
                            <m:t>𝐾</m:t>
                          </m:r>
                        </m:e>
                        <m:sub>
                          <m:r>
                            <a:rPr lang="ru-RU" sz="1600" i="1">
                              <a:latin typeface="Cambria Math" panose="02040503050406030204" pitchFamily="18" charset="0"/>
                            </a:rPr>
                            <m:t>𝐴</m:t>
                          </m:r>
                        </m:sub>
                      </m:sSub>
                      <m:nary>
                        <m:naryPr>
                          <m:chr m:val="∑"/>
                          <m:limLoc m:val="undOvr"/>
                          <m:ctrlPr>
                            <a:rPr lang="ru-RU" sz="1600" i="1">
                              <a:latin typeface="Cambria Math" panose="02040503050406030204" pitchFamily="18" charset="0"/>
                            </a:rPr>
                          </m:ctrlPr>
                        </m:naryPr>
                        <m:sub>
                          <m:r>
                            <a:rPr lang="ru-RU" sz="1600" i="1">
                              <a:latin typeface="Cambria Math" panose="02040503050406030204" pitchFamily="18" charset="0"/>
                            </a:rPr>
                            <m:t>𝑛</m:t>
                          </m:r>
                          <m:r>
                            <a:rPr lang="ru-RU" sz="1600" i="0">
                              <a:latin typeface="Cambria Math" panose="02040503050406030204" pitchFamily="18" charset="0"/>
                            </a:rPr>
                            <m:t>=1</m:t>
                          </m:r>
                        </m:sub>
                        <m:sup>
                          <m:r>
                            <a:rPr lang="ru-RU" sz="1600" i="1">
                              <a:latin typeface="Cambria Math" panose="02040503050406030204" pitchFamily="18" charset="0"/>
                            </a:rPr>
                            <m:t>𝑁</m:t>
                          </m:r>
                        </m:sup>
                        <m:e>
                          <m:sSub>
                            <m:sSubPr>
                              <m:ctrlPr>
                                <a:rPr lang="ru-RU" sz="1600" i="1">
                                  <a:solidFill>
                                    <a:srgbClr val="836967"/>
                                  </a:solidFill>
                                  <a:latin typeface="Cambria Math" panose="02040503050406030204" pitchFamily="18" charset="0"/>
                                </a:rPr>
                              </m:ctrlPr>
                            </m:sSubPr>
                            <m:e>
                              <m:r>
                                <a:rPr lang="ru-RU" sz="1600" i="1">
                                  <a:latin typeface="Cambria Math" panose="02040503050406030204" pitchFamily="18" charset="0"/>
                                </a:rPr>
                                <m:t>𝜆</m:t>
                              </m:r>
                            </m:e>
                            <m:sub>
                              <m:r>
                                <a:rPr lang="ru-RU" sz="1600" i="1">
                                  <a:latin typeface="Cambria Math" panose="02040503050406030204" pitchFamily="18" charset="0"/>
                                </a:rPr>
                                <m:t>𝑛</m:t>
                              </m:r>
                            </m:sub>
                          </m:sSub>
                        </m:e>
                      </m:nary>
                    </m:oMath>
                  </m:oMathPara>
                </a14:m>
                <a:endParaRPr lang="ru-RU" sz="1600" dirty="0"/>
              </a:p>
            </p:txBody>
          </p:sp>
        </mc:Choice>
        <mc:Fallback xmlns="">
          <p:sp>
            <p:nvSpPr>
              <p:cNvPr id="21" name="TextBox 20">
                <a:extLst>
                  <a:ext uri="{FF2B5EF4-FFF2-40B4-BE49-F238E27FC236}">
                    <a16:creationId xmlns:a16="http://schemas.microsoft.com/office/drawing/2014/main" id="{CEEA25D1-B050-4A6F-B365-D71FEA57EBC5}"/>
                  </a:ext>
                </a:extLst>
              </p:cNvPr>
              <p:cNvSpPr txBox="1">
                <a:spLocks noRot="1" noChangeAspect="1" noMove="1" noResize="1" noEditPoints="1" noAdjustHandles="1" noChangeArrowheads="1" noChangeShapeType="1" noTextEdit="1"/>
              </p:cNvSpPr>
              <p:nvPr/>
            </p:nvSpPr>
            <p:spPr>
              <a:xfrm>
                <a:off x="-545376" y="3563632"/>
                <a:ext cx="2961167" cy="784638"/>
              </a:xfrm>
              <a:prstGeom prst="rect">
                <a:avLst/>
              </a:prstGeom>
              <a:blipFill>
                <a:blip r:embed="rId10"/>
                <a:stretch>
                  <a:fillRect/>
                </a:stretch>
              </a:blipFill>
            </p:spPr>
            <p:txBody>
              <a:bodyPr/>
              <a:lstStyle/>
              <a:p>
                <a:r>
                  <a:rPr lang="ru-RU">
                    <a:noFill/>
                  </a:rPr>
                  <a:t> </a:t>
                </a:r>
              </a:p>
            </p:txBody>
          </p:sp>
        </mc:Fallback>
      </mc:AlternateContent>
      <p:cxnSp>
        <p:nvCxnSpPr>
          <p:cNvPr id="22" name="Прямая со стрелкой 21">
            <a:extLst>
              <a:ext uri="{FF2B5EF4-FFF2-40B4-BE49-F238E27FC236}">
                <a16:creationId xmlns:a16="http://schemas.microsoft.com/office/drawing/2014/main" id="{7348BEA1-8303-4A4C-B0D5-7920F53EA048}"/>
              </a:ext>
            </a:extLst>
          </p:cNvPr>
          <p:cNvCxnSpPr>
            <a:cxnSpLocks/>
          </p:cNvCxnSpPr>
          <p:nvPr/>
        </p:nvCxnSpPr>
        <p:spPr>
          <a:xfrm>
            <a:off x="1648124" y="2012756"/>
            <a:ext cx="378545" cy="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Прямая со стрелкой 27">
            <a:extLst>
              <a:ext uri="{FF2B5EF4-FFF2-40B4-BE49-F238E27FC236}">
                <a16:creationId xmlns:a16="http://schemas.microsoft.com/office/drawing/2014/main" id="{E6B3207C-0718-480D-9CBA-FCB0EB575A30}"/>
              </a:ext>
            </a:extLst>
          </p:cNvPr>
          <p:cNvCxnSpPr>
            <a:cxnSpLocks/>
          </p:cNvCxnSpPr>
          <p:nvPr/>
        </p:nvCxnSpPr>
        <p:spPr>
          <a:xfrm flipH="1">
            <a:off x="1143689" y="2850805"/>
            <a:ext cx="85037" cy="32141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1" name="Прямая со стрелкой 30">
            <a:extLst>
              <a:ext uri="{FF2B5EF4-FFF2-40B4-BE49-F238E27FC236}">
                <a16:creationId xmlns:a16="http://schemas.microsoft.com/office/drawing/2014/main" id="{B7D5447A-AF88-4B7B-B7B2-13472EE1E6F7}"/>
              </a:ext>
            </a:extLst>
          </p:cNvPr>
          <p:cNvCxnSpPr>
            <a:cxnSpLocks/>
          </p:cNvCxnSpPr>
          <p:nvPr/>
        </p:nvCxnSpPr>
        <p:spPr>
          <a:xfrm flipH="1">
            <a:off x="330076" y="3356777"/>
            <a:ext cx="1582345" cy="53877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Прямая со стрелкой 32">
            <a:extLst>
              <a:ext uri="{FF2B5EF4-FFF2-40B4-BE49-F238E27FC236}">
                <a16:creationId xmlns:a16="http://schemas.microsoft.com/office/drawing/2014/main" id="{2C21FED1-CD9E-447E-83AA-9E1942BBE2AC}"/>
              </a:ext>
            </a:extLst>
          </p:cNvPr>
          <p:cNvCxnSpPr>
            <a:cxnSpLocks/>
          </p:cNvCxnSpPr>
          <p:nvPr/>
        </p:nvCxnSpPr>
        <p:spPr>
          <a:xfrm flipH="1">
            <a:off x="2026669" y="3389880"/>
            <a:ext cx="433288" cy="437706"/>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A6CB67C-8DDD-4AF8-BB49-895AA5DC7D57}"/>
                  </a:ext>
                </a:extLst>
              </p:cNvPr>
              <p:cNvSpPr txBox="1"/>
              <p:nvPr/>
            </p:nvSpPr>
            <p:spPr>
              <a:xfrm>
                <a:off x="1597724" y="3649772"/>
                <a:ext cx="4399614"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500" i="1" smtClean="0">
                              <a:solidFill>
                                <a:srgbClr val="836967"/>
                              </a:solidFill>
                              <a:latin typeface="Cambria Math" panose="02040503050406030204" pitchFamily="18" charset="0"/>
                            </a:rPr>
                          </m:ctrlPr>
                        </m:sSubPr>
                        <m:e>
                          <m:r>
                            <a:rPr lang="en-US" sz="1500" b="0" i="1" smtClean="0">
                              <a:solidFill>
                                <a:schemeClr val="tx1"/>
                              </a:solidFill>
                              <a:latin typeface="Cambria Math" panose="02040503050406030204" pitchFamily="18" charset="0"/>
                            </a:rPr>
                            <m:t>𝑅</m:t>
                          </m:r>
                        </m:e>
                        <m:sub>
                          <m:r>
                            <a:rPr lang="ru-RU" sz="1500" i="1">
                              <a:latin typeface="Cambria Math" panose="02040503050406030204" pitchFamily="18" charset="0"/>
                            </a:rPr>
                            <m:t>𝑆𝑊</m:t>
                          </m:r>
                        </m:sub>
                      </m:sSub>
                      <m:r>
                        <a:rPr lang="ru-RU" sz="1500" i="0">
                          <a:latin typeface="Cambria Math" panose="02040503050406030204" pitchFamily="18" charset="0"/>
                        </a:rPr>
                        <m:t>=</m:t>
                      </m:r>
                      <m:d>
                        <m:dPr>
                          <m:ctrlPr>
                            <a:rPr lang="ru-RU" sz="1500" i="1">
                              <a:solidFill>
                                <a:srgbClr val="836967"/>
                              </a:solidFill>
                              <a:latin typeface="Cambria Math" panose="02040503050406030204" pitchFamily="18" charset="0"/>
                            </a:rPr>
                          </m:ctrlPr>
                        </m:dPr>
                        <m:e>
                          <m:f>
                            <m:fPr>
                              <m:ctrlPr>
                                <a:rPr lang="ru-RU" sz="1500" i="1">
                                  <a:solidFill>
                                    <a:srgbClr val="836967"/>
                                  </a:solidFill>
                                  <a:latin typeface="Cambria Math" panose="02040503050406030204" pitchFamily="18" charset="0"/>
                                </a:rPr>
                              </m:ctrlPr>
                            </m:fPr>
                            <m:num>
                              <m:sSub>
                                <m:sSubPr>
                                  <m:ctrlPr>
                                    <a:rPr lang="ru-RU" sz="1500" i="1">
                                      <a:solidFill>
                                        <a:srgbClr val="836967"/>
                                      </a:solidFill>
                                      <a:latin typeface="Cambria Math" panose="02040503050406030204" pitchFamily="18" charset="0"/>
                                    </a:rPr>
                                  </m:ctrlPr>
                                </m:sSubPr>
                                <m:e>
                                  <m:r>
                                    <a:rPr lang="ru-RU" sz="1500" i="1">
                                      <a:latin typeface="Cambria Math" panose="02040503050406030204" pitchFamily="18" charset="0"/>
                                    </a:rPr>
                                    <m:t>𝐹</m:t>
                                  </m:r>
                                </m:e>
                                <m:sub>
                                  <m:sSub>
                                    <m:sSubPr>
                                      <m:ctrlPr>
                                        <a:rPr lang="ru-RU" sz="1500" i="1">
                                          <a:solidFill>
                                            <a:srgbClr val="836967"/>
                                          </a:solidFill>
                                          <a:latin typeface="Cambria Math" panose="02040503050406030204" pitchFamily="18" charset="0"/>
                                        </a:rPr>
                                      </m:ctrlPr>
                                    </m:sSubPr>
                                    <m:e>
                                      <m:r>
                                        <a:rPr lang="ru-RU" sz="1500" i="1">
                                          <a:latin typeface="Cambria Math" panose="02040503050406030204" pitchFamily="18" charset="0"/>
                                        </a:rPr>
                                        <m:t>𝑡</m:t>
                                      </m:r>
                                    </m:e>
                                    <m:sub>
                                      <m:r>
                                        <a:rPr lang="ru-RU" sz="1500" i="1">
                                          <a:latin typeface="Cambria Math" panose="02040503050406030204" pitchFamily="18" charset="0"/>
                                        </a:rPr>
                                        <m:t>𝑖</m:t>
                                      </m:r>
                                    </m:sub>
                                  </m:sSub>
                                  <m:r>
                                    <a:rPr lang="ru-RU" sz="1500" i="0">
                                      <a:latin typeface="Cambria Math" panose="02040503050406030204" pitchFamily="18" charset="0"/>
                                    </a:rPr>
                                    <m:t>−1</m:t>
                                  </m:r>
                                </m:sub>
                              </m:sSub>
                              <m:r>
                                <a:rPr lang="ru-RU" sz="1500" i="0">
                                  <a:latin typeface="Cambria Math" panose="02040503050406030204" pitchFamily="18" charset="0"/>
                                </a:rPr>
                                <m:t>−</m:t>
                              </m:r>
                              <m:sSub>
                                <m:sSubPr>
                                  <m:ctrlPr>
                                    <a:rPr lang="ru-RU" sz="1500" i="1">
                                      <a:solidFill>
                                        <a:srgbClr val="836967"/>
                                      </a:solidFill>
                                      <a:latin typeface="Cambria Math" panose="02040503050406030204" pitchFamily="18" charset="0"/>
                                    </a:rPr>
                                  </m:ctrlPr>
                                </m:sSubPr>
                                <m:e>
                                  <m:r>
                                    <a:rPr lang="ru-RU" sz="1500" i="1">
                                      <a:latin typeface="Cambria Math" panose="02040503050406030204" pitchFamily="18" charset="0"/>
                                    </a:rPr>
                                    <m:t>𝐹</m:t>
                                  </m:r>
                                </m:e>
                                <m:sub>
                                  <m:sSub>
                                    <m:sSubPr>
                                      <m:ctrlPr>
                                        <a:rPr lang="ru-RU" sz="1500" i="1">
                                          <a:solidFill>
                                            <a:srgbClr val="836967"/>
                                          </a:solidFill>
                                          <a:latin typeface="Cambria Math" panose="02040503050406030204" pitchFamily="18" charset="0"/>
                                        </a:rPr>
                                      </m:ctrlPr>
                                    </m:sSubPr>
                                    <m:e>
                                      <m:r>
                                        <a:rPr lang="ru-RU" sz="1500" i="1">
                                          <a:latin typeface="Cambria Math" panose="02040503050406030204" pitchFamily="18" charset="0"/>
                                        </a:rPr>
                                        <m:t>𝑡</m:t>
                                      </m:r>
                                    </m:e>
                                    <m:sub>
                                      <m:r>
                                        <a:rPr lang="ru-RU" sz="1500" i="1">
                                          <a:latin typeface="Cambria Math" panose="02040503050406030204" pitchFamily="18" charset="0"/>
                                        </a:rPr>
                                        <m:t>𝑖</m:t>
                                      </m:r>
                                    </m:sub>
                                  </m:sSub>
                                </m:sub>
                              </m:sSub>
                            </m:num>
                            <m:den>
                              <m:r>
                                <a:rPr lang="ru-RU" sz="1500" i="0">
                                  <a:latin typeface="Cambria Math" panose="02040503050406030204" pitchFamily="18" charset="0"/>
                                </a:rPr>
                                <m:t>730</m:t>
                              </m:r>
                            </m:den>
                          </m:f>
                        </m:e>
                      </m:d>
                      <m:r>
                        <a:rPr lang="ru-RU" sz="1500" i="0">
                          <a:latin typeface="Cambria Math" panose="02040503050406030204" pitchFamily="18" charset="0"/>
                        </a:rPr>
                        <m:t>∗</m:t>
                      </m:r>
                      <m:d>
                        <m:dPr>
                          <m:ctrlPr>
                            <a:rPr lang="ru-RU" sz="1500" i="1">
                              <a:solidFill>
                                <a:srgbClr val="836967"/>
                              </a:solidFill>
                              <a:latin typeface="Cambria Math" panose="02040503050406030204" pitchFamily="18" charset="0"/>
                            </a:rPr>
                          </m:ctrlPr>
                        </m:dPr>
                        <m:e>
                          <m:r>
                            <a:rPr lang="ru-RU" sz="1500" i="1">
                              <a:latin typeface="Cambria Math" panose="02040503050406030204" pitchFamily="18" charset="0"/>
                            </a:rPr>
                            <m:t>𝐷𝐶</m:t>
                          </m:r>
                          <m:r>
                            <a:rPr lang="ru-RU" sz="1500" i="0">
                              <a:latin typeface="Cambria Math" panose="02040503050406030204" pitchFamily="18" charset="0"/>
                            </a:rPr>
                            <m:t>∗</m:t>
                          </m:r>
                          <m:r>
                            <a:rPr lang="ru-RU" sz="1500" i="1">
                              <a:latin typeface="Cambria Math" panose="02040503050406030204" pitchFamily="18" charset="0"/>
                            </a:rPr>
                            <m:t>𝐹𝐿</m:t>
                          </m:r>
                          <m:r>
                            <a:rPr lang="ru-RU" sz="1500" i="0">
                              <a:latin typeface="Cambria Math" panose="02040503050406030204" pitchFamily="18" charset="0"/>
                            </a:rPr>
                            <m:t>∗</m:t>
                          </m:r>
                          <m:r>
                            <a:rPr lang="ru-RU" sz="1500" i="1">
                              <a:latin typeface="Cambria Math" panose="02040503050406030204" pitchFamily="18" charset="0"/>
                            </a:rPr>
                            <m:t>𝐹𝐴</m:t>
                          </m:r>
                          <m:r>
                            <a:rPr lang="ru-RU" sz="1500" i="0">
                              <a:latin typeface="Cambria Math" panose="02040503050406030204" pitchFamily="18" charset="0"/>
                            </a:rPr>
                            <m:t>∗</m:t>
                          </m:r>
                          <m:r>
                            <a:rPr lang="ru-RU" sz="1500" i="1">
                              <a:latin typeface="Cambria Math" panose="02040503050406030204" pitchFamily="18" charset="0"/>
                            </a:rPr>
                            <m:t>𝐴𝑆</m:t>
                          </m:r>
                        </m:e>
                      </m:d>
                      <m:r>
                        <a:rPr lang="ru-RU" sz="1500" i="0">
                          <a:latin typeface="Cambria Math" panose="02040503050406030204" pitchFamily="18" charset="0"/>
                        </a:rPr>
                        <m:t>∗</m:t>
                      </m:r>
                      <m:sSup>
                        <m:sSupPr>
                          <m:ctrlPr>
                            <a:rPr lang="ru-RU" sz="1500" i="1">
                              <a:solidFill>
                                <a:srgbClr val="836967"/>
                              </a:solidFill>
                              <a:latin typeface="Cambria Math" panose="02040503050406030204" pitchFamily="18" charset="0"/>
                            </a:rPr>
                          </m:ctrlPr>
                        </m:sSupPr>
                        <m:e>
                          <m:r>
                            <a:rPr lang="ru-RU" sz="1500" i="0">
                              <a:latin typeface="Cambria Math" panose="02040503050406030204" pitchFamily="18" charset="0"/>
                            </a:rPr>
                            <m:t>10</m:t>
                          </m:r>
                        </m:e>
                        <m:sup>
                          <m:r>
                            <a:rPr lang="ru-RU" sz="1500" i="0">
                              <a:latin typeface="Cambria Math" panose="02040503050406030204" pitchFamily="18" charset="0"/>
                            </a:rPr>
                            <m:t>6</m:t>
                          </m:r>
                        </m:sup>
                      </m:sSup>
                    </m:oMath>
                  </m:oMathPara>
                </a14:m>
                <a:endParaRPr lang="ru-RU" sz="1500" dirty="0"/>
              </a:p>
            </p:txBody>
          </p:sp>
        </mc:Choice>
        <mc:Fallback xmlns="">
          <p:sp>
            <p:nvSpPr>
              <p:cNvPr id="36" name="TextBox 35">
                <a:extLst>
                  <a:ext uri="{FF2B5EF4-FFF2-40B4-BE49-F238E27FC236}">
                    <a16:creationId xmlns:a16="http://schemas.microsoft.com/office/drawing/2014/main" id="{7A6CB67C-8DDD-4AF8-BB49-895AA5DC7D57}"/>
                  </a:ext>
                </a:extLst>
              </p:cNvPr>
              <p:cNvSpPr txBox="1">
                <a:spLocks noRot="1" noChangeAspect="1" noMove="1" noResize="1" noEditPoints="1" noAdjustHandles="1" noChangeArrowheads="1" noChangeShapeType="1" noTextEdit="1"/>
              </p:cNvSpPr>
              <p:nvPr/>
            </p:nvSpPr>
            <p:spPr>
              <a:xfrm>
                <a:off x="1597724" y="3649772"/>
                <a:ext cx="4399614" cy="610936"/>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D180D5D-1F28-4524-A3E1-06BA943DEFF1}"/>
                  </a:ext>
                </a:extLst>
              </p:cNvPr>
              <p:cNvSpPr txBox="1"/>
              <p:nvPr/>
            </p:nvSpPr>
            <p:spPr>
              <a:xfrm>
                <a:off x="3603642" y="4256053"/>
                <a:ext cx="3079352" cy="1406026"/>
              </a:xfrm>
              <a:prstGeom prst="rect">
                <a:avLst/>
              </a:prstGeom>
              <a:noFill/>
            </p:spPr>
            <p:txBody>
              <a:bodyPr wrap="square">
                <a:spAutoFit/>
              </a:bodyPr>
              <a:lstStyle/>
              <a:p>
                <a14:m>
                  <m:oMath xmlns:m="http://schemas.openxmlformats.org/officeDocument/2006/math">
                    <m:sSub>
                      <m:sSubPr>
                        <m:ctrlPr>
                          <a:rPr lang="ru-RU" sz="1400" i="1">
                            <a:effectLst/>
                            <a:latin typeface="Cambria Math" panose="02040503050406030204" pitchFamily="18" charset="0"/>
                            <a:ea typeface="Cambria Math" panose="02040503050406030204" pitchFamily="18" charset="0"/>
                          </a:rPr>
                        </m:ctrlPr>
                      </m:sSubPr>
                      <m:e>
                        <m:r>
                          <a:rPr lang="en-US" sz="1400" i="1">
                            <a:effectLst/>
                            <a:latin typeface="Cambria Math" panose="02040503050406030204" pitchFamily="18" charset="0"/>
                            <a:ea typeface="Cambria Math" panose="02040503050406030204" pitchFamily="18" charset="0"/>
                            <a:cs typeface="Times New Roman" panose="02020603050405020304" pitchFamily="18" charset="0"/>
                          </a:rPr>
                          <m:t>𝐹</m:t>
                        </m:r>
                      </m:e>
                      <m:sub>
                        <m:sSub>
                          <m:sSubPr>
                            <m:ctrlPr>
                              <a:rPr lang="ru-RU" sz="1400" i="1">
                                <a:effectLst/>
                                <a:latin typeface="Cambria Math" panose="02040503050406030204" pitchFamily="18" charset="0"/>
                                <a:ea typeface="Cambria Math" panose="02040503050406030204" pitchFamily="18" charset="0"/>
                              </a:rPr>
                            </m:ctrlPr>
                          </m:sSubPr>
                          <m:e>
                            <m:r>
                              <a:rPr lang="en-US" sz="1400" i="1">
                                <a:effectLst/>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i="1">
                                <a:effectLst/>
                                <a:latin typeface="Cambria Math" panose="02040503050406030204" pitchFamily="18" charset="0"/>
                                <a:ea typeface="Cambria Math" panose="02040503050406030204" pitchFamily="18" charset="0"/>
                                <a:cs typeface="Times New Roman" panose="02020603050405020304" pitchFamily="18" charset="0"/>
                              </a:rPr>
                              <m:t>𝑖</m:t>
                            </m:r>
                          </m:sub>
                        </m:sSub>
                      </m:sub>
                    </m:sSub>
                  </m:oMath>
                </a14:m>
                <a:r>
                  <a:rPr lang="ru-RU" sz="1400" dirty="0">
                    <a:effectLst/>
                    <a:latin typeface="Cambria Math" panose="02040503050406030204" pitchFamily="18" charset="0"/>
                    <a:ea typeface="Cambria Math" panose="02040503050406030204" pitchFamily="18" charset="0"/>
                    <a:cs typeface="Times New Roman" panose="02020603050405020304" pitchFamily="18" charset="0"/>
                  </a:rPr>
                  <a:t> – количество отказов за время </a:t>
                </a:r>
                <a14:m>
                  <m:oMath xmlns:m="http://schemas.openxmlformats.org/officeDocument/2006/math">
                    <m:sSub>
                      <m:sSubPr>
                        <m:ctrlPr>
                          <a:rPr lang="ru-RU" sz="1400" i="1">
                            <a:effectLst/>
                            <a:latin typeface="Cambria Math" panose="02040503050406030204" pitchFamily="18" charset="0"/>
                            <a:ea typeface="Cambria Math" panose="02040503050406030204" pitchFamily="18" charset="0"/>
                          </a:rPr>
                        </m:ctrlPr>
                      </m:sSubPr>
                      <m:e>
                        <m:r>
                          <a:rPr lang="en-US" sz="1400" i="1">
                            <a:effectLst/>
                            <a:latin typeface="Cambria Math" panose="02040503050406030204" pitchFamily="18" charset="0"/>
                            <a:ea typeface="Cambria Math" panose="02040503050406030204" pitchFamily="18" charset="0"/>
                            <a:cs typeface="Times New Roman" panose="02020603050405020304" pitchFamily="18" charset="0"/>
                          </a:rPr>
                          <m:t>𝑡</m:t>
                        </m:r>
                      </m:e>
                      <m:sub>
                        <m:r>
                          <a:rPr lang="en-US" sz="1400" i="1">
                            <a:effectLst/>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ru-RU" sz="1400" dirty="0">
                    <a:effectLst/>
                    <a:latin typeface="Cambria Math" panose="02040503050406030204" pitchFamily="18" charset="0"/>
                    <a:ea typeface="Cambria Math" panose="02040503050406030204" pitchFamily="18" charset="0"/>
                    <a:cs typeface="Times New Roman" panose="02020603050405020304" pitchFamily="18" charset="0"/>
                  </a:rPr>
                  <a:t> </a:t>
                </a:r>
                <a:endParaRPr lang="en-US" sz="1400" i="1" dirty="0">
                  <a:effectLst/>
                  <a:latin typeface="Cambria Math" panose="02040503050406030204" pitchFamily="18" charset="0"/>
                  <a:ea typeface="Cambria Math" panose="02040503050406030204" pitchFamily="18" charset="0"/>
                  <a:cs typeface="Times New Roman" panose="02020603050405020304" pitchFamily="18" charset="0"/>
                </a:endParaRPr>
              </a:p>
              <a:p>
                <a14:m>
                  <m:oMath xmlns:m="http://schemas.openxmlformats.org/officeDocument/2006/math">
                    <m:r>
                      <a:rPr lang="en-US" sz="1400" i="1">
                        <a:effectLst/>
                        <a:latin typeface="Cambria Math" panose="02040503050406030204" pitchFamily="18" charset="0"/>
                        <a:ea typeface="Cambria Math" panose="02040503050406030204" pitchFamily="18" charset="0"/>
                        <a:cs typeface="Times New Roman" panose="02020603050405020304" pitchFamily="18" charset="0"/>
                      </a:rPr>
                      <m:t>𝐷𝐶</m:t>
                    </m:r>
                  </m:oMath>
                </a14:m>
                <a:r>
                  <a:rPr lang="ru-RU" sz="1400" dirty="0">
                    <a:effectLst/>
                    <a:latin typeface="Cambria Math" panose="02040503050406030204" pitchFamily="18" charset="0"/>
                    <a:ea typeface="Cambria Math" panose="02040503050406030204" pitchFamily="18" charset="0"/>
                    <a:cs typeface="Times New Roman" panose="02020603050405020304" pitchFamily="18" charset="0"/>
                  </a:rPr>
                  <a:t> – цикл работы ПО</a:t>
                </a:r>
                <a:endParaRPr lang="en-US" sz="1400" dirty="0">
                  <a:effectLst/>
                  <a:latin typeface="Cambria Math" panose="02040503050406030204" pitchFamily="18" charset="0"/>
                  <a:ea typeface="Cambria Math" panose="02040503050406030204" pitchFamily="18" charset="0"/>
                  <a:cs typeface="Times New Roman" panose="02020603050405020304" pitchFamily="18" charset="0"/>
                </a:endParaRPr>
              </a:p>
              <a:p>
                <a14:m>
                  <m:oMath xmlns:m="http://schemas.openxmlformats.org/officeDocument/2006/math">
                    <m:r>
                      <a:rPr lang="en-US" sz="1400" i="1">
                        <a:effectLst/>
                        <a:latin typeface="Cambria Math" panose="02040503050406030204" pitchFamily="18" charset="0"/>
                        <a:ea typeface="Cambria Math" panose="02040503050406030204" pitchFamily="18" charset="0"/>
                        <a:cs typeface="Times New Roman" panose="02020603050405020304" pitchFamily="18" charset="0"/>
                      </a:rPr>
                      <m:t>𝐹𝐿</m:t>
                    </m:r>
                  </m:oMath>
                </a14:m>
                <a:r>
                  <a:rPr lang="ru-RU" sz="1400" dirty="0">
                    <a:effectLst/>
                    <a:latin typeface="Cambria Math" panose="02040503050406030204" pitchFamily="18" charset="0"/>
                    <a:ea typeface="Cambria Math" panose="02040503050406030204" pitchFamily="18" charset="0"/>
                    <a:cs typeface="Times New Roman" panose="02020603050405020304" pitchFamily="18" charset="0"/>
                  </a:rPr>
                  <a:t> – задержка при отказе</a:t>
                </a:r>
                <a:endParaRPr lang="en-US" sz="1400" dirty="0">
                  <a:effectLst/>
                  <a:latin typeface="Cambria Math" panose="02040503050406030204" pitchFamily="18" charset="0"/>
                  <a:ea typeface="Cambria Math" panose="02040503050406030204" pitchFamily="18" charset="0"/>
                  <a:cs typeface="Times New Roman" panose="02020603050405020304" pitchFamily="18" charset="0"/>
                </a:endParaRPr>
              </a:p>
              <a:p>
                <a14:m>
                  <m:oMath xmlns:m="http://schemas.openxmlformats.org/officeDocument/2006/math">
                    <m:r>
                      <a:rPr lang="en-US" sz="1400" i="1">
                        <a:effectLst/>
                        <a:latin typeface="Cambria Math" panose="02040503050406030204" pitchFamily="18" charset="0"/>
                        <a:ea typeface="Cambria Math" panose="02040503050406030204" pitchFamily="18" charset="0"/>
                        <a:cs typeface="Times New Roman" panose="02020603050405020304" pitchFamily="18" charset="0"/>
                      </a:rPr>
                      <m:t>𝐹𝐴</m:t>
                    </m:r>
                  </m:oMath>
                </a14:m>
                <a:r>
                  <a:rPr lang="ru-RU" sz="1400" dirty="0">
                    <a:effectLst/>
                    <a:latin typeface="Cambria Math" panose="02040503050406030204" pitchFamily="18" charset="0"/>
                    <a:ea typeface="Cambria Math" panose="02040503050406030204" pitchFamily="18" charset="0"/>
                    <a:cs typeface="Times New Roman" panose="02020603050405020304" pitchFamily="18" charset="0"/>
                  </a:rPr>
                  <a:t> – активация отказов</a:t>
                </a:r>
                <a:endParaRPr lang="en-US" sz="1400" dirty="0">
                  <a:effectLst/>
                  <a:latin typeface="Cambria Math" panose="02040503050406030204" pitchFamily="18" charset="0"/>
                  <a:ea typeface="Cambria Math" panose="02040503050406030204" pitchFamily="18" charset="0"/>
                  <a:cs typeface="Times New Roman" panose="02020603050405020304" pitchFamily="18" charset="0"/>
                </a:endParaRPr>
              </a:p>
              <a:p>
                <a14:m>
                  <m:oMath xmlns:m="http://schemas.openxmlformats.org/officeDocument/2006/math">
                    <m:r>
                      <a:rPr lang="en-US" sz="1400" i="1">
                        <a:effectLst/>
                        <a:latin typeface="Cambria Math" panose="02040503050406030204" pitchFamily="18" charset="0"/>
                        <a:ea typeface="Cambria Math" panose="02040503050406030204" pitchFamily="18" charset="0"/>
                        <a:cs typeface="Times New Roman" panose="02020603050405020304" pitchFamily="18" charset="0"/>
                      </a:rPr>
                      <m:t>𝐴𝑆</m:t>
                    </m:r>
                  </m:oMath>
                </a14:m>
                <a:r>
                  <a:rPr lang="ru-RU" sz="1400" dirty="0">
                    <a:effectLst/>
                    <a:latin typeface="Cambria Math" panose="02040503050406030204" pitchFamily="18" charset="0"/>
                    <a:ea typeface="Cambria Math" panose="02040503050406030204" pitchFamily="18" charset="0"/>
                    <a:cs typeface="Times New Roman" panose="02020603050405020304" pitchFamily="18" charset="0"/>
                  </a:rPr>
                  <a:t> – доля критичных отказов с точки зрения пользователя</a:t>
                </a:r>
                <a:endParaRPr lang="ru-RU" sz="1400" dirty="0">
                  <a:latin typeface="Cambria Math" panose="02040503050406030204" pitchFamily="18" charset="0"/>
                  <a:ea typeface="Cambria Math" panose="02040503050406030204" pitchFamily="18" charset="0"/>
                </a:endParaRPr>
              </a:p>
            </p:txBody>
          </p:sp>
        </mc:Choice>
        <mc:Fallback xmlns="">
          <p:sp>
            <p:nvSpPr>
              <p:cNvPr id="43" name="TextBox 42">
                <a:extLst>
                  <a:ext uri="{FF2B5EF4-FFF2-40B4-BE49-F238E27FC236}">
                    <a16:creationId xmlns:a16="http://schemas.microsoft.com/office/drawing/2014/main" id="{6D180D5D-1F28-4524-A3E1-06BA943DEFF1}"/>
                  </a:ext>
                </a:extLst>
              </p:cNvPr>
              <p:cNvSpPr txBox="1">
                <a:spLocks noRot="1" noChangeAspect="1" noMove="1" noResize="1" noEditPoints="1" noAdjustHandles="1" noChangeArrowheads="1" noChangeShapeType="1" noTextEdit="1"/>
              </p:cNvSpPr>
              <p:nvPr/>
            </p:nvSpPr>
            <p:spPr>
              <a:xfrm>
                <a:off x="3603642" y="4256053"/>
                <a:ext cx="3079352" cy="1406026"/>
              </a:xfrm>
              <a:prstGeom prst="rect">
                <a:avLst/>
              </a:prstGeom>
              <a:blipFill>
                <a:blip r:embed="rId12"/>
                <a:stretch>
                  <a:fillRect l="-594" t="-1299" b="-3463"/>
                </a:stretch>
              </a:blipFill>
            </p:spPr>
            <p:txBody>
              <a:bodyPr/>
              <a:lstStyle/>
              <a:p>
                <a:r>
                  <a:rPr lang="ru-RU">
                    <a:noFill/>
                  </a:rPr>
                  <a:t> </a:t>
                </a:r>
              </a:p>
            </p:txBody>
          </p:sp>
        </mc:Fallback>
      </mc:AlternateContent>
    </p:spTree>
    <p:extLst>
      <p:ext uri="{BB962C8B-B14F-4D97-AF65-F5344CB8AC3E}">
        <p14:creationId xmlns:p14="http://schemas.microsoft.com/office/powerpoint/2010/main" val="373971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solidFill>
                  <a:srgbClr val="0E2D69"/>
                </a:solidFill>
              </a:rPr>
              <a:t>Заключение</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9523F23C-E046-54B9-2C5D-604ADC7F3CE1}"/>
              </a:ext>
            </a:extLst>
          </p:cNvPr>
          <p:cNvSpPr txBox="1"/>
          <p:nvPr/>
        </p:nvSpPr>
        <p:spPr>
          <a:xfrm>
            <a:off x="585897" y="2224815"/>
            <a:ext cx="11187006"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Проанализированы существующие подходы к расчету показателей надежности ЭМ 1-го уровня</a:t>
            </a: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Рассмотрены способы расчета надежности ПО</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Проанализированы недостатки методов оценки надежности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Предложен разработанный подход к многофакторному прогнозированию показателей надежности БПЛА</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endParaRPr>
          </a:p>
        </p:txBody>
      </p:sp>
      <p:sp>
        <p:nvSpPr>
          <p:cNvPr id="18" name="Текст 4">
            <a:extLst>
              <a:ext uri="{FF2B5EF4-FFF2-40B4-BE49-F238E27FC236}">
                <a16:creationId xmlns:a16="http://schemas.microsoft.com/office/drawing/2014/main" id="{D7D7838D-5D63-0A16-70E7-7AFF1ED7588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19" name="Текст 5">
            <a:extLst>
              <a:ext uri="{FF2B5EF4-FFF2-40B4-BE49-F238E27FC236}">
                <a16:creationId xmlns:a16="http://schemas.microsoft.com/office/drawing/2014/main" id="{818C4B6C-F4B4-262B-363A-55AFE81E3E17}"/>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0" name="Текст 6">
            <a:extLst>
              <a:ext uri="{FF2B5EF4-FFF2-40B4-BE49-F238E27FC236}">
                <a16:creationId xmlns:a16="http://schemas.microsoft.com/office/drawing/2014/main" id="{17FE08C8-22AB-69E8-DE55-BA66D71C09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9" name="Текст 6">
            <a:extLst>
              <a:ext uri="{FF2B5EF4-FFF2-40B4-BE49-F238E27FC236}">
                <a16:creationId xmlns:a16="http://schemas.microsoft.com/office/drawing/2014/main" id="{5014324B-9685-4A3C-9D39-3DBB14E87833}"/>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9699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990233" y="2712443"/>
            <a:ext cx="5134707" cy="2589375"/>
          </a:xfrm>
        </p:spPr>
        <p:txBody>
          <a:bodyPr>
            <a:noAutofit/>
          </a:bodyPr>
          <a:lstStyle/>
          <a:p>
            <a:pPr algn="ctr"/>
            <a:r>
              <a:rPr lang="ru-RU" sz="2400" b="1" dirty="0">
                <a:latin typeface="Arial" panose="020B0604020202020204" pitchFamily="34" charset="0"/>
                <a:cs typeface="Arial" panose="020B0604020202020204" pitchFamily="34" charset="0"/>
              </a:rPr>
              <a:t>Научно-учебная группа</a:t>
            </a:r>
            <a:r>
              <a:rPr lang="ru-RU" sz="2400" dirty="0">
                <a:latin typeface="Arial" panose="020B0604020202020204" pitchFamily="34" charset="0"/>
                <a:cs typeface="Arial" panose="020B0604020202020204" pitchFamily="34" charset="0"/>
              </a:rPr>
              <a:t> </a:t>
            </a:r>
            <a:br>
              <a:rPr lang="ru-RU" sz="24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a:t>
            </a:r>
            <a:r>
              <a:rPr lang="ru-RU" sz="1800" b="1" dirty="0">
                <a:latin typeface="Arial" panose="020B0604020202020204" pitchFamily="34" charset="0"/>
                <a:cs typeface="Arial" panose="020B0604020202020204" pitchFamily="34" charset="0"/>
              </a:rPr>
              <a:t>Управление надежностью на предприятиях</a:t>
            </a:r>
            <a:r>
              <a:rPr lang="ru-RU" sz="1800" dirty="0">
                <a:latin typeface="Arial" panose="020B0604020202020204" pitchFamily="34" charset="0"/>
                <a:cs typeface="Arial" panose="020B0604020202020204" pitchFamily="34" charset="0"/>
              </a:rPr>
              <a:t>»</a:t>
            </a:r>
            <a:br>
              <a:rPr lang="ru-RU" sz="2000" dirty="0">
                <a:latin typeface="Arial" panose="020B0604020202020204" pitchFamily="34" charset="0"/>
                <a:cs typeface="Arial" panose="020B0604020202020204" pitchFamily="34" charset="0"/>
              </a:rPr>
            </a:br>
            <a:br>
              <a:rPr lang="ru-RU" sz="2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Доклад подготовлен в ходе проведения исследования </a:t>
            </a:r>
            <a:br>
              <a:rPr lang="ru-RU" sz="1400"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«Высшая школа экономики» (НИУ ВШЭ)» в 2024 г.</a:t>
            </a:r>
            <a:endParaRPr lang="ru-RU" sz="2400" dirty="0">
              <a:latin typeface="Arial" panose="020B0604020202020204" pitchFamily="34" charset="0"/>
              <a:cs typeface="Arial" panose="020B0604020202020204" pitchFamily="34" charset="0"/>
            </a:endParaRP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a:xfrm>
            <a:off x="6162675" y="1173829"/>
            <a:ext cx="2374808" cy="463186"/>
          </a:xfrm>
        </p:spPr>
        <p:txBody>
          <a:bodyPr>
            <a:noAutofit/>
          </a:bodyPr>
          <a:lstStyle/>
          <a:p>
            <a:r>
              <a:rPr lang="ru-RU" i="0" dirty="0">
                <a:solidFill>
                  <a:schemeClr val="tx1"/>
                </a:solidFill>
                <a:effectLst/>
                <a:latin typeface="arial" panose="020B0604020202020204" pitchFamily="34" charset="0"/>
              </a:rPr>
              <a:t>Московский институт электроники и математики им. </a:t>
            </a:r>
          </a:p>
          <a:p>
            <a:r>
              <a:rPr lang="ru-RU" i="0" dirty="0">
                <a:solidFill>
                  <a:schemeClr val="tx1"/>
                </a:solidFill>
                <a:effectLst/>
                <a:latin typeface="arial" panose="020B0604020202020204" pitchFamily="34" charset="0"/>
              </a:rPr>
              <a:t>А. Н. Тихонова</a:t>
            </a:r>
          </a:p>
          <a:p>
            <a:endParaRPr lang="ru-RU" i="0" dirty="0">
              <a:solidFill>
                <a:schemeClr val="tx1"/>
              </a:solidFill>
              <a:effectLst/>
              <a:latin typeface="arial" panose="020B0604020202020204" pitchFamily="34" charset="0"/>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solidFill>
                  <a:schemeClr val="tx1"/>
                </a:solidFill>
                <a:latin typeface="Arial" panose="020B0604020202020204" pitchFamily="34" charset="0"/>
                <a:cs typeface="Arial" panose="020B0604020202020204" pitchFamily="34" charset="0"/>
              </a:rPr>
              <a:t>Москва</a:t>
            </a:r>
          </a:p>
          <a:p>
            <a:r>
              <a:rPr lang="ru-RU" dirty="0">
                <a:solidFill>
                  <a:schemeClr val="tx1"/>
                </a:solidFill>
                <a:latin typeface="Arial" panose="020B0604020202020204" pitchFamily="34" charset="0"/>
                <a:cs typeface="Arial" panose="020B0604020202020204" pitchFamily="34" charset="0"/>
              </a:rPr>
              <a:t>18.04.2024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952498" y="2650234"/>
            <a:ext cx="5210175" cy="271379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516199" y="2650233"/>
            <a:ext cx="4541041" cy="2844887"/>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endParaRPr lang="ru-RU" sz="2000" b="1" dirty="0">
              <a:latin typeface="Arial" panose="020B0604020202020204" pitchFamily="34" charset="0"/>
              <a:cs typeface="Arial" panose="020B0604020202020204" pitchFamily="34" charset="0"/>
            </a:endParaRPr>
          </a:p>
          <a:p>
            <a:pPr algn="ctr"/>
            <a:r>
              <a:rPr lang="ru-RU" sz="2000" b="1" dirty="0">
                <a:latin typeface="Arial" panose="020B0604020202020204" pitchFamily="34" charset="0"/>
                <a:cs typeface="Arial" panose="020B0604020202020204" pitchFamily="34" charset="0"/>
              </a:rPr>
              <a:t>Доклад</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1600" b="1" dirty="0">
                <a:latin typeface="Arial" panose="020B0604020202020204" pitchFamily="34" charset="0"/>
                <a:cs typeface="Arial" panose="020B0604020202020204" pitchFamily="34" charset="0"/>
              </a:rPr>
              <a:t>«</a:t>
            </a:r>
            <a:r>
              <a:rPr lang="ru-RU" sz="1600" b="1" dirty="0">
                <a:solidFill>
                  <a:schemeClr val="tx1"/>
                </a:solidFill>
                <a:latin typeface="Arial" panose="020B0604020202020204" pitchFamily="34" charset="0"/>
                <a:cs typeface="Arial" panose="020B0604020202020204" pitchFamily="34" charset="0"/>
              </a:rPr>
              <a:t>Подход к оценке надежности электронных модулей беспилотных летательных аппаратов</a:t>
            </a:r>
            <a:r>
              <a:rPr lang="ru-RU" sz="1600" b="1" dirty="0">
                <a:latin typeface="Arial" panose="020B0604020202020204" pitchFamily="34" charset="0"/>
                <a:cs typeface="Arial" panose="020B0604020202020204" pitchFamily="34" charset="0"/>
              </a:rPr>
              <a:t>»</a:t>
            </a: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305549" y="2650233"/>
            <a:ext cx="4951121" cy="271379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Текст 2">
            <a:extLst>
              <a:ext uri="{FF2B5EF4-FFF2-40B4-BE49-F238E27FC236}">
                <a16:creationId xmlns:a16="http://schemas.microsoft.com/office/drawing/2014/main" id="{3486D5A8-653E-407F-B9B7-F05335C17264}"/>
              </a:ext>
            </a:extLst>
          </p:cNvPr>
          <p:cNvSpPr>
            <a:spLocks noGrp="1"/>
          </p:cNvSpPr>
          <p:nvPr>
            <p:ph type="body" sz="quarter" idx="10"/>
          </p:nvPr>
        </p:nvSpPr>
        <p:spPr>
          <a:xfrm>
            <a:off x="2025080" y="1173829"/>
            <a:ext cx="3923375" cy="1036102"/>
          </a:xfrm>
        </p:spPr>
        <p:txBody>
          <a:bodyPr/>
          <a:lstStyle/>
          <a:p>
            <a:r>
              <a:rPr lang="ru-RU" i="0" dirty="0">
                <a:effectLst/>
                <a:latin typeface="Arial" panose="020B0604020202020204" pitchFamily="34" charset="0"/>
                <a:cs typeface="Arial" panose="020B0604020202020204" pitchFamily="34" charset="0"/>
              </a:rPr>
              <a:t>XXI Научные чтения по авиации, посвященные памяти Н. Е. Жуковского</a:t>
            </a:r>
          </a:p>
        </p:txBody>
      </p:sp>
      <p:sp>
        <p:nvSpPr>
          <p:cNvPr id="15" name="TextBox 14">
            <a:extLst>
              <a:ext uri="{FF2B5EF4-FFF2-40B4-BE49-F238E27FC236}">
                <a16:creationId xmlns:a16="http://schemas.microsoft.com/office/drawing/2014/main" id="{BD02A7E3-319C-4721-B175-EF4AA7ABC4B7}"/>
              </a:ext>
            </a:extLst>
          </p:cNvPr>
          <p:cNvSpPr txBox="1"/>
          <p:nvPr/>
        </p:nvSpPr>
        <p:spPr>
          <a:xfrm>
            <a:off x="6311159" y="4321576"/>
            <a:ext cx="4951122" cy="738664"/>
          </a:xfrm>
          <a:prstGeom prst="rect">
            <a:avLst/>
          </a:prstGeom>
          <a:noFill/>
        </p:spPr>
        <p:txBody>
          <a:bodyPr wrap="square">
            <a:spAutoFit/>
          </a:bodyPr>
          <a:lstStyle/>
          <a:p>
            <a:pPr algn="ctr"/>
            <a:r>
              <a:rPr lang="ru-RU" sz="1400" b="1" dirty="0">
                <a:latin typeface="Arial" panose="020B0604020202020204" pitchFamily="34" charset="0"/>
                <a:cs typeface="Arial" panose="020B0604020202020204" pitchFamily="34" charset="0"/>
              </a:rPr>
              <a:t>Авторы</a:t>
            </a:r>
          </a:p>
          <a:p>
            <a:pPr algn="ctr"/>
            <a:r>
              <a:rPr lang="ru-RU" sz="1400" dirty="0">
                <a:latin typeface="Arial" panose="020B0604020202020204" pitchFamily="34" charset="0"/>
                <a:cs typeface="Arial" panose="020B0604020202020204" pitchFamily="34" charset="0"/>
              </a:rPr>
              <a:t>Цветков В.Э., Ландер Л.Б., Кононова Н.А., Козлова А.А., Королев П.С.</a:t>
            </a:r>
          </a:p>
        </p:txBody>
      </p:sp>
    </p:spTree>
    <p:extLst>
      <p:ext uri="{BB962C8B-B14F-4D97-AF65-F5344CB8AC3E}">
        <p14:creationId xmlns:p14="http://schemas.microsoft.com/office/powerpoint/2010/main" val="213924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23F23C-E046-54B9-2C5D-604ADC7F3CE1}"/>
                  </a:ext>
                </a:extLst>
              </p:cNvPr>
              <p:cNvSpPr txBox="1"/>
              <p:nvPr/>
            </p:nvSpPr>
            <p:spPr>
              <a:xfrm>
                <a:off x="585897" y="5349139"/>
                <a:ext cx="11187006" cy="875176"/>
              </a:xfrm>
              <a:prstGeom prst="rect">
                <a:avLst/>
              </a:prstGeom>
              <a:noFill/>
            </p:spPr>
            <p:txBody>
              <a:bodyPr wrap="square">
                <a:spAutoFit/>
              </a:bodyPr>
              <a:lstStyle/>
              <a:p>
                <a:pPr>
                  <a:lnSpc>
                    <a:spcPct val="150000"/>
                  </a:lnSpc>
                </a:pPr>
                <a:r>
                  <a:rPr lang="ru-RU" sz="1600" dirty="0">
                    <a:solidFill>
                      <a:srgbClr val="0E2D69"/>
                    </a:solidFill>
                    <a:latin typeface="Times New Roman" panose="02020603050405020304" pitchFamily="18" charset="0"/>
                    <a:cs typeface="Times New Roman" panose="02020603050405020304" pitchFamily="18" charset="0"/>
                  </a:rPr>
                  <a:t>Данная ячеистая сеть может быть разделена на три нередуцируемые последовательные системы и две граничные параллельные системы. Эти компоненты обозначены как </a:t>
                </a:r>
                <a14:m>
                  <m:oMath xmlns:m="http://schemas.openxmlformats.org/officeDocument/2006/math">
                    <m:sSubSup>
                      <m:sSubSupPr>
                        <m:ctrlPr>
                          <a:rPr lang="ru-RU" sz="1800"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effectLst/>
                    <a:latin typeface="Times New Roman" panose="02020603050405020304" pitchFamily="18" charset="0"/>
                    <a:ea typeface="Calibri" panose="020F0502020204030204" pitchFamily="34" charset="0"/>
                  </a:rPr>
                  <a:t>,</a:t>
                </a:r>
                <a:r>
                  <a:rPr lang="ru-RU" sz="18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и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a:t>
                </a:r>
                <a:endParaRPr lang="en" sz="1600" dirty="0">
                  <a:solidFill>
                    <a:srgbClr val="0E2D69"/>
                  </a:solidFill>
                </a:endParaRPr>
              </a:p>
            </p:txBody>
          </p:sp>
        </mc:Choice>
        <mc:Fallback xmlns="">
          <p:sp>
            <p:nvSpPr>
              <p:cNvPr id="8" name="TextBox 7">
                <a:extLst>
                  <a:ext uri="{FF2B5EF4-FFF2-40B4-BE49-F238E27FC236}">
                    <a16:creationId xmlns:a16="http://schemas.microsoft.com/office/drawing/2014/main" id="{9523F23C-E046-54B9-2C5D-604ADC7F3CE1}"/>
                  </a:ext>
                </a:extLst>
              </p:cNvPr>
              <p:cNvSpPr txBox="1">
                <a:spLocks noRot="1" noChangeAspect="1" noMove="1" noResize="1" noEditPoints="1" noAdjustHandles="1" noChangeArrowheads="1" noChangeShapeType="1" noTextEdit="1"/>
              </p:cNvSpPr>
              <p:nvPr/>
            </p:nvSpPr>
            <p:spPr>
              <a:xfrm>
                <a:off x="585897" y="5349139"/>
                <a:ext cx="11187006" cy="875176"/>
              </a:xfrm>
              <a:prstGeom prst="rect">
                <a:avLst/>
              </a:prstGeom>
              <a:blipFill>
                <a:blip r:embed="rId3"/>
                <a:stretch>
                  <a:fillRect l="-272" b="-8333"/>
                </a:stretch>
              </a:blipFill>
            </p:spPr>
            <p:txBody>
              <a:bodyPr/>
              <a:lstStyle/>
              <a:p>
                <a:r>
                  <a:rPr lang="ru-RU">
                    <a:noFill/>
                  </a:rPr>
                  <a:t> </a:t>
                </a:r>
              </a:p>
            </p:txBody>
          </p:sp>
        </mc:Fallback>
      </mc:AlternateContent>
      <p:sp>
        <p:nvSpPr>
          <p:cNvPr id="18" name="Текст 4">
            <a:extLst>
              <a:ext uri="{FF2B5EF4-FFF2-40B4-BE49-F238E27FC236}">
                <a16:creationId xmlns:a16="http://schemas.microsoft.com/office/drawing/2014/main" id="{D7D7838D-5D63-0A16-70E7-7AFF1ED7588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19" name="Текст 5">
            <a:extLst>
              <a:ext uri="{FF2B5EF4-FFF2-40B4-BE49-F238E27FC236}">
                <a16:creationId xmlns:a16="http://schemas.microsoft.com/office/drawing/2014/main" id="{818C4B6C-F4B4-262B-363A-55AFE81E3E17}"/>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0" name="Текст 6">
            <a:extLst>
              <a:ext uri="{FF2B5EF4-FFF2-40B4-BE49-F238E27FC236}">
                <a16:creationId xmlns:a16="http://schemas.microsoft.com/office/drawing/2014/main" id="{17FE08C8-22AB-69E8-DE55-BA66D71C09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pic>
        <p:nvPicPr>
          <p:cNvPr id="12" name="Рисунок 11">
            <a:extLst>
              <a:ext uri="{FF2B5EF4-FFF2-40B4-BE49-F238E27FC236}">
                <a16:creationId xmlns:a16="http://schemas.microsoft.com/office/drawing/2014/main" id="{6549588C-7770-4330-8D7F-CEC4AA571B69}"/>
              </a:ext>
            </a:extLst>
          </p:cNvPr>
          <p:cNvPicPr/>
          <p:nvPr/>
        </p:nvPicPr>
        <p:blipFill>
          <a:blip r:embed="rId4"/>
          <a:stretch>
            <a:fillRect/>
          </a:stretch>
        </p:blipFill>
        <p:spPr>
          <a:xfrm>
            <a:off x="2234034" y="2635618"/>
            <a:ext cx="7723931" cy="2844064"/>
          </a:xfrm>
          <a:prstGeom prst="rect">
            <a:avLst/>
          </a:prstGeom>
        </p:spPr>
      </p:pic>
    </p:spTree>
    <p:extLst>
      <p:ext uri="{BB962C8B-B14F-4D97-AF65-F5344CB8AC3E}">
        <p14:creationId xmlns:p14="http://schemas.microsoft.com/office/powerpoint/2010/main" val="334385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Актуальность</a:t>
            </a:r>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143689" y="540904"/>
            <a:ext cx="2070100" cy="415925"/>
          </a:xfrm>
        </p:spPr>
        <p:txBody>
          <a:bodyPr/>
          <a:lstStyle/>
          <a:p>
            <a:r>
              <a:rPr lang="ru-RU" dirty="0"/>
              <a:t>XXI Научные чтения по авиации, посвященные памяти Н. Е. Жуковского</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548720"/>
            <a:ext cx="2472946" cy="408109"/>
          </a:xfrm>
        </p:spPr>
        <p:txBody>
          <a:bodyPr/>
          <a:lstStyle/>
          <a:p>
            <a:r>
              <a:rPr lang="ru-RU" dirty="0"/>
              <a:t>Управление надежностью на предприятиях</a:t>
            </a:r>
          </a:p>
          <a:p>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ru-RU" sz="1000" dirty="0"/>
              <a:t>Подход к оценке надежности электронных модулей беспилотных летательных аппаратов</a:t>
            </a:r>
            <a:endParaRPr lang="ru-RU" dirty="0"/>
          </a:p>
        </p:txBody>
      </p:sp>
      <p:sp>
        <p:nvSpPr>
          <p:cNvPr id="32" name="TextBox 31">
            <a:extLst>
              <a:ext uri="{FF2B5EF4-FFF2-40B4-BE49-F238E27FC236}">
                <a16:creationId xmlns:a16="http://schemas.microsoft.com/office/drawing/2014/main" id="{D9D32B7F-381B-14FD-970F-A73A02F057CB}"/>
              </a:ext>
            </a:extLst>
          </p:cNvPr>
          <p:cNvSpPr txBox="1"/>
          <p:nvPr/>
        </p:nvSpPr>
        <p:spPr>
          <a:xfrm>
            <a:off x="5504171" y="6347056"/>
            <a:ext cx="6547486" cy="307777"/>
          </a:xfrm>
          <a:prstGeom prst="rect">
            <a:avLst/>
          </a:prstGeom>
          <a:noFill/>
        </p:spPr>
        <p:txBody>
          <a:bodyPr wrap="square">
            <a:spAutoFit/>
          </a:bodyPr>
          <a:lstStyle/>
          <a:p>
            <a:pPr algn="ctr"/>
            <a:r>
              <a:rPr lang="ru-RU" sz="1400" i="1" dirty="0">
                <a:latin typeface="HSE Sans "/>
                <a:cs typeface="Arial" panose="020B0604020202020204" pitchFamily="34" charset="0"/>
              </a:rPr>
              <a:t>Рост объема рынка БПЛА в мире по годам согласно данным </a:t>
            </a:r>
            <a:r>
              <a:rPr lang="en-US" sz="1400" i="1" dirty="0">
                <a:latin typeface="HSE Sans "/>
                <a:cs typeface="Arial" panose="020B0604020202020204" pitchFamily="34" charset="0"/>
              </a:rPr>
              <a:t>Drone Industry Insights</a:t>
            </a:r>
            <a:endParaRPr lang="ru-RU" sz="1400" i="1" dirty="0">
              <a:latin typeface="HSE Sans "/>
              <a:cs typeface="Arial" panose="020B0604020202020204" pitchFamily="34" charset="0"/>
            </a:endParaRPr>
          </a:p>
        </p:txBody>
      </p:sp>
      <p:sp>
        <p:nvSpPr>
          <p:cNvPr id="35" name="Текст 6">
            <a:extLst>
              <a:ext uri="{FF2B5EF4-FFF2-40B4-BE49-F238E27FC236}">
                <a16:creationId xmlns:a16="http://schemas.microsoft.com/office/drawing/2014/main" id="{EDBC2171-A1B7-185A-C40C-B1F88225FAFA}"/>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pic>
        <p:nvPicPr>
          <p:cNvPr id="1026" name="Picture 2" descr="Заказать беспилотники БПЛА, дроны, коптеры, квадрокоптеры в Москве">
            <a:extLst>
              <a:ext uri="{FF2B5EF4-FFF2-40B4-BE49-F238E27FC236}">
                <a16:creationId xmlns:a16="http://schemas.microsoft.com/office/drawing/2014/main" id="{2061AB73-60C5-4B6C-83E1-33C5D54D58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8"/>
          <a:stretch/>
        </p:blipFill>
        <p:spPr bwMode="auto">
          <a:xfrm>
            <a:off x="205784" y="2074660"/>
            <a:ext cx="5252888" cy="42366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bby drone market shrinking">
            <a:extLst>
              <a:ext uri="{FF2B5EF4-FFF2-40B4-BE49-F238E27FC236}">
                <a16:creationId xmlns:a16="http://schemas.microsoft.com/office/drawing/2014/main" id="{902D3D3A-DCEF-4729-B231-6099548B28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68" t="54261" r="9526" b="10863"/>
          <a:stretch/>
        </p:blipFill>
        <p:spPr bwMode="auto">
          <a:xfrm>
            <a:off x="5667376" y="4318955"/>
            <a:ext cx="6055773" cy="19442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obby drone market shrinking">
            <a:extLst>
              <a:ext uri="{FF2B5EF4-FFF2-40B4-BE49-F238E27FC236}">
                <a16:creationId xmlns:a16="http://schemas.microsoft.com/office/drawing/2014/main" id="{7AB55B44-FAD0-49BA-A5FC-9555C2463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97" t="16933" r="8004" b="56309"/>
          <a:stretch/>
        </p:blipFill>
        <p:spPr bwMode="auto">
          <a:xfrm>
            <a:off x="5550596" y="2285840"/>
            <a:ext cx="6172553" cy="14508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518FD3-97E4-4CE1-A6B9-96D8F8BC670E}"/>
              </a:ext>
            </a:extLst>
          </p:cNvPr>
          <p:cNvSpPr txBox="1"/>
          <p:nvPr/>
        </p:nvSpPr>
        <p:spPr>
          <a:xfrm>
            <a:off x="5642477" y="4318955"/>
            <a:ext cx="783016" cy="246221"/>
          </a:xfrm>
          <a:prstGeom prst="rect">
            <a:avLst/>
          </a:prstGeom>
          <a:noFill/>
        </p:spPr>
        <p:txBody>
          <a:bodyPr wrap="square" rtlCol="0">
            <a:spAutoFit/>
          </a:bodyPr>
          <a:lstStyle/>
          <a:p>
            <a:pPr algn="l"/>
            <a:r>
              <a:rPr lang="ru-RU" sz="1000" dirty="0">
                <a:solidFill>
                  <a:schemeClr val="bg2">
                    <a:lumMod val="50000"/>
                  </a:schemeClr>
                </a:solidFill>
                <a:latin typeface="HSE Sans" panose="02000000000000000000" pitchFamily="2" charset="0"/>
              </a:rPr>
              <a:t>В млрд </a:t>
            </a:r>
            <a:r>
              <a:rPr lang="en-US" sz="1000" dirty="0">
                <a:solidFill>
                  <a:schemeClr val="bg2">
                    <a:lumMod val="50000"/>
                  </a:schemeClr>
                </a:solidFill>
                <a:latin typeface="HSE Sans" panose="02000000000000000000" pitchFamily="2" charset="0"/>
              </a:rPr>
              <a:t>$</a:t>
            </a:r>
            <a:endParaRPr lang="ru-RU" sz="1000" dirty="0">
              <a:solidFill>
                <a:schemeClr val="bg2">
                  <a:lumMod val="50000"/>
                </a:schemeClr>
              </a:solidFill>
              <a:latin typeface="HSE Sans" panose="02000000000000000000" pitchFamily="2" charset="0"/>
            </a:endParaRPr>
          </a:p>
        </p:txBody>
      </p:sp>
      <p:sp>
        <p:nvSpPr>
          <p:cNvPr id="34" name="TextBox 33">
            <a:extLst>
              <a:ext uri="{FF2B5EF4-FFF2-40B4-BE49-F238E27FC236}">
                <a16:creationId xmlns:a16="http://schemas.microsoft.com/office/drawing/2014/main" id="{8ABA07F0-39B6-44F0-AFD8-D29B05013D3D}"/>
              </a:ext>
            </a:extLst>
          </p:cNvPr>
          <p:cNvSpPr txBox="1"/>
          <p:nvPr/>
        </p:nvSpPr>
        <p:spPr>
          <a:xfrm>
            <a:off x="5781675" y="3749677"/>
            <a:ext cx="5987269" cy="523220"/>
          </a:xfrm>
          <a:prstGeom prst="rect">
            <a:avLst/>
          </a:prstGeom>
          <a:noFill/>
        </p:spPr>
        <p:txBody>
          <a:bodyPr wrap="square">
            <a:spAutoFit/>
          </a:bodyPr>
          <a:lstStyle/>
          <a:p>
            <a:pPr algn="ctr"/>
            <a:r>
              <a:rPr lang="ru-RU" sz="1400" i="1" dirty="0">
                <a:latin typeface="HSE Sans "/>
                <a:cs typeface="Arial" panose="020B0604020202020204" pitchFamily="34" charset="0"/>
              </a:rPr>
              <a:t>Рост рынка БПЛА в зависимости от региона согласно данным </a:t>
            </a:r>
            <a:r>
              <a:rPr lang="en-US" sz="1400" i="1" dirty="0">
                <a:latin typeface="HSE Sans "/>
                <a:cs typeface="Arial" panose="020B0604020202020204" pitchFamily="34" charset="0"/>
              </a:rPr>
              <a:t>Drone Industry Insights</a:t>
            </a:r>
            <a:endParaRPr lang="ru-RU" sz="1400" i="1" dirty="0">
              <a:latin typeface="HSE Sans "/>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id="{76B26D86-CA17-4858-891C-B8FE324338D1}"/>
              </a:ext>
            </a:extLst>
          </p:cNvPr>
          <p:cNvCxnSpPr/>
          <p:nvPr/>
        </p:nvCxnSpPr>
        <p:spPr>
          <a:xfrm>
            <a:off x="5502972" y="2115035"/>
            <a:ext cx="47624" cy="4191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9695EEF-3E7C-46BC-B161-B05C141C4D62}"/>
              </a:ext>
            </a:extLst>
          </p:cNvPr>
          <p:cNvSpPr txBox="1"/>
          <p:nvPr/>
        </p:nvSpPr>
        <p:spPr>
          <a:xfrm>
            <a:off x="5650035" y="2020556"/>
            <a:ext cx="783016" cy="400110"/>
          </a:xfrm>
          <a:prstGeom prst="rect">
            <a:avLst/>
          </a:prstGeom>
          <a:noFill/>
        </p:spPr>
        <p:txBody>
          <a:bodyPr wrap="square" rtlCol="0">
            <a:spAutoFit/>
          </a:bodyPr>
          <a:lstStyle/>
          <a:p>
            <a:pPr algn="l"/>
            <a:r>
              <a:rPr lang="ru-RU" sz="1000" b="1" dirty="0">
                <a:solidFill>
                  <a:schemeClr val="bg2">
                    <a:lumMod val="50000"/>
                  </a:schemeClr>
                </a:solidFill>
                <a:latin typeface="HSE Sans" panose="02000000000000000000" pitchFamily="2" charset="0"/>
              </a:rPr>
              <a:t>Северная Америка</a:t>
            </a:r>
          </a:p>
        </p:txBody>
      </p:sp>
      <p:sp>
        <p:nvSpPr>
          <p:cNvPr id="37" name="TextBox 36">
            <a:extLst>
              <a:ext uri="{FF2B5EF4-FFF2-40B4-BE49-F238E27FC236}">
                <a16:creationId xmlns:a16="http://schemas.microsoft.com/office/drawing/2014/main" id="{A8BF8ACB-E488-403F-B9E8-CE997C9FB351}"/>
              </a:ext>
            </a:extLst>
          </p:cNvPr>
          <p:cNvSpPr txBox="1"/>
          <p:nvPr/>
        </p:nvSpPr>
        <p:spPr>
          <a:xfrm>
            <a:off x="6596170" y="2025416"/>
            <a:ext cx="783016" cy="400110"/>
          </a:xfrm>
          <a:prstGeom prst="rect">
            <a:avLst/>
          </a:prstGeom>
          <a:noFill/>
        </p:spPr>
        <p:txBody>
          <a:bodyPr wrap="square" rtlCol="0">
            <a:spAutoFit/>
          </a:bodyPr>
          <a:lstStyle/>
          <a:p>
            <a:pPr algn="ctr"/>
            <a:r>
              <a:rPr lang="ru-RU" sz="1000" b="1" dirty="0">
                <a:solidFill>
                  <a:schemeClr val="bg2">
                    <a:lumMod val="50000"/>
                  </a:schemeClr>
                </a:solidFill>
                <a:latin typeface="HSE Sans" panose="02000000000000000000" pitchFamily="2" charset="0"/>
              </a:rPr>
              <a:t>Южная Америка</a:t>
            </a:r>
          </a:p>
        </p:txBody>
      </p:sp>
      <p:sp>
        <p:nvSpPr>
          <p:cNvPr id="38" name="TextBox 37">
            <a:extLst>
              <a:ext uri="{FF2B5EF4-FFF2-40B4-BE49-F238E27FC236}">
                <a16:creationId xmlns:a16="http://schemas.microsoft.com/office/drawing/2014/main" id="{EF75D108-F606-4979-B730-1046846355FD}"/>
              </a:ext>
            </a:extLst>
          </p:cNvPr>
          <p:cNvSpPr txBox="1"/>
          <p:nvPr/>
        </p:nvSpPr>
        <p:spPr>
          <a:xfrm>
            <a:off x="7848484" y="2076568"/>
            <a:ext cx="576276" cy="246221"/>
          </a:xfrm>
          <a:prstGeom prst="rect">
            <a:avLst/>
          </a:prstGeom>
          <a:noFill/>
        </p:spPr>
        <p:txBody>
          <a:bodyPr wrap="square" rtlCol="0">
            <a:spAutoFit/>
          </a:bodyPr>
          <a:lstStyle/>
          <a:p>
            <a:pPr algn="l"/>
            <a:r>
              <a:rPr lang="ru-RU" sz="1000" b="1" dirty="0">
                <a:solidFill>
                  <a:schemeClr val="bg2">
                    <a:lumMod val="50000"/>
                  </a:schemeClr>
                </a:solidFill>
                <a:latin typeface="HSE Sans" panose="02000000000000000000" pitchFamily="2" charset="0"/>
              </a:rPr>
              <a:t>Европа</a:t>
            </a:r>
          </a:p>
        </p:txBody>
      </p:sp>
      <p:sp>
        <p:nvSpPr>
          <p:cNvPr id="39" name="TextBox 38">
            <a:extLst>
              <a:ext uri="{FF2B5EF4-FFF2-40B4-BE49-F238E27FC236}">
                <a16:creationId xmlns:a16="http://schemas.microsoft.com/office/drawing/2014/main" id="{5AD1A4AD-A773-4FAE-9C9A-BB709155B916}"/>
              </a:ext>
            </a:extLst>
          </p:cNvPr>
          <p:cNvSpPr txBox="1"/>
          <p:nvPr/>
        </p:nvSpPr>
        <p:spPr>
          <a:xfrm>
            <a:off x="8752760" y="2101704"/>
            <a:ext cx="732608" cy="246221"/>
          </a:xfrm>
          <a:prstGeom prst="rect">
            <a:avLst/>
          </a:prstGeom>
          <a:noFill/>
        </p:spPr>
        <p:txBody>
          <a:bodyPr wrap="square" rtlCol="0">
            <a:spAutoFit/>
          </a:bodyPr>
          <a:lstStyle/>
          <a:p>
            <a:pPr algn="l"/>
            <a:r>
              <a:rPr lang="ru-RU" sz="1000" b="1" dirty="0">
                <a:solidFill>
                  <a:schemeClr val="bg2">
                    <a:lumMod val="50000"/>
                  </a:schemeClr>
                </a:solidFill>
                <a:latin typeface="HSE Sans" panose="02000000000000000000" pitchFamily="2" charset="0"/>
              </a:rPr>
              <a:t>Океания</a:t>
            </a:r>
          </a:p>
        </p:txBody>
      </p:sp>
      <p:sp>
        <p:nvSpPr>
          <p:cNvPr id="40" name="TextBox 39">
            <a:extLst>
              <a:ext uri="{FF2B5EF4-FFF2-40B4-BE49-F238E27FC236}">
                <a16:creationId xmlns:a16="http://schemas.microsoft.com/office/drawing/2014/main" id="{170D2E9A-8B4E-4999-8E7B-0D3B58271025}"/>
              </a:ext>
            </a:extLst>
          </p:cNvPr>
          <p:cNvSpPr txBox="1"/>
          <p:nvPr/>
        </p:nvSpPr>
        <p:spPr>
          <a:xfrm>
            <a:off x="9882126" y="2106660"/>
            <a:ext cx="732608" cy="246221"/>
          </a:xfrm>
          <a:prstGeom prst="rect">
            <a:avLst/>
          </a:prstGeom>
          <a:noFill/>
        </p:spPr>
        <p:txBody>
          <a:bodyPr wrap="square" rtlCol="0">
            <a:spAutoFit/>
          </a:bodyPr>
          <a:lstStyle/>
          <a:p>
            <a:pPr algn="l"/>
            <a:r>
              <a:rPr lang="ru-RU" sz="1000" b="1" dirty="0">
                <a:solidFill>
                  <a:schemeClr val="bg2">
                    <a:lumMod val="50000"/>
                  </a:schemeClr>
                </a:solidFill>
                <a:latin typeface="HSE Sans" panose="02000000000000000000" pitchFamily="2" charset="0"/>
              </a:rPr>
              <a:t>Африка</a:t>
            </a:r>
          </a:p>
        </p:txBody>
      </p:sp>
      <p:sp>
        <p:nvSpPr>
          <p:cNvPr id="41" name="TextBox 40">
            <a:extLst>
              <a:ext uri="{FF2B5EF4-FFF2-40B4-BE49-F238E27FC236}">
                <a16:creationId xmlns:a16="http://schemas.microsoft.com/office/drawing/2014/main" id="{6645E447-560A-4A0B-BBEB-3EB7F7AFF6E9}"/>
              </a:ext>
            </a:extLst>
          </p:cNvPr>
          <p:cNvSpPr txBox="1"/>
          <p:nvPr/>
        </p:nvSpPr>
        <p:spPr>
          <a:xfrm>
            <a:off x="11039828" y="2080273"/>
            <a:ext cx="564881" cy="246221"/>
          </a:xfrm>
          <a:prstGeom prst="rect">
            <a:avLst/>
          </a:prstGeom>
          <a:noFill/>
        </p:spPr>
        <p:txBody>
          <a:bodyPr wrap="square" rtlCol="0">
            <a:spAutoFit/>
          </a:bodyPr>
          <a:lstStyle/>
          <a:p>
            <a:pPr algn="l"/>
            <a:r>
              <a:rPr lang="ru-RU" sz="1000" b="1" dirty="0">
                <a:solidFill>
                  <a:schemeClr val="bg2">
                    <a:lumMod val="50000"/>
                  </a:schemeClr>
                </a:solidFill>
                <a:latin typeface="HSE Sans" panose="02000000000000000000" pitchFamily="2" charset="0"/>
              </a:rPr>
              <a:t>Азия</a:t>
            </a:r>
          </a:p>
        </p:txBody>
      </p:sp>
      <p:sp>
        <p:nvSpPr>
          <p:cNvPr id="9" name="Прямоугольник 8">
            <a:extLst>
              <a:ext uri="{FF2B5EF4-FFF2-40B4-BE49-F238E27FC236}">
                <a16:creationId xmlns:a16="http://schemas.microsoft.com/office/drawing/2014/main" id="{BB1931B2-EEA9-40AC-BAA6-C4BE7A70D885}"/>
              </a:ext>
            </a:extLst>
          </p:cNvPr>
          <p:cNvSpPr/>
          <p:nvPr/>
        </p:nvSpPr>
        <p:spPr>
          <a:xfrm>
            <a:off x="4110037" y="5215951"/>
            <a:ext cx="1348635"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descr="Танк – Бесплатные иконки: оружие">
            <a:extLst>
              <a:ext uri="{FF2B5EF4-FFF2-40B4-BE49-F238E27FC236}">
                <a16:creationId xmlns:a16="http://schemas.microsoft.com/office/drawing/2014/main" id="{A49250E5-B502-4298-A7DF-FA6B038480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7682" y="5142024"/>
            <a:ext cx="914565" cy="91456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22BCCBC0-5BE1-4FAB-ABF3-BBEA09C74CCA}"/>
              </a:ext>
            </a:extLst>
          </p:cNvPr>
          <p:cNvSpPr txBox="1"/>
          <p:nvPr/>
        </p:nvSpPr>
        <p:spPr>
          <a:xfrm>
            <a:off x="4189279" y="5897699"/>
            <a:ext cx="1207386" cy="338554"/>
          </a:xfrm>
          <a:prstGeom prst="rect">
            <a:avLst/>
          </a:prstGeom>
          <a:noFill/>
        </p:spPr>
        <p:txBody>
          <a:bodyPr wrap="square" rtlCol="0">
            <a:spAutoFit/>
          </a:bodyPr>
          <a:lstStyle/>
          <a:p>
            <a:pPr algn="ctr"/>
            <a:r>
              <a:rPr lang="ru-RU" sz="800" b="1" dirty="0">
                <a:solidFill>
                  <a:schemeClr val="bg2">
                    <a:lumMod val="50000"/>
                  </a:schemeClr>
                </a:solidFill>
                <a:latin typeface="HSE Sans" panose="02000000000000000000" pitchFamily="2" charset="0"/>
              </a:rPr>
              <a:t>Военная промышленность</a:t>
            </a:r>
          </a:p>
        </p:txBody>
      </p:sp>
    </p:spTree>
    <p:extLst>
      <p:ext uri="{BB962C8B-B14F-4D97-AF65-F5344CB8AC3E}">
        <p14:creationId xmlns:p14="http://schemas.microsoft.com/office/powerpoint/2010/main" val="265350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Актуальность</a:t>
            </a:r>
          </a:p>
        </p:txBody>
      </p:sp>
      <p:sp>
        <p:nvSpPr>
          <p:cNvPr id="45" name="Прямоугольник 44">
            <a:extLst>
              <a:ext uri="{FF2B5EF4-FFF2-40B4-BE49-F238E27FC236}">
                <a16:creationId xmlns:a16="http://schemas.microsoft.com/office/drawing/2014/main" id="{0B45D15B-882F-F1EF-2561-39773BA6363B}"/>
              </a:ext>
            </a:extLst>
          </p:cNvPr>
          <p:cNvSpPr/>
          <p:nvPr/>
        </p:nvSpPr>
        <p:spPr>
          <a:xfrm>
            <a:off x="5575739" y="3344053"/>
            <a:ext cx="849936" cy="276999"/>
          </a:xfrm>
          <a:prstGeom prst="rect">
            <a:avLst/>
          </a:prstGeom>
        </p:spPr>
        <p:txBody>
          <a:bodyPr wrap="square">
            <a:spAutoFit/>
          </a:bodyPr>
          <a:lstStyle/>
          <a:p>
            <a:r>
              <a:rPr lang="ru-RU" sz="1200" b="1" dirty="0">
                <a:latin typeface="Arial" panose="020B0604020202020204" pitchFamily="34" charset="0"/>
                <a:cs typeface="Arial" panose="020B0604020202020204" pitchFamily="34" charset="0"/>
              </a:rPr>
              <a:t>Расчет</a:t>
            </a:r>
          </a:p>
        </p:txBody>
      </p:sp>
      <p:sp>
        <p:nvSpPr>
          <p:cNvPr id="46" name="Прямоугольник 45">
            <a:extLst>
              <a:ext uri="{FF2B5EF4-FFF2-40B4-BE49-F238E27FC236}">
                <a16:creationId xmlns:a16="http://schemas.microsoft.com/office/drawing/2014/main" id="{AA4D843E-B5A5-D96F-A85C-211B33220A5A}"/>
              </a:ext>
            </a:extLst>
          </p:cNvPr>
          <p:cNvSpPr/>
          <p:nvPr/>
        </p:nvSpPr>
        <p:spPr>
          <a:xfrm>
            <a:off x="1520944"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Результаты расчетной оценки показателей надежности</a:t>
            </a:r>
          </a:p>
        </p:txBody>
      </p:sp>
      <p:sp>
        <p:nvSpPr>
          <p:cNvPr id="47" name="Прямоугольник 46">
            <a:extLst>
              <a:ext uri="{FF2B5EF4-FFF2-40B4-BE49-F238E27FC236}">
                <a16:creationId xmlns:a16="http://schemas.microsoft.com/office/drawing/2014/main" id="{03FE02B0-71CA-56A9-73C1-013E76901F12}"/>
              </a:ext>
            </a:extLst>
          </p:cNvPr>
          <p:cNvSpPr/>
          <p:nvPr/>
        </p:nvSpPr>
        <p:spPr>
          <a:xfrm>
            <a:off x="8262242"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Реальная статистика отказов при эксплуатации</a:t>
            </a:r>
          </a:p>
        </p:txBody>
      </p:sp>
      <p:pic>
        <p:nvPicPr>
          <p:cNvPr id="48" name="Picture 2" descr="Расчеты – Бесплатные иконки: технологии">
            <a:extLst>
              <a:ext uri="{FF2B5EF4-FFF2-40B4-BE49-F238E27FC236}">
                <a16:creationId xmlns:a16="http://schemas.microsoft.com/office/drawing/2014/main" id="{E912DCF4-CC2E-79FC-D953-9754D28C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16" y="2389883"/>
            <a:ext cx="1028027" cy="10280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Статистика – Бесплатные иконки: бизнес и финансы">
            <a:extLst>
              <a:ext uri="{FF2B5EF4-FFF2-40B4-BE49-F238E27FC236}">
                <a16:creationId xmlns:a16="http://schemas.microsoft.com/office/drawing/2014/main" id="{8F853C9B-AACE-1F95-E152-8988D57A5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166" y="2416969"/>
            <a:ext cx="989923" cy="98992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Not The Way I Saw It Going In My Head: On Second-Guessing Decisions YMI |  happyheart.cz">
            <a:extLst>
              <a:ext uri="{FF2B5EF4-FFF2-40B4-BE49-F238E27FC236}">
                <a16:creationId xmlns:a16="http://schemas.microsoft.com/office/drawing/2014/main" id="{B031CCBB-48B9-5A37-9C99-277EDB0562B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83578" y="4131252"/>
            <a:ext cx="1752628" cy="1752628"/>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Прямая соединительная линия 50">
            <a:extLst>
              <a:ext uri="{FF2B5EF4-FFF2-40B4-BE49-F238E27FC236}">
                <a16:creationId xmlns:a16="http://schemas.microsoft.com/office/drawing/2014/main" id="{F5A0723F-FC11-F438-F558-FE859180994E}"/>
              </a:ext>
            </a:extLst>
          </p:cNvPr>
          <p:cNvCxnSpPr/>
          <p:nvPr/>
        </p:nvCxnSpPr>
        <p:spPr>
          <a:xfrm>
            <a:off x="5544377" y="2548852"/>
            <a:ext cx="0" cy="1322480"/>
          </a:xfrm>
          <a:prstGeom prst="line">
            <a:avLst/>
          </a:prstGeom>
          <a:ln w="57150"/>
        </p:spPr>
        <p:style>
          <a:lnRef idx="3">
            <a:schemeClr val="dk1"/>
          </a:lnRef>
          <a:fillRef idx="0">
            <a:schemeClr val="dk1"/>
          </a:fillRef>
          <a:effectRef idx="2">
            <a:schemeClr val="dk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B037EFCB-32CA-164F-EC8C-3E09442B38BC}"/>
              </a:ext>
            </a:extLst>
          </p:cNvPr>
          <p:cNvCxnSpPr>
            <a:cxnSpLocks/>
          </p:cNvCxnSpPr>
          <p:nvPr/>
        </p:nvCxnSpPr>
        <p:spPr>
          <a:xfrm flipH="1">
            <a:off x="5529264" y="2777453"/>
            <a:ext cx="1060462"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CCB11DEA-9940-8C51-5D5D-9FF9ECDC21A7}"/>
              </a:ext>
            </a:extLst>
          </p:cNvPr>
          <p:cNvCxnSpPr>
            <a:cxnSpLocks/>
          </p:cNvCxnSpPr>
          <p:nvPr/>
        </p:nvCxnSpPr>
        <p:spPr>
          <a:xfrm flipH="1">
            <a:off x="5529264" y="3647770"/>
            <a:ext cx="1060462" cy="0"/>
          </a:xfrm>
          <a:prstGeom prst="line">
            <a:avLst/>
          </a:prstGeom>
          <a:ln w="57150"/>
        </p:spPr>
        <p:style>
          <a:lnRef idx="3">
            <a:schemeClr val="dk1"/>
          </a:lnRef>
          <a:fillRef idx="0">
            <a:schemeClr val="dk1"/>
          </a:fillRef>
          <a:effectRef idx="2">
            <a:schemeClr val="dk1"/>
          </a:effectRef>
          <a:fontRef idx="minor">
            <a:schemeClr val="tx1"/>
          </a:fontRef>
        </p:style>
      </p:cxnSp>
      <p:sp>
        <p:nvSpPr>
          <p:cNvPr id="54" name="Прямоугольник 53">
            <a:extLst>
              <a:ext uri="{FF2B5EF4-FFF2-40B4-BE49-F238E27FC236}">
                <a16:creationId xmlns:a16="http://schemas.microsoft.com/office/drawing/2014/main" id="{E6E95854-4DDB-5CB0-90CF-025DD6ACEEBC}"/>
              </a:ext>
            </a:extLst>
          </p:cNvPr>
          <p:cNvSpPr/>
          <p:nvPr/>
        </p:nvSpPr>
        <p:spPr>
          <a:xfrm>
            <a:off x="5571501" y="2493397"/>
            <a:ext cx="1086048" cy="276999"/>
          </a:xfrm>
          <a:prstGeom prst="rect">
            <a:avLst/>
          </a:prstGeom>
        </p:spPr>
        <p:txBody>
          <a:bodyPr wrap="square">
            <a:spAutoFit/>
          </a:bodyPr>
          <a:lstStyle/>
          <a:p>
            <a:r>
              <a:rPr lang="ru-RU" sz="1200" b="1" dirty="0">
                <a:latin typeface="Arial" panose="020B0604020202020204" pitchFamily="34" charset="0"/>
                <a:cs typeface="Arial" panose="020B0604020202020204" pitchFamily="34" charset="0"/>
              </a:rPr>
              <a:t>Статистика</a:t>
            </a:r>
          </a:p>
        </p:txBody>
      </p:sp>
      <p:cxnSp>
        <p:nvCxnSpPr>
          <p:cNvPr id="55" name="Прямая со стрелкой 54">
            <a:extLst>
              <a:ext uri="{FF2B5EF4-FFF2-40B4-BE49-F238E27FC236}">
                <a16:creationId xmlns:a16="http://schemas.microsoft.com/office/drawing/2014/main" id="{E3365E6E-2F27-A450-302C-FCB5128BE2DF}"/>
              </a:ext>
            </a:extLst>
          </p:cNvPr>
          <p:cNvCxnSpPr>
            <a:cxnSpLocks/>
          </p:cNvCxnSpPr>
          <p:nvPr/>
        </p:nvCxnSpPr>
        <p:spPr>
          <a:xfrm>
            <a:off x="6450550" y="2855531"/>
            <a:ext cx="0" cy="709122"/>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Прямоугольник 55">
            <a:extLst>
              <a:ext uri="{FF2B5EF4-FFF2-40B4-BE49-F238E27FC236}">
                <a16:creationId xmlns:a16="http://schemas.microsoft.com/office/drawing/2014/main" id="{A5F7434C-53AF-E2C1-5A21-E2E346402F9E}"/>
              </a:ext>
            </a:extLst>
          </p:cNvPr>
          <p:cNvSpPr/>
          <p:nvPr/>
        </p:nvSpPr>
        <p:spPr>
          <a:xfrm>
            <a:off x="6529014" y="2873857"/>
            <a:ext cx="1086048" cy="646331"/>
          </a:xfrm>
          <a:prstGeom prst="rect">
            <a:avLst/>
          </a:prstGeom>
        </p:spPr>
        <p:txBody>
          <a:bodyPr wrap="square">
            <a:spAutoFit/>
          </a:bodyPr>
          <a:lstStyle/>
          <a:p>
            <a:r>
              <a:rPr lang="ru-RU" sz="1200" dirty="0">
                <a:solidFill>
                  <a:srgbClr val="C00000"/>
                </a:solidFill>
                <a:latin typeface="Arial" panose="020B0604020202020204" pitchFamily="34" charset="0"/>
                <a:cs typeface="Arial" panose="020B0604020202020204" pitchFamily="34" charset="0"/>
              </a:rPr>
              <a:t>Разница в несколько порядков</a:t>
            </a:r>
          </a:p>
        </p:txBody>
      </p:sp>
      <p:pic>
        <p:nvPicPr>
          <p:cNvPr id="57" name="Picture 14" descr="Ремонт – Бесплатные иконки: инструменты редактирования">
            <a:extLst>
              <a:ext uri="{FF2B5EF4-FFF2-40B4-BE49-F238E27FC236}">
                <a16:creationId xmlns:a16="http://schemas.microsoft.com/office/drawing/2014/main" id="{DD5FE288-2D1E-51A8-EB79-826DD91B60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4936" y="4924305"/>
            <a:ext cx="630382" cy="63038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4" descr="Smart tv – Бесплатные иконки: технологии">
            <a:extLst>
              <a:ext uri="{FF2B5EF4-FFF2-40B4-BE49-F238E27FC236}">
                <a16:creationId xmlns:a16="http://schemas.microsoft.com/office/drawing/2014/main" id="{68350E5E-1A12-EEFA-F1C9-2B2A178AD0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863" y="4801864"/>
            <a:ext cx="875932" cy="875932"/>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C69FEAC3-3029-2D75-C65A-63F7A30E54EA}"/>
              </a:ext>
            </a:extLst>
          </p:cNvPr>
          <p:cNvSpPr txBox="1"/>
          <p:nvPr/>
        </p:nvSpPr>
        <p:spPr>
          <a:xfrm>
            <a:off x="3048630" y="6054355"/>
            <a:ext cx="6094740" cy="646331"/>
          </a:xfrm>
          <a:prstGeom prst="rect">
            <a:avLst/>
          </a:prstGeom>
          <a:noFill/>
        </p:spPr>
        <p:txBody>
          <a:bodyPr wrap="square">
            <a:spAutoFit/>
          </a:bodyPr>
          <a:lstStyle/>
          <a:p>
            <a:pPr algn="ctr"/>
            <a:r>
              <a:rPr lang="ru-RU" b="1" dirty="0">
                <a:latin typeface="Arial" panose="020B0604020202020204" pitchFamily="34" charset="0"/>
                <a:cs typeface="Arial" panose="020B0604020202020204" pitchFamily="34" charset="0"/>
              </a:rPr>
              <a:t>Не достигается целевой уровень надежности из-за наличия недостатков в стратегии ее обеспечения!</a:t>
            </a:r>
          </a:p>
        </p:txBody>
      </p:sp>
      <p:sp>
        <p:nvSpPr>
          <p:cNvPr id="60" name="Прямоугольник 59">
            <a:extLst>
              <a:ext uri="{FF2B5EF4-FFF2-40B4-BE49-F238E27FC236}">
                <a16:creationId xmlns:a16="http://schemas.microsoft.com/office/drawing/2014/main" id="{EEF70829-425F-6248-A1E7-E8242F15D0A1}"/>
              </a:ext>
            </a:extLst>
          </p:cNvPr>
          <p:cNvSpPr/>
          <p:nvPr/>
        </p:nvSpPr>
        <p:spPr>
          <a:xfrm>
            <a:off x="1418112" y="2045802"/>
            <a:ext cx="1825501" cy="307777"/>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Проектирование</a:t>
            </a:r>
          </a:p>
        </p:txBody>
      </p:sp>
      <p:sp>
        <p:nvSpPr>
          <p:cNvPr id="61" name="Прямоугольник 60">
            <a:extLst>
              <a:ext uri="{FF2B5EF4-FFF2-40B4-BE49-F238E27FC236}">
                <a16:creationId xmlns:a16="http://schemas.microsoft.com/office/drawing/2014/main" id="{FE3CC834-BDC1-43E6-32C7-F64711EDFD01}"/>
              </a:ext>
            </a:extLst>
          </p:cNvPr>
          <p:cNvSpPr/>
          <p:nvPr/>
        </p:nvSpPr>
        <p:spPr>
          <a:xfrm>
            <a:off x="8147397" y="2045802"/>
            <a:ext cx="1825501" cy="307777"/>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Производство</a:t>
            </a:r>
          </a:p>
        </p:txBody>
      </p:sp>
      <p:sp>
        <p:nvSpPr>
          <p:cNvPr id="62" name="Прямоугольник 61">
            <a:extLst>
              <a:ext uri="{FF2B5EF4-FFF2-40B4-BE49-F238E27FC236}">
                <a16:creationId xmlns:a16="http://schemas.microsoft.com/office/drawing/2014/main" id="{1614AB52-CCC9-D405-5F39-3EABFBCCB405}"/>
              </a:ext>
            </a:extLst>
          </p:cNvPr>
          <p:cNvSpPr/>
          <p:nvPr/>
        </p:nvSpPr>
        <p:spPr>
          <a:xfrm rot="16200000">
            <a:off x="4279920" y="3012045"/>
            <a:ext cx="2106844" cy="276999"/>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Интенсивность отказов 1/ч</a:t>
            </a:r>
          </a:p>
        </p:txBody>
      </p:sp>
      <p:sp>
        <p:nvSpPr>
          <p:cNvPr id="63" name="Прямоугольник 62">
            <a:extLst>
              <a:ext uri="{FF2B5EF4-FFF2-40B4-BE49-F238E27FC236}">
                <a16:creationId xmlns:a16="http://schemas.microsoft.com/office/drawing/2014/main" id="{50CA0794-8BB3-1EB7-4AE2-CE43E90DF37D}"/>
              </a:ext>
            </a:extLst>
          </p:cNvPr>
          <p:cNvSpPr/>
          <p:nvPr/>
        </p:nvSpPr>
        <p:spPr>
          <a:xfrm>
            <a:off x="6734581" y="4376290"/>
            <a:ext cx="1334319" cy="646331"/>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Завышенная оценка надежности!</a:t>
            </a:r>
          </a:p>
        </p:txBody>
      </p:sp>
      <p:sp>
        <p:nvSpPr>
          <p:cNvPr id="71" name="Текст 4">
            <a:extLst>
              <a:ext uri="{FF2B5EF4-FFF2-40B4-BE49-F238E27FC236}">
                <a16:creationId xmlns:a16="http://schemas.microsoft.com/office/drawing/2014/main" id="{FA0956C1-A690-678A-8768-BE22705FAC2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72" name="Текст 5">
            <a:extLst>
              <a:ext uri="{FF2B5EF4-FFF2-40B4-BE49-F238E27FC236}">
                <a16:creationId xmlns:a16="http://schemas.microsoft.com/office/drawing/2014/main" id="{1CFB1072-6AF3-E8D0-EF16-B240611A0AF6}"/>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73" name="Текст 6">
            <a:extLst>
              <a:ext uri="{FF2B5EF4-FFF2-40B4-BE49-F238E27FC236}">
                <a16:creationId xmlns:a16="http://schemas.microsoft.com/office/drawing/2014/main" id="{514C031C-09E3-88B8-6251-2AFF40BE46F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26" name="Текст 6">
            <a:extLst>
              <a:ext uri="{FF2B5EF4-FFF2-40B4-BE49-F238E27FC236}">
                <a16:creationId xmlns:a16="http://schemas.microsoft.com/office/drawing/2014/main" id="{8DEFEA3D-FCFE-42F0-B20A-0B242393DB72}"/>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28929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solidFill>
                  <a:srgbClr val="0E2D69"/>
                </a:solidFill>
              </a:rPr>
              <a:t>Цель и задачи</a:t>
            </a:r>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6" y="2224815"/>
            <a:ext cx="10755203" cy="594585"/>
          </a:xfrm>
        </p:spPr>
        <p:txBody>
          <a:bodyPr>
            <a:normAutofit/>
          </a:bodyPr>
          <a:lstStyle/>
          <a:p>
            <a:pPr marR="0" lvl="0" algn="just" defTabSz="914400" rtl="0" eaLnBrk="1" fontAlgn="auto" latinLnBrk="0" hangingPunct="1">
              <a:lnSpc>
                <a:spcPct val="100000"/>
              </a:lnSpc>
              <a:spcBef>
                <a:spcPts val="1000"/>
              </a:spcBef>
              <a:spcAft>
                <a:spcPts val="0"/>
              </a:spcAft>
              <a:buClr>
                <a:srgbClr val="00B050"/>
              </a:buClr>
              <a:buSzTx/>
              <a:tabLst/>
              <a:defRPr/>
            </a:pPr>
            <a:r>
              <a:rPr lang="ru-RU" sz="2000" dirty="0">
                <a:latin typeface="Times New Roman" panose="02020603050405020304" pitchFamily="18" charset="0"/>
                <a:ea typeface="Calibri" panose="020F0502020204030204" pitchFamily="34" charset="0"/>
              </a:rPr>
              <a:t>П</a:t>
            </a:r>
            <a:r>
              <a:rPr lang="ru-RU" sz="2000" dirty="0">
                <a:effectLst/>
                <a:latin typeface="Times New Roman" panose="02020603050405020304" pitchFamily="18" charset="0"/>
                <a:ea typeface="Calibri" panose="020F0502020204030204" pitchFamily="34" charset="0"/>
              </a:rPr>
              <a:t>овышение точности оценки показателей надежности </a:t>
            </a:r>
            <a:r>
              <a:rPr lang="ru-RU" sz="1800" dirty="0">
                <a:effectLst/>
                <a:latin typeface="Times New Roman" panose="02020603050405020304" pitchFamily="18" charset="0"/>
                <a:ea typeface="Calibri" panose="020F0502020204030204" pitchFamily="34" charset="0"/>
              </a:rPr>
              <a:t>ЭМ для БПЛА</a:t>
            </a:r>
            <a:endParaRPr lang="ru-RU" sz="2000" dirty="0">
              <a:effectLst/>
              <a:latin typeface="Times New Roman" panose="02020603050405020304" pitchFamily="18" charset="0"/>
              <a:ea typeface="Calibri" panose="020F0502020204030204" pitchFamily="34" charset="0"/>
            </a:endParaRP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9523F23C-E046-54B9-2C5D-604ADC7F3CE1}"/>
              </a:ext>
            </a:extLst>
          </p:cNvPr>
          <p:cNvSpPr txBox="1"/>
          <p:nvPr/>
        </p:nvSpPr>
        <p:spPr>
          <a:xfrm>
            <a:off x="585894" y="2819400"/>
            <a:ext cx="11187006" cy="23529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Обзор и анализ существующих подходов к расчету показателей надежности ЭМ 1-го уровня</a:t>
            </a: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Рассмотрение способов расчета надежности программного обеспечения</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Анализ преимуществ и недостатков существующих методов оценки надежности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Разработка подхода к многофакторному прогнозированию показателей надежности БПЛА</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endParaRPr>
          </a:p>
        </p:txBody>
      </p:sp>
      <p:sp>
        <p:nvSpPr>
          <p:cNvPr id="16" name="Текст 4">
            <a:extLst>
              <a:ext uri="{FF2B5EF4-FFF2-40B4-BE49-F238E27FC236}">
                <a16:creationId xmlns:a16="http://schemas.microsoft.com/office/drawing/2014/main" id="{DC48792E-272E-5D20-E70E-A644720280B5}"/>
              </a:ext>
            </a:extLst>
          </p:cNvPr>
          <p:cNvSpPr>
            <a:spLocks noGrp="1"/>
          </p:cNvSpPr>
          <p:nvPr>
            <p:ph type="body" sz="quarter" idx="13"/>
          </p:nvPr>
        </p:nvSpPr>
        <p:spPr>
          <a:xfrm>
            <a:off x="1143689" y="540904"/>
            <a:ext cx="2070100" cy="415925"/>
          </a:xfrm>
        </p:spPr>
        <p:txBody>
          <a:bodyPr/>
          <a:lstStyle/>
          <a:p>
            <a:r>
              <a:rPr lang="ru-RU" dirty="0"/>
              <a:t>XXI Научные чтения по авиации, посвященные памяти Н. Е. Жуковского</a:t>
            </a:r>
          </a:p>
        </p:txBody>
      </p:sp>
      <p:sp>
        <p:nvSpPr>
          <p:cNvPr id="17" name="Текст 5">
            <a:extLst>
              <a:ext uri="{FF2B5EF4-FFF2-40B4-BE49-F238E27FC236}">
                <a16:creationId xmlns:a16="http://schemas.microsoft.com/office/drawing/2014/main" id="{D35F25F5-5511-41A1-A869-DC608FFC84FB}"/>
              </a:ext>
            </a:extLst>
          </p:cNvPr>
          <p:cNvSpPr>
            <a:spLocks noGrp="1"/>
          </p:cNvSpPr>
          <p:nvPr>
            <p:ph type="body" sz="quarter" idx="14"/>
          </p:nvPr>
        </p:nvSpPr>
        <p:spPr>
          <a:xfrm>
            <a:off x="3459163" y="548720"/>
            <a:ext cx="2472946" cy="408109"/>
          </a:xfrm>
        </p:spPr>
        <p:txBody>
          <a:bodyPr/>
          <a:lstStyle/>
          <a:p>
            <a:r>
              <a:rPr lang="ru-RU" dirty="0"/>
              <a:t>Управление надежностью на предприятиях</a:t>
            </a:r>
          </a:p>
          <a:p>
            <a:endParaRPr lang="ru-RU" dirty="0"/>
          </a:p>
        </p:txBody>
      </p:sp>
      <p:sp>
        <p:nvSpPr>
          <p:cNvPr id="18" name="Текст 6">
            <a:extLst>
              <a:ext uri="{FF2B5EF4-FFF2-40B4-BE49-F238E27FC236}">
                <a16:creationId xmlns:a16="http://schemas.microsoft.com/office/drawing/2014/main" id="{C672E2C8-BDAA-A1B3-6945-27FC4115CBB0}"/>
              </a:ext>
            </a:extLst>
          </p:cNvPr>
          <p:cNvSpPr>
            <a:spLocks noGrp="1"/>
          </p:cNvSpPr>
          <p:nvPr>
            <p:ph type="body" sz="quarter" idx="15"/>
          </p:nvPr>
        </p:nvSpPr>
        <p:spPr>
          <a:xfrm>
            <a:off x="6259892" y="548720"/>
            <a:ext cx="2070100" cy="408109"/>
          </a:xfrm>
        </p:spPr>
        <p:txBody>
          <a:bodyPr/>
          <a:lstStyle/>
          <a:p>
            <a:r>
              <a:rPr lang="ru-RU" sz="1000" dirty="0"/>
              <a:t>Подход к оценке надежности электронных модулей беспилотных летательных аппаратов</a:t>
            </a:r>
            <a:endParaRPr lang="ru-RU" dirty="0"/>
          </a:p>
        </p:txBody>
      </p:sp>
      <p:sp>
        <p:nvSpPr>
          <p:cNvPr id="10" name="Текст 6">
            <a:extLst>
              <a:ext uri="{FF2B5EF4-FFF2-40B4-BE49-F238E27FC236}">
                <a16:creationId xmlns:a16="http://schemas.microsoft.com/office/drawing/2014/main" id="{A0E57840-3E26-493C-B791-A8DC41B3D40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4754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solidFill>
                  <a:srgbClr val="0E2D69"/>
                </a:solidFill>
              </a:rPr>
              <a:t>Уровни иерархии РЭА</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22285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Текст 4">
            <a:extLst>
              <a:ext uri="{FF2B5EF4-FFF2-40B4-BE49-F238E27FC236}">
                <a16:creationId xmlns:a16="http://schemas.microsoft.com/office/drawing/2014/main" id="{DC48792E-272E-5D20-E70E-A644720280B5}"/>
              </a:ext>
            </a:extLst>
          </p:cNvPr>
          <p:cNvSpPr>
            <a:spLocks noGrp="1"/>
          </p:cNvSpPr>
          <p:nvPr>
            <p:ph type="body" sz="quarter" idx="13"/>
          </p:nvPr>
        </p:nvSpPr>
        <p:spPr>
          <a:xfrm>
            <a:off x="1143689" y="540904"/>
            <a:ext cx="2070100" cy="415925"/>
          </a:xfrm>
        </p:spPr>
        <p:txBody>
          <a:bodyPr/>
          <a:lstStyle/>
          <a:p>
            <a:r>
              <a:rPr lang="ru-RU" dirty="0"/>
              <a:t>XXI Научные чтения по авиации, посвященные памяти Н. Е. Жуковского</a:t>
            </a:r>
          </a:p>
        </p:txBody>
      </p:sp>
      <p:sp>
        <p:nvSpPr>
          <p:cNvPr id="17" name="Текст 5">
            <a:extLst>
              <a:ext uri="{FF2B5EF4-FFF2-40B4-BE49-F238E27FC236}">
                <a16:creationId xmlns:a16="http://schemas.microsoft.com/office/drawing/2014/main" id="{D35F25F5-5511-41A1-A869-DC608FFC84FB}"/>
              </a:ext>
            </a:extLst>
          </p:cNvPr>
          <p:cNvSpPr>
            <a:spLocks noGrp="1"/>
          </p:cNvSpPr>
          <p:nvPr>
            <p:ph type="body" sz="quarter" idx="14"/>
          </p:nvPr>
        </p:nvSpPr>
        <p:spPr>
          <a:xfrm>
            <a:off x="3459163" y="548720"/>
            <a:ext cx="2472946" cy="408109"/>
          </a:xfrm>
        </p:spPr>
        <p:txBody>
          <a:bodyPr/>
          <a:lstStyle/>
          <a:p>
            <a:r>
              <a:rPr lang="ru-RU" dirty="0"/>
              <a:t>Управление надежностью на предприятиях</a:t>
            </a:r>
          </a:p>
          <a:p>
            <a:endParaRPr lang="ru-RU" dirty="0"/>
          </a:p>
        </p:txBody>
      </p:sp>
      <p:sp>
        <p:nvSpPr>
          <p:cNvPr id="18" name="Текст 6">
            <a:extLst>
              <a:ext uri="{FF2B5EF4-FFF2-40B4-BE49-F238E27FC236}">
                <a16:creationId xmlns:a16="http://schemas.microsoft.com/office/drawing/2014/main" id="{C672E2C8-BDAA-A1B3-6945-27FC4115CBB0}"/>
              </a:ext>
            </a:extLst>
          </p:cNvPr>
          <p:cNvSpPr>
            <a:spLocks noGrp="1"/>
          </p:cNvSpPr>
          <p:nvPr>
            <p:ph type="body" sz="quarter" idx="15"/>
          </p:nvPr>
        </p:nvSpPr>
        <p:spPr>
          <a:xfrm>
            <a:off x="6259892" y="548720"/>
            <a:ext cx="2070100" cy="408109"/>
          </a:xfrm>
        </p:spPr>
        <p:txBody>
          <a:bodyPr/>
          <a:lstStyle/>
          <a:p>
            <a:r>
              <a:rPr lang="ru-RU" sz="1000" dirty="0"/>
              <a:t>Подход к оценке надежности электронных модулей беспилотных летательных аппаратов</a:t>
            </a:r>
            <a:endParaRPr lang="ru-RU" dirty="0"/>
          </a:p>
        </p:txBody>
      </p:sp>
      <p:sp>
        <p:nvSpPr>
          <p:cNvPr id="10" name="Текст 6">
            <a:extLst>
              <a:ext uri="{FF2B5EF4-FFF2-40B4-BE49-F238E27FC236}">
                <a16:creationId xmlns:a16="http://schemas.microsoft.com/office/drawing/2014/main" id="{A0E57840-3E26-493C-B791-A8DC41B3D40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sp>
        <p:nvSpPr>
          <p:cNvPr id="12" name="Прямоугольник: скругленные углы 11">
            <a:extLst>
              <a:ext uri="{FF2B5EF4-FFF2-40B4-BE49-F238E27FC236}">
                <a16:creationId xmlns:a16="http://schemas.microsoft.com/office/drawing/2014/main" id="{1AF72F89-886F-473F-ABC7-321D05119A00}"/>
              </a:ext>
            </a:extLst>
          </p:cNvPr>
          <p:cNvSpPr/>
          <p:nvPr/>
        </p:nvSpPr>
        <p:spPr>
          <a:xfrm>
            <a:off x="6050686" y="2020805"/>
            <a:ext cx="4558611" cy="694971"/>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БПЛА</a:t>
            </a:r>
          </a:p>
          <a:p>
            <a:pPr algn="ctr"/>
            <a:r>
              <a:rPr lang="ru-RU" dirty="0">
                <a:solidFill>
                  <a:schemeClr val="bg1"/>
                </a:solidFill>
              </a:rPr>
              <a:t>(система)</a:t>
            </a:r>
          </a:p>
        </p:txBody>
      </p:sp>
      <p:sp>
        <p:nvSpPr>
          <p:cNvPr id="13" name="Прямоугольник: скругленные углы 12">
            <a:extLst>
              <a:ext uri="{FF2B5EF4-FFF2-40B4-BE49-F238E27FC236}">
                <a16:creationId xmlns:a16="http://schemas.microsoft.com/office/drawing/2014/main" id="{50303E75-3CED-481E-9A0F-A621860BD5CC}"/>
              </a:ext>
            </a:extLst>
          </p:cNvPr>
          <p:cNvSpPr/>
          <p:nvPr/>
        </p:nvSpPr>
        <p:spPr>
          <a:xfrm>
            <a:off x="6050686" y="2960035"/>
            <a:ext cx="4558611" cy="694971"/>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Составная часть БПЛА</a:t>
            </a:r>
          </a:p>
          <a:p>
            <a:pPr algn="ctr"/>
            <a:r>
              <a:rPr lang="ru-RU" dirty="0">
                <a:solidFill>
                  <a:schemeClr val="bg1"/>
                </a:solidFill>
              </a:rPr>
              <a:t>(электронный модуль 3 уровня)</a:t>
            </a:r>
          </a:p>
        </p:txBody>
      </p:sp>
      <p:sp>
        <p:nvSpPr>
          <p:cNvPr id="14" name="Прямоугольник: скругленные углы 13">
            <a:extLst>
              <a:ext uri="{FF2B5EF4-FFF2-40B4-BE49-F238E27FC236}">
                <a16:creationId xmlns:a16="http://schemas.microsoft.com/office/drawing/2014/main" id="{F8303D64-5DF8-4FFE-A07B-665004A1E76D}"/>
              </a:ext>
            </a:extLst>
          </p:cNvPr>
          <p:cNvSpPr/>
          <p:nvPr/>
        </p:nvSpPr>
        <p:spPr>
          <a:xfrm>
            <a:off x="6050685" y="3899265"/>
            <a:ext cx="4558611" cy="694971"/>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Радиотехническое устройство</a:t>
            </a:r>
          </a:p>
          <a:p>
            <a:pPr algn="ctr"/>
            <a:r>
              <a:rPr lang="ru-RU" dirty="0">
                <a:solidFill>
                  <a:schemeClr val="bg1"/>
                </a:solidFill>
              </a:rPr>
              <a:t>(электронный модуль 2 уровня)</a:t>
            </a:r>
          </a:p>
        </p:txBody>
      </p:sp>
      <p:sp>
        <p:nvSpPr>
          <p:cNvPr id="15" name="Прямоугольник: скругленные углы 14">
            <a:extLst>
              <a:ext uri="{FF2B5EF4-FFF2-40B4-BE49-F238E27FC236}">
                <a16:creationId xmlns:a16="http://schemas.microsoft.com/office/drawing/2014/main" id="{E471DFA6-1CE6-4CCE-B688-CC0B4768BA6A}"/>
              </a:ext>
            </a:extLst>
          </p:cNvPr>
          <p:cNvSpPr/>
          <p:nvPr/>
        </p:nvSpPr>
        <p:spPr>
          <a:xfrm>
            <a:off x="6050684" y="4838495"/>
            <a:ext cx="4558611" cy="694971"/>
          </a:xfrm>
          <a:prstGeom prst="roundRect">
            <a:avLst/>
          </a:prstGeom>
          <a:solidFill>
            <a:srgbClr val="0E2D69"/>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Функциональный узел</a:t>
            </a:r>
          </a:p>
          <a:p>
            <a:pPr algn="ctr"/>
            <a:r>
              <a:rPr lang="ru-RU" dirty="0">
                <a:solidFill>
                  <a:schemeClr val="bg1"/>
                </a:solidFill>
              </a:rPr>
              <a:t>(электронный модуль 1 уровня)</a:t>
            </a:r>
          </a:p>
        </p:txBody>
      </p:sp>
      <p:sp>
        <p:nvSpPr>
          <p:cNvPr id="19" name="Прямоугольник: скругленные углы 18">
            <a:extLst>
              <a:ext uri="{FF2B5EF4-FFF2-40B4-BE49-F238E27FC236}">
                <a16:creationId xmlns:a16="http://schemas.microsoft.com/office/drawing/2014/main" id="{7884D6B1-0297-425E-A2E9-9A9A895F139F}"/>
              </a:ext>
            </a:extLst>
          </p:cNvPr>
          <p:cNvSpPr/>
          <p:nvPr/>
        </p:nvSpPr>
        <p:spPr>
          <a:xfrm>
            <a:off x="6050686" y="5777256"/>
            <a:ext cx="4558611" cy="694971"/>
          </a:xfrm>
          <a:prstGeom prst="roundRect">
            <a:avLst/>
          </a:prstGeom>
          <a:solidFill>
            <a:srgbClr val="0E2D69"/>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Электрорадиоизделия</a:t>
            </a:r>
          </a:p>
          <a:p>
            <a:pPr algn="ctr"/>
            <a:r>
              <a:rPr lang="ru-RU" dirty="0">
                <a:solidFill>
                  <a:schemeClr val="bg1"/>
                </a:solidFill>
              </a:rPr>
              <a:t>(электронный модуль 0 уровня)</a:t>
            </a:r>
          </a:p>
        </p:txBody>
      </p:sp>
      <p:sp>
        <p:nvSpPr>
          <p:cNvPr id="20" name="Стрелка: вниз 19">
            <a:extLst>
              <a:ext uri="{FF2B5EF4-FFF2-40B4-BE49-F238E27FC236}">
                <a16:creationId xmlns:a16="http://schemas.microsoft.com/office/drawing/2014/main" id="{7C2BB5CA-C8AC-4E38-8520-5EEE2414036B}"/>
              </a:ext>
            </a:extLst>
          </p:cNvPr>
          <p:cNvSpPr/>
          <p:nvPr/>
        </p:nvSpPr>
        <p:spPr>
          <a:xfrm>
            <a:off x="7953992" y="3654536"/>
            <a:ext cx="751994" cy="244260"/>
          </a:xfrm>
          <a:prstGeom prst="downArrow">
            <a:avLst/>
          </a:prstGeom>
          <a:solidFill>
            <a:schemeClr val="accent2">
              <a:lumMod val="60000"/>
              <a:lumOff val="4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a:extLst>
              <a:ext uri="{FF2B5EF4-FFF2-40B4-BE49-F238E27FC236}">
                <a16:creationId xmlns:a16="http://schemas.microsoft.com/office/drawing/2014/main" id="{EE582825-CA78-4BDF-A69B-2D7424143694}"/>
              </a:ext>
            </a:extLst>
          </p:cNvPr>
          <p:cNvSpPr/>
          <p:nvPr/>
        </p:nvSpPr>
        <p:spPr>
          <a:xfrm>
            <a:off x="7953992" y="2715776"/>
            <a:ext cx="751994" cy="244260"/>
          </a:xfrm>
          <a:prstGeom prst="downArrow">
            <a:avLst/>
          </a:prstGeom>
          <a:solidFill>
            <a:schemeClr val="accent2">
              <a:lumMod val="60000"/>
              <a:lumOff val="4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a:extLst>
              <a:ext uri="{FF2B5EF4-FFF2-40B4-BE49-F238E27FC236}">
                <a16:creationId xmlns:a16="http://schemas.microsoft.com/office/drawing/2014/main" id="{2654359B-ECE9-4CD1-8537-1517A9D6B685}"/>
              </a:ext>
            </a:extLst>
          </p:cNvPr>
          <p:cNvSpPr/>
          <p:nvPr/>
        </p:nvSpPr>
        <p:spPr>
          <a:xfrm>
            <a:off x="7953992" y="4593296"/>
            <a:ext cx="751994" cy="244260"/>
          </a:xfrm>
          <a:prstGeom prst="downArrow">
            <a:avLst/>
          </a:prstGeom>
          <a:solidFill>
            <a:schemeClr val="accent2">
              <a:lumMod val="60000"/>
              <a:lumOff val="4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a:extLst>
              <a:ext uri="{FF2B5EF4-FFF2-40B4-BE49-F238E27FC236}">
                <a16:creationId xmlns:a16="http://schemas.microsoft.com/office/drawing/2014/main" id="{B992C0A5-9185-4091-85B1-6B2D518AF2DB}"/>
              </a:ext>
            </a:extLst>
          </p:cNvPr>
          <p:cNvSpPr/>
          <p:nvPr/>
        </p:nvSpPr>
        <p:spPr>
          <a:xfrm>
            <a:off x="7953992" y="5533466"/>
            <a:ext cx="751994" cy="244260"/>
          </a:xfrm>
          <a:prstGeom prst="downArrow">
            <a:avLst/>
          </a:prstGeom>
          <a:solidFill>
            <a:schemeClr val="accent2">
              <a:lumMod val="60000"/>
              <a:lumOff val="4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Монтаж печатных плат в компании АТБ Электроника">
            <a:extLst>
              <a:ext uri="{FF2B5EF4-FFF2-40B4-BE49-F238E27FC236}">
                <a16:creationId xmlns:a16="http://schemas.microsoft.com/office/drawing/2014/main" id="{5C5FA825-1358-4A12-A673-D67FA49EF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575" y="4990354"/>
            <a:ext cx="2615676" cy="16753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Рисунок 24">
            <a:extLst>
              <a:ext uri="{FF2B5EF4-FFF2-40B4-BE49-F238E27FC236}">
                <a16:creationId xmlns:a16="http://schemas.microsoft.com/office/drawing/2014/main" id="{18EF4137-4A13-4CB9-82E9-3CAFAA65B65A}"/>
              </a:ext>
            </a:extLst>
          </p:cNvPr>
          <p:cNvPicPr>
            <a:picLocks noChangeAspect="1"/>
          </p:cNvPicPr>
          <p:nvPr/>
        </p:nvPicPr>
        <p:blipFill rotWithShape="1">
          <a:blip r:embed="rId4"/>
          <a:srcRect l="8127" t="21471" r="6320" b="12413"/>
          <a:stretch/>
        </p:blipFill>
        <p:spPr>
          <a:xfrm>
            <a:off x="791966" y="2004000"/>
            <a:ext cx="3845303" cy="2971642"/>
          </a:xfrm>
          <a:prstGeom prst="rect">
            <a:avLst/>
          </a:prstGeom>
        </p:spPr>
      </p:pic>
      <p:pic>
        <p:nvPicPr>
          <p:cNvPr id="26" name="Picture 8" descr="Подробнее о выходных документах_AD | Altium Designer 21 Техническая  документация">
            <a:extLst>
              <a:ext uri="{FF2B5EF4-FFF2-40B4-BE49-F238E27FC236}">
                <a16:creationId xmlns:a16="http://schemas.microsoft.com/office/drawing/2014/main" id="{126025ED-FFEC-4645-82F9-5DBF19FC0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5" y="5031943"/>
            <a:ext cx="2208592" cy="1736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авая фигурная скобка 6">
            <a:extLst>
              <a:ext uri="{FF2B5EF4-FFF2-40B4-BE49-F238E27FC236}">
                <a16:creationId xmlns:a16="http://schemas.microsoft.com/office/drawing/2014/main" id="{AF47CD58-E871-4DD6-8362-C5AFF470EC4B}"/>
              </a:ext>
            </a:extLst>
          </p:cNvPr>
          <p:cNvSpPr/>
          <p:nvPr/>
        </p:nvSpPr>
        <p:spPr>
          <a:xfrm>
            <a:off x="10644533" y="2031175"/>
            <a:ext cx="487797" cy="445142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Текст 3">
            <a:extLst>
              <a:ext uri="{FF2B5EF4-FFF2-40B4-BE49-F238E27FC236}">
                <a16:creationId xmlns:a16="http://schemas.microsoft.com/office/drawing/2014/main" id="{867A3ACA-1E7C-436A-AB2E-5A84FFC6A41B}"/>
              </a:ext>
            </a:extLst>
          </p:cNvPr>
          <p:cNvSpPr>
            <a:spLocks noGrp="1"/>
          </p:cNvSpPr>
          <p:nvPr>
            <p:ph type="body" sz="quarter" idx="12"/>
          </p:nvPr>
        </p:nvSpPr>
        <p:spPr>
          <a:xfrm rot="5400000">
            <a:off x="9927363" y="4202216"/>
            <a:ext cx="2945340" cy="594585"/>
          </a:xfrm>
        </p:spPr>
        <p:txBody>
          <a:bodyPr>
            <a:normAutofit/>
          </a:bodyPr>
          <a:lstStyle/>
          <a:p>
            <a:pPr marR="0" lvl="0" algn="just" defTabSz="914400" rtl="0" eaLnBrk="1" fontAlgn="auto" latinLnBrk="0" hangingPunct="1">
              <a:lnSpc>
                <a:spcPct val="100000"/>
              </a:lnSpc>
              <a:spcBef>
                <a:spcPts val="1000"/>
              </a:spcBef>
              <a:spcAft>
                <a:spcPts val="0"/>
              </a:spcAft>
              <a:buClr>
                <a:srgbClr val="00B050"/>
              </a:buClr>
              <a:buSzTx/>
              <a:tabLst/>
              <a:defRPr/>
            </a:pPr>
            <a:r>
              <a:rPr lang="ru-RU" sz="2400" dirty="0">
                <a:latin typeface="Times New Roman" panose="02020603050405020304" pitchFamily="18" charset="0"/>
                <a:ea typeface="Calibri" panose="020F0502020204030204" pitchFamily="34" charset="0"/>
              </a:rPr>
              <a:t>ГОСТ Р 52003-2003 </a:t>
            </a:r>
            <a:endParaRPr lang="ru-RU"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219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Текст 4">
            <a:extLst>
              <a:ext uri="{FF2B5EF4-FFF2-40B4-BE49-F238E27FC236}">
                <a16:creationId xmlns:a16="http://schemas.microsoft.com/office/drawing/2014/main" id="{69B1B820-939D-2D2C-B298-98B7BCA96A36}"/>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0" name="Текст 5">
            <a:extLst>
              <a:ext uri="{FF2B5EF4-FFF2-40B4-BE49-F238E27FC236}">
                <a16:creationId xmlns:a16="http://schemas.microsoft.com/office/drawing/2014/main" id="{C13E6886-1A07-225D-D671-F43016793D7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1" name="Текст 6">
            <a:extLst>
              <a:ext uri="{FF2B5EF4-FFF2-40B4-BE49-F238E27FC236}">
                <a16:creationId xmlns:a16="http://schemas.microsoft.com/office/drawing/2014/main" id="{BF6A0303-F5FF-D63A-6628-9E5B95A1DDCB}"/>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3" name="Текст 6">
            <a:extLst>
              <a:ext uri="{FF2B5EF4-FFF2-40B4-BE49-F238E27FC236}">
                <a16:creationId xmlns:a16="http://schemas.microsoft.com/office/drawing/2014/main" id="{317CB2DD-4D75-4A3F-A8CE-02AE830C8FE3}"/>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pic>
        <p:nvPicPr>
          <p:cNvPr id="27" name="Picture 10" descr="Государственная символика">
            <a:extLst>
              <a:ext uri="{FF2B5EF4-FFF2-40B4-BE49-F238E27FC236}">
                <a16:creationId xmlns:a16="http://schemas.microsoft.com/office/drawing/2014/main" id="{0A0BFAC9-4BCF-44DF-90A7-EE7993A1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512845"/>
            <a:ext cx="1682483" cy="1119616"/>
          </a:xfrm>
          <a:prstGeom prst="rect">
            <a:avLst/>
          </a:prstGeom>
          <a:noFill/>
          <a:extLst>
            <a:ext uri="{909E8E84-426E-40DD-AFC4-6F175D3DCCD1}">
              <a14:hiddenFill xmlns:a14="http://schemas.microsoft.com/office/drawing/2010/main">
                <a:solidFill>
                  <a:srgbClr val="FFFFFF"/>
                </a:solidFill>
              </a14:hiddenFill>
            </a:ext>
          </a:extLst>
        </p:spPr>
      </p:pic>
      <p:sp>
        <p:nvSpPr>
          <p:cNvPr id="28" name="Заголовок 2">
            <a:extLst>
              <a:ext uri="{FF2B5EF4-FFF2-40B4-BE49-F238E27FC236}">
                <a16:creationId xmlns:a16="http://schemas.microsoft.com/office/drawing/2014/main" id="{F94B2FD1-046E-4F83-9614-55B433F4E3B6}"/>
              </a:ext>
            </a:extLst>
          </p:cNvPr>
          <p:cNvSpPr>
            <a:spLocks noGrp="1"/>
          </p:cNvSpPr>
          <p:nvPr>
            <p:ph type="title"/>
          </p:nvPr>
        </p:nvSpPr>
        <p:spPr>
          <a:xfrm>
            <a:off x="585898" y="1447791"/>
            <a:ext cx="6950366" cy="404864"/>
          </a:xfrm>
        </p:spPr>
        <p:txBody>
          <a:bodyPr>
            <a:normAutofit/>
          </a:bodyPr>
          <a:lstStyle/>
          <a:p>
            <a:r>
              <a:rPr lang="ru-RU" sz="2400" dirty="0"/>
              <a:t>Методы оценки надежности ЭМ 1 уровня</a:t>
            </a:r>
          </a:p>
        </p:txBody>
      </p:sp>
      <p:sp>
        <p:nvSpPr>
          <p:cNvPr id="29" name="Текст 3">
            <a:extLst>
              <a:ext uri="{FF2B5EF4-FFF2-40B4-BE49-F238E27FC236}">
                <a16:creationId xmlns:a16="http://schemas.microsoft.com/office/drawing/2014/main" id="{CD7AE6CF-F346-4EB6-BAF7-D1DBF5464E31}"/>
              </a:ext>
            </a:extLst>
          </p:cNvPr>
          <p:cNvSpPr txBox="1">
            <a:spLocks/>
          </p:cNvSpPr>
          <p:nvPr/>
        </p:nvSpPr>
        <p:spPr>
          <a:xfrm>
            <a:off x="585898" y="2024853"/>
            <a:ext cx="3425466" cy="436635"/>
          </a:xfrm>
          <a:prstGeom prst="rect">
            <a:avLst/>
          </a:prstGeom>
        </p:spPr>
        <p:txBody>
          <a:bodyPr lIns="0" tIns="0" rIns="0">
            <a:normAutofit fontScale="85000" lnSpcReduction="10000"/>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chemeClr val="tx1"/>
                </a:solidFill>
                <a:effectLst/>
                <a:uLnTx/>
                <a:uFillTx/>
                <a:ea typeface="+mn-ea"/>
                <a:cs typeface="+mn-cs"/>
              </a:rPr>
              <a:t>Надёжность ЭРИ 2006</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08D5A33-8380-45AE-86E6-D6FC85DB67F1}"/>
                  </a:ext>
                </a:extLst>
              </p:cNvPr>
              <p:cNvSpPr txBox="1"/>
              <p:nvPr/>
            </p:nvSpPr>
            <p:spPr>
              <a:xfrm>
                <a:off x="4148631" y="2601088"/>
                <a:ext cx="2961167" cy="14770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3200" i="1" smtClean="0">
                              <a:solidFill>
                                <a:srgbClr val="836967"/>
                              </a:solidFill>
                              <a:latin typeface="Cambria Math" panose="02040503050406030204" pitchFamily="18" charset="0"/>
                            </a:rPr>
                          </m:ctrlPr>
                        </m:sSubPr>
                        <m:e>
                          <m:r>
                            <a:rPr lang="ru-RU" sz="3200" i="1">
                              <a:latin typeface="Cambria Math" panose="02040503050406030204" pitchFamily="18" charset="0"/>
                            </a:rPr>
                            <m:t>𝜆</m:t>
                          </m:r>
                        </m:e>
                        <m:sub>
                          <m:r>
                            <a:rPr lang="ru-RU" sz="3200" i="0">
                              <a:latin typeface="Cambria Math" panose="02040503050406030204" pitchFamily="18" charset="0"/>
                            </a:rPr>
                            <m:t>РУ</m:t>
                          </m:r>
                        </m:sub>
                      </m:sSub>
                      <m:r>
                        <a:rPr lang="ru-RU" sz="3200" i="0">
                          <a:latin typeface="Cambria Math" panose="02040503050406030204" pitchFamily="18" charset="0"/>
                        </a:rPr>
                        <m:t>=</m:t>
                      </m:r>
                      <m:sSub>
                        <m:sSubPr>
                          <m:ctrlPr>
                            <a:rPr lang="ru-RU" sz="3200" i="1">
                              <a:solidFill>
                                <a:srgbClr val="836967"/>
                              </a:solidFill>
                              <a:latin typeface="Cambria Math" panose="02040503050406030204" pitchFamily="18" charset="0"/>
                            </a:rPr>
                          </m:ctrlPr>
                        </m:sSubPr>
                        <m:e>
                          <m:r>
                            <a:rPr lang="ru-RU" sz="3200" i="1">
                              <a:latin typeface="Cambria Math" panose="02040503050406030204" pitchFamily="18" charset="0"/>
                            </a:rPr>
                            <m:t>𝐾</m:t>
                          </m:r>
                        </m:e>
                        <m:sub>
                          <m:r>
                            <a:rPr lang="ru-RU" sz="3200" i="1">
                              <a:latin typeface="Cambria Math" panose="02040503050406030204" pitchFamily="18" charset="0"/>
                            </a:rPr>
                            <m:t>𝐴</m:t>
                          </m:r>
                        </m:sub>
                      </m:sSub>
                      <m:nary>
                        <m:naryPr>
                          <m:chr m:val="∑"/>
                          <m:limLoc m:val="undOvr"/>
                          <m:ctrlPr>
                            <a:rPr lang="ru-RU" sz="3200" i="1">
                              <a:latin typeface="Cambria Math" panose="02040503050406030204" pitchFamily="18" charset="0"/>
                            </a:rPr>
                          </m:ctrlPr>
                        </m:naryPr>
                        <m:sub>
                          <m:r>
                            <a:rPr lang="ru-RU" sz="3200" i="1">
                              <a:latin typeface="Cambria Math" panose="02040503050406030204" pitchFamily="18" charset="0"/>
                            </a:rPr>
                            <m:t>𝑛</m:t>
                          </m:r>
                          <m:r>
                            <a:rPr lang="ru-RU" sz="3200" i="0">
                              <a:latin typeface="Cambria Math" panose="02040503050406030204" pitchFamily="18" charset="0"/>
                            </a:rPr>
                            <m:t>=1</m:t>
                          </m:r>
                        </m:sub>
                        <m:sup>
                          <m:r>
                            <a:rPr lang="ru-RU" sz="3200" i="1">
                              <a:latin typeface="Cambria Math" panose="02040503050406030204" pitchFamily="18" charset="0"/>
                            </a:rPr>
                            <m:t>𝑁</m:t>
                          </m:r>
                        </m:sup>
                        <m:e>
                          <m:sSub>
                            <m:sSubPr>
                              <m:ctrlPr>
                                <a:rPr lang="ru-RU" sz="3200" i="1">
                                  <a:solidFill>
                                    <a:srgbClr val="836967"/>
                                  </a:solidFill>
                                  <a:latin typeface="Cambria Math" panose="02040503050406030204" pitchFamily="18" charset="0"/>
                                </a:rPr>
                              </m:ctrlPr>
                            </m:sSubPr>
                            <m:e>
                              <m:r>
                                <a:rPr lang="ru-RU" sz="3200" i="1">
                                  <a:latin typeface="Cambria Math" panose="02040503050406030204" pitchFamily="18" charset="0"/>
                                </a:rPr>
                                <m:t>𝜆</m:t>
                              </m:r>
                            </m:e>
                            <m:sub>
                              <m:r>
                                <a:rPr lang="ru-RU" sz="3200" i="1">
                                  <a:latin typeface="Cambria Math" panose="02040503050406030204" pitchFamily="18" charset="0"/>
                                </a:rPr>
                                <m:t>𝑛</m:t>
                              </m:r>
                            </m:sub>
                          </m:sSub>
                        </m:e>
                      </m:nary>
                    </m:oMath>
                  </m:oMathPara>
                </a14:m>
                <a:endParaRPr lang="ru-RU" sz="2400" dirty="0"/>
              </a:p>
            </p:txBody>
          </p:sp>
        </mc:Choice>
        <mc:Fallback xmlns="">
          <p:sp>
            <p:nvSpPr>
              <p:cNvPr id="30" name="TextBox 29">
                <a:extLst>
                  <a:ext uri="{FF2B5EF4-FFF2-40B4-BE49-F238E27FC236}">
                    <a16:creationId xmlns:a16="http://schemas.microsoft.com/office/drawing/2014/main" id="{108D5A33-8380-45AE-86E6-D6FC85DB67F1}"/>
                  </a:ext>
                </a:extLst>
              </p:cNvPr>
              <p:cNvSpPr txBox="1">
                <a:spLocks noRot="1" noChangeAspect="1" noMove="1" noResize="1" noEditPoints="1" noAdjustHandles="1" noChangeArrowheads="1" noChangeShapeType="1" noTextEdit="1"/>
              </p:cNvSpPr>
              <p:nvPr/>
            </p:nvSpPr>
            <p:spPr>
              <a:xfrm>
                <a:off x="4148631" y="2601088"/>
                <a:ext cx="2961167" cy="1477071"/>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F244DFD-A064-4107-9D32-CE11D82B8C7A}"/>
                  </a:ext>
                </a:extLst>
              </p:cNvPr>
              <p:cNvSpPr txBox="1"/>
              <p:nvPr/>
            </p:nvSpPr>
            <p:spPr>
              <a:xfrm>
                <a:off x="3523159" y="4526016"/>
                <a:ext cx="6950366" cy="958660"/>
              </a:xfrm>
              <a:prstGeom prst="rect">
                <a:avLst/>
              </a:prstGeom>
              <a:noFill/>
            </p:spPr>
            <p:txBody>
              <a:bodyPr wrap="square">
                <a:spAutoFit/>
              </a:bodyPr>
              <a:lstStyle/>
              <a:p>
                <a:pPr lvl="0">
                  <a:lnSpc>
                    <a:spcPct val="150000"/>
                  </a:lnSpc>
                </a:pPr>
                <a14:m>
                  <m:oMath xmlns:m="http://schemas.openxmlformats.org/officeDocument/2006/math">
                    <m:sSub>
                      <m:sSubPr>
                        <m:ctrlPr>
                          <a:rPr lang="ru-RU" sz="2000" i="1" smtClean="0">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𝐾</m:t>
                        </m:r>
                      </m:e>
                      <m:sub>
                        <m:r>
                          <a:rPr lang="ru-RU" sz="2000" i="1">
                            <a:effectLst/>
                            <a:latin typeface="Cambria Math" panose="02040503050406030204" pitchFamily="18" charset="0"/>
                            <a:ea typeface="Times New Roman" panose="02020603050405020304" pitchFamily="18" charset="0"/>
                          </a:rPr>
                          <m:t>𝐴</m:t>
                        </m:r>
                      </m:sub>
                    </m:sSub>
                  </m:oMath>
                </a14:m>
                <a:r>
                  <a:rPr lang="ru-RU" sz="2000" dirty="0">
                    <a:effectLst/>
                    <a:latin typeface="Arial" panose="020B0604020202020204" pitchFamily="34" charset="0"/>
                    <a:ea typeface="Times New Roman" panose="02020603050405020304" pitchFamily="18" charset="0"/>
                    <a:cs typeface="Arial" panose="020B0604020202020204" pitchFamily="34" charset="0"/>
                  </a:rPr>
                  <a:t> = 1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effectLst/>
                    <a:latin typeface="Arial" panose="020B0604020202020204" pitchFamily="34" charset="0"/>
                    <a:ea typeface="Times New Roman" panose="02020603050405020304" pitchFamily="18" charset="0"/>
                    <a:cs typeface="Arial" panose="020B0604020202020204" pitchFamily="34" charset="0"/>
                  </a:rPr>
                  <a:t>военные стандарты «Мороз-6» и «Климат-8»)</a:t>
                </a:r>
              </a:p>
              <a:p>
                <a:pPr>
                  <a:lnSpc>
                    <a:spcPct val="150000"/>
                  </a:lnSpc>
                </a:pPr>
                <a14:m>
                  <m:oMath xmlns:m="http://schemas.openxmlformats.org/officeDocument/2006/math">
                    <m:sSub>
                      <m:sSubPr>
                        <m:ctrlPr>
                          <a:rPr lang="ru-RU"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ru-RU" sz="2000" i="1">
                            <a:effectLst/>
                            <a:latin typeface="Cambria Math" panose="02040503050406030204" pitchFamily="18" charset="0"/>
                            <a:ea typeface="Times New Roman" panose="02020603050405020304" pitchFamily="18" charset="0"/>
                            <a:cs typeface="Times New Roman" panose="02020603050405020304" pitchFamily="18" charset="0"/>
                          </a:rPr>
                          <m:t>𝐴</m:t>
                        </m:r>
                      </m:sub>
                    </m:sSub>
                  </m:oMath>
                </a14:m>
                <a:r>
                  <a:rPr lang="ru-RU" sz="2000" dirty="0">
                    <a:effectLst/>
                    <a:latin typeface="Arial" panose="020B0604020202020204" pitchFamily="34" charset="0"/>
                    <a:ea typeface="Times New Roman" panose="02020603050405020304" pitchFamily="18" charset="0"/>
                    <a:cs typeface="Arial" panose="020B0604020202020204" pitchFamily="34" charset="0"/>
                  </a:rPr>
                  <a:t> = 0,2 </a:t>
                </a:r>
                <a:r>
                  <a:rPr lang="ru-RU" sz="2000" dirty="0">
                    <a:latin typeface="Arial" panose="020B0604020202020204" pitchFamily="34" charset="0"/>
                    <a:ea typeface="Times New Roman" panose="02020603050405020304" pitchFamily="18" charset="0"/>
                    <a:cs typeface="Arial" panose="020B0604020202020204" pitchFamily="34" charset="0"/>
                  </a:rPr>
                  <a:t>(</a:t>
                </a:r>
                <a:r>
                  <a:rPr lang="ru-RU" sz="2000" dirty="0">
                    <a:effectLst/>
                    <a:latin typeface="Arial" panose="020B0604020202020204" pitchFamily="34" charset="0"/>
                    <a:ea typeface="Times New Roman" panose="02020603050405020304" pitchFamily="18" charset="0"/>
                    <a:cs typeface="Arial" panose="020B0604020202020204" pitchFamily="34" charset="0"/>
                  </a:rPr>
                  <a:t>положение РК-98</a:t>
                </a:r>
                <a:r>
                  <a:rPr lang="ru-RU" sz="2000" dirty="0">
                    <a:latin typeface="Arial" panose="020B0604020202020204" pitchFamily="34"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2F244DFD-A064-4107-9D32-CE11D82B8C7A}"/>
                  </a:ext>
                </a:extLst>
              </p:cNvPr>
              <p:cNvSpPr txBox="1">
                <a:spLocks noRot="1" noChangeAspect="1" noMove="1" noResize="1" noEditPoints="1" noAdjustHandles="1" noChangeArrowheads="1" noChangeShapeType="1" noTextEdit="1"/>
              </p:cNvSpPr>
              <p:nvPr/>
            </p:nvSpPr>
            <p:spPr>
              <a:xfrm>
                <a:off x="3523159" y="4526016"/>
                <a:ext cx="6950366" cy="958660"/>
              </a:xfrm>
              <a:prstGeom prst="rect">
                <a:avLst/>
              </a:prstGeom>
              <a:blipFill>
                <a:blip r:embed="rId5"/>
                <a:stretch>
                  <a:fillRect b="-10127"/>
                </a:stretch>
              </a:blipFill>
            </p:spPr>
            <p:txBody>
              <a:bodyPr/>
              <a:lstStyle/>
              <a:p>
                <a:r>
                  <a:rPr lang="ru-RU">
                    <a:noFill/>
                  </a:rPr>
                  <a:t> </a:t>
                </a:r>
              </a:p>
            </p:txBody>
          </p:sp>
        </mc:Fallback>
      </mc:AlternateContent>
      <p:sp>
        <p:nvSpPr>
          <p:cNvPr id="32" name="TextBox 31">
            <a:extLst>
              <a:ext uri="{FF2B5EF4-FFF2-40B4-BE49-F238E27FC236}">
                <a16:creationId xmlns:a16="http://schemas.microsoft.com/office/drawing/2014/main" id="{9A695BD4-7498-4AC0-88A1-B44AD380FA3B}"/>
              </a:ext>
            </a:extLst>
          </p:cNvPr>
          <p:cNvSpPr txBox="1"/>
          <p:nvPr/>
        </p:nvSpPr>
        <p:spPr>
          <a:xfrm>
            <a:off x="4623276" y="2006305"/>
            <a:ext cx="3733027" cy="380682"/>
          </a:xfrm>
          <a:prstGeom prst="rect">
            <a:avLst/>
          </a:prstGeom>
          <a:noFill/>
        </p:spPr>
        <p:txBody>
          <a:bodyPr wrap="square">
            <a:spAutoFit/>
          </a:bodyPr>
          <a:lstStyle/>
          <a:p>
            <a:pPr lvl="0">
              <a:lnSpc>
                <a:spcPct val="150000"/>
              </a:lnSpc>
            </a:pPr>
            <a:r>
              <a:rPr lang="ru-RU" sz="1400" dirty="0">
                <a:latin typeface="Arial" panose="020B0604020202020204" pitchFamily="34" charset="0"/>
                <a:cs typeface="Arial" panose="020B0604020202020204" pitchFamily="34" charset="0"/>
              </a:rPr>
              <a:t>коэффициент качества производства</a:t>
            </a:r>
            <a:r>
              <a:rPr lang="en-US" sz="1400" dirty="0">
                <a:latin typeface="HSE Sans" panose="02000000000000000000"/>
                <a:cs typeface="Arial" panose="020B0604020202020204" pitchFamily="34" charset="0"/>
              </a:rPr>
              <a:t> </a:t>
            </a:r>
            <a:r>
              <a:rPr lang="ru-RU" sz="1400" dirty="0">
                <a:latin typeface="Arial" panose="020B0604020202020204" pitchFamily="34" charset="0"/>
                <a:cs typeface="Arial" panose="020B0604020202020204" pitchFamily="34" charset="0"/>
              </a:rPr>
              <a:t>РУ</a:t>
            </a:r>
            <a:endParaRPr lang="ru-RU" sz="1400" i="1" dirty="0">
              <a:effectLst/>
              <a:latin typeface="Arial" panose="020B0604020202020204" pitchFamily="34" charset="0"/>
              <a:cs typeface="Arial" panose="020B0604020202020204" pitchFamily="34" charset="0"/>
            </a:endParaRPr>
          </a:p>
        </p:txBody>
      </p:sp>
      <p:sp>
        <p:nvSpPr>
          <p:cNvPr id="33" name="Овал 32">
            <a:extLst>
              <a:ext uri="{FF2B5EF4-FFF2-40B4-BE49-F238E27FC236}">
                <a16:creationId xmlns:a16="http://schemas.microsoft.com/office/drawing/2014/main" id="{F666B7AD-FED0-46F4-A357-F9A35DBEBFB6}"/>
              </a:ext>
            </a:extLst>
          </p:cNvPr>
          <p:cNvSpPr/>
          <p:nvPr/>
        </p:nvSpPr>
        <p:spPr>
          <a:xfrm>
            <a:off x="5298200" y="3118171"/>
            <a:ext cx="571582" cy="537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a:extLst>
              <a:ext uri="{FF2B5EF4-FFF2-40B4-BE49-F238E27FC236}">
                <a16:creationId xmlns:a16="http://schemas.microsoft.com/office/drawing/2014/main" id="{F75269C9-1C5E-4B8F-9FE4-76A63600EB42}"/>
              </a:ext>
            </a:extLst>
          </p:cNvPr>
          <p:cNvSpPr/>
          <p:nvPr/>
        </p:nvSpPr>
        <p:spPr>
          <a:xfrm>
            <a:off x="6489790" y="3155029"/>
            <a:ext cx="620008" cy="537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Прямая со стрелкой 34">
            <a:extLst>
              <a:ext uri="{FF2B5EF4-FFF2-40B4-BE49-F238E27FC236}">
                <a16:creationId xmlns:a16="http://schemas.microsoft.com/office/drawing/2014/main" id="{F10C17BB-421C-406F-B5DB-39C690AEA451}"/>
              </a:ext>
            </a:extLst>
          </p:cNvPr>
          <p:cNvCxnSpPr>
            <a:cxnSpLocks/>
            <a:stCxn id="33" idx="0"/>
          </p:cNvCxnSpPr>
          <p:nvPr/>
        </p:nvCxnSpPr>
        <p:spPr>
          <a:xfrm flipV="1">
            <a:off x="5583991" y="2343617"/>
            <a:ext cx="285791" cy="774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id="{E6248488-F68E-4B9C-8FB4-E6B6FDFBCD01}"/>
              </a:ext>
            </a:extLst>
          </p:cNvPr>
          <p:cNvCxnSpPr>
            <a:cxnSpLocks/>
            <a:stCxn id="34" idx="6"/>
          </p:cNvCxnSpPr>
          <p:nvPr/>
        </p:nvCxnSpPr>
        <p:spPr>
          <a:xfrm flipV="1">
            <a:off x="7109798" y="3240756"/>
            <a:ext cx="618402" cy="1829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Прямоугольник 36">
            <a:extLst>
              <a:ext uri="{FF2B5EF4-FFF2-40B4-BE49-F238E27FC236}">
                <a16:creationId xmlns:a16="http://schemas.microsoft.com/office/drawing/2014/main" id="{8BACC6B5-DC64-4238-8C3B-90596290402F}"/>
              </a:ext>
            </a:extLst>
          </p:cNvPr>
          <p:cNvSpPr/>
          <p:nvPr/>
        </p:nvSpPr>
        <p:spPr>
          <a:xfrm>
            <a:off x="1068389" y="2512845"/>
            <a:ext cx="1679480" cy="111961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id="{AB7260F6-A819-4411-A0F0-6E849C8EB67D}"/>
              </a:ext>
            </a:extLst>
          </p:cNvPr>
          <p:cNvSpPr txBox="1"/>
          <p:nvPr/>
        </p:nvSpPr>
        <p:spPr>
          <a:xfrm>
            <a:off x="7425525" y="2868138"/>
            <a:ext cx="2851950" cy="375552"/>
          </a:xfrm>
          <a:prstGeom prst="rect">
            <a:avLst/>
          </a:prstGeom>
          <a:noFill/>
        </p:spPr>
        <p:txBody>
          <a:bodyPr wrap="square">
            <a:spAutoFit/>
          </a:bodyPr>
          <a:lstStyle/>
          <a:p>
            <a:pPr lvl="0">
              <a:lnSpc>
                <a:spcPct val="150000"/>
              </a:lnSpc>
            </a:pPr>
            <a:r>
              <a:rPr lang="ru-RU" sz="1400" dirty="0">
                <a:latin typeface="Arial" panose="020B0604020202020204" pitchFamily="34" charset="0"/>
                <a:cs typeface="Arial" panose="020B0604020202020204" pitchFamily="34" charset="0"/>
              </a:rPr>
              <a:t>интенсивность отказов ЭРИ</a:t>
            </a:r>
          </a:p>
        </p:txBody>
      </p:sp>
    </p:spTree>
    <p:extLst>
      <p:ext uri="{BB962C8B-B14F-4D97-AF65-F5344CB8AC3E}">
        <p14:creationId xmlns:p14="http://schemas.microsoft.com/office/powerpoint/2010/main" val="192992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Текст 4">
            <a:extLst>
              <a:ext uri="{FF2B5EF4-FFF2-40B4-BE49-F238E27FC236}">
                <a16:creationId xmlns:a16="http://schemas.microsoft.com/office/drawing/2014/main" id="{A9853B2F-984F-EB46-678E-CB4D494AB65D}"/>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2" name="Текст 5">
            <a:extLst>
              <a:ext uri="{FF2B5EF4-FFF2-40B4-BE49-F238E27FC236}">
                <a16:creationId xmlns:a16="http://schemas.microsoft.com/office/drawing/2014/main" id="{78AF91CB-9068-9BE4-F596-779F514816FC}"/>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C95D9A40-0E12-5BDC-61A9-3859E5FDE8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2" name="Текст 6">
            <a:extLst>
              <a:ext uri="{FF2B5EF4-FFF2-40B4-BE49-F238E27FC236}">
                <a16:creationId xmlns:a16="http://schemas.microsoft.com/office/drawing/2014/main" id="{D544E51E-E48B-4776-9452-FB7739A6D97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pic>
        <p:nvPicPr>
          <p:cNvPr id="14" name="Picture 2" descr="Флаг США — Википедия">
            <a:extLst>
              <a:ext uri="{FF2B5EF4-FFF2-40B4-BE49-F238E27FC236}">
                <a16:creationId xmlns:a16="http://schemas.microsoft.com/office/drawing/2014/main" id="{AB047DC7-95B3-49DA-9DAE-400C1425B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90" y="2512845"/>
            <a:ext cx="1679480" cy="986438"/>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2">
            <a:extLst>
              <a:ext uri="{FF2B5EF4-FFF2-40B4-BE49-F238E27FC236}">
                <a16:creationId xmlns:a16="http://schemas.microsoft.com/office/drawing/2014/main" id="{7978FDC9-539D-424E-801C-914F80937FEB}"/>
              </a:ext>
            </a:extLst>
          </p:cNvPr>
          <p:cNvSpPr>
            <a:spLocks noGrp="1"/>
          </p:cNvSpPr>
          <p:nvPr>
            <p:ph type="title"/>
          </p:nvPr>
        </p:nvSpPr>
        <p:spPr>
          <a:xfrm>
            <a:off x="585898" y="1447791"/>
            <a:ext cx="6950366" cy="404864"/>
          </a:xfrm>
        </p:spPr>
        <p:txBody>
          <a:bodyPr>
            <a:normAutofit/>
          </a:bodyPr>
          <a:lstStyle/>
          <a:p>
            <a:r>
              <a:rPr lang="ru-RU" sz="2400" dirty="0"/>
              <a:t>Методы оценки надежности ЭМ 1 уровня</a:t>
            </a:r>
          </a:p>
        </p:txBody>
      </p:sp>
      <p:sp>
        <p:nvSpPr>
          <p:cNvPr id="16" name="Текст 3">
            <a:extLst>
              <a:ext uri="{FF2B5EF4-FFF2-40B4-BE49-F238E27FC236}">
                <a16:creationId xmlns:a16="http://schemas.microsoft.com/office/drawing/2014/main" id="{98694AEF-2D55-4D21-B52D-D2BA52A3EB50}"/>
              </a:ext>
            </a:extLst>
          </p:cNvPr>
          <p:cNvSpPr txBox="1">
            <a:spLocks/>
          </p:cNvSpPr>
          <p:nvPr/>
        </p:nvSpPr>
        <p:spPr>
          <a:xfrm>
            <a:off x="585898" y="2024853"/>
            <a:ext cx="3425466" cy="436635"/>
          </a:xfrm>
          <a:prstGeom prst="rect">
            <a:avLst/>
          </a:prstGeom>
        </p:spPr>
        <p:txBody>
          <a:bodyPr lIns="0" tIns="0" rIns="0">
            <a:normAutofit fontScale="85000" lnSpcReduction="10000"/>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 sz="2400" b="0" i="0" u="none" strike="noStrike" kern="1200" cap="none" spc="0" normalizeH="0" baseline="0" noProof="0" dirty="0">
                <a:ln>
                  <a:noFill/>
                </a:ln>
                <a:solidFill>
                  <a:schemeClr val="tx1"/>
                </a:solidFill>
                <a:effectLst/>
                <a:uLnTx/>
                <a:uFillTx/>
                <a:ea typeface="+mn-ea"/>
                <a:cs typeface="+mn-cs"/>
              </a:rPr>
              <a:t>RIAC-HDBK-217Plus</a:t>
            </a:r>
            <a:endParaRPr kumimoji="0" lang="ru-RU" sz="2400" b="0" i="0" u="none" strike="noStrike" kern="1200" cap="none" spc="0" normalizeH="0" baseline="0" noProof="0" dirty="0">
              <a:ln>
                <a:noFill/>
              </a:ln>
              <a:solidFill>
                <a:schemeClr val="tx1"/>
              </a:solidFill>
              <a:effectLst/>
              <a:uLnTx/>
              <a:uFillTx/>
              <a:ea typeface="+mn-ea"/>
              <a:cs typeface="+mn-cs"/>
            </a:endParaRPr>
          </a:p>
        </p:txBody>
      </p:sp>
      <p:sp>
        <p:nvSpPr>
          <p:cNvPr id="17" name="TextBox 16">
            <a:extLst>
              <a:ext uri="{FF2B5EF4-FFF2-40B4-BE49-F238E27FC236}">
                <a16:creationId xmlns:a16="http://schemas.microsoft.com/office/drawing/2014/main" id="{1AE9966C-5484-4E5C-9CB6-378370EAA203}"/>
              </a:ext>
            </a:extLst>
          </p:cNvPr>
          <p:cNvSpPr txBox="1"/>
          <p:nvPr/>
        </p:nvSpPr>
        <p:spPr>
          <a:xfrm>
            <a:off x="3019503" y="2296824"/>
            <a:ext cx="3879382" cy="698717"/>
          </a:xfrm>
          <a:prstGeom prst="rect">
            <a:avLst/>
          </a:prstGeom>
          <a:noFill/>
        </p:spPr>
        <p:txBody>
          <a:bodyPr wrap="square">
            <a:spAutoFit/>
          </a:bodyPr>
          <a:lstStyle/>
          <a:p>
            <a:pPr lvl="0" algn="ctr">
              <a:lnSpc>
                <a:spcPct val="150000"/>
              </a:lnSpc>
            </a:pPr>
            <a:r>
              <a:rPr lang="ru-RU" sz="1400" dirty="0">
                <a:effectLst/>
                <a:latin typeface="Arial" panose="020B0604020202020204" pitchFamily="34" charset="0"/>
                <a:ea typeface="Calibri" panose="020F0502020204030204" pitchFamily="34" charset="0"/>
                <a:cs typeface="Arial" panose="020B0604020202020204" pitchFamily="34" charset="0"/>
              </a:rPr>
              <a:t>первоначальная оценка интенсивности отказов</a:t>
            </a:r>
            <a:endParaRPr lang="ru-RU" sz="1400" i="1" dirty="0">
              <a:effectLst/>
              <a:latin typeface="Arial" panose="020B0604020202020204" pitchFamily="34" charset="0"/>
              <a:cs typeface="Arial" panose="020B0604020202020204" pitchFamily="34" charset="0"/>
            </a:endParaRPr>
          </a:p>
        </p:txBody>
      </p:sp>
      <p:sp>
        <p:nvSpPr>
          <p:cNvPr id="18" name="Овал 17">
            <a:extLst>
              <a:ext uri="{FF2B5EF4-FFF2-40B4-BE49-F238E27FC236}">
                <a16:creationId xmlns:a16="http://schemas.microsoft.com/office/drawing/2014/main" id="{8E40F9B7-804B-4EB6-A417-8851BE49DFC0}"/>
              </a:ext>
            </a:extLst>
          </p:cNvPr>
          <p:cNvSpPr/>
          <p:nvPr/>
        </p:nvSpPr>
        <p:spPr>
          <a:xfrm>
            <a:off x="6833216" y="3198204"/>
            <a:ext cx="553078" cy="423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04147954-5718-45F2-91EF-CB7A9B45B89E}"/>
              </a:ext>
            </a:extLst>
          </p:cNvPr>
          <p:cNvSpPr/>
          <p:nvPr/>
        </p:nvSpPr>
        <p:spPr>
          <a:xfrm>
            <a:off x="5742262" y="3191712"/>
            <a:ext cx="459048" cy="4299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B476E18F-F605-4B46-8661-9EA66E862C40}"/>
              </a:ext>
            </a:extLst>
          </p:cNvPr>
          <p:cNvSpPr txBox="1"/>
          <p:nvPr/>
        </p:nvSpPr>
        <p:spPr>
          <a:xfrm>
            <a:off x="6991482" y="2240787"/>
            <a:ext cx="3618835" cy="698717"/>
          </a:xfrm>
          <a:prstGeom prst="rect">
            <a:avLst/>
          </a:prstGeom>
          <a:noFill/>
        </p:spPr>
        <p:txBody>
          <a:bodyPr wrap="square">
            <a:spAutoFit/>
          </a:bodyPr>
          <a:lstStyle/>
          <a:p>
            <a:pPr lvl="0" algn="ctr">
              <a:lnSpc>
                <a:spcPct val="150000"/>
              </a:lnSpc>
            </a:pPr>
            <a:r>
              <a:rPr lang="ru-RU" sz="1400" dirty="0">
                <a:latin typeface="Arial" panose="020B0604020202020204" pitchFamily="34" charset="0"/>
                <a:cs typeface="Arial" panose="020B0604020202020204" pitchFamily="34" charset="0"/>
              </a:rPr>
              <a:t>прогнозируемая интенсивность отказов ПО в месяц</a:t>
            </a:r>
          </a:p>
        </p:txBody>
      </p:sp>
      <p:cxnSp>
        <p:nvCxnSpPr>
          <p:cNvPr id="24" name="Прямая со стрелкой 23">
            <a:extLst>
              <a:ext uri="{FF2B5EF4-FFF2-40B4-BE49-F238E27FC236}">
                <a16:creationId xmlns:a16="http://schemas.microsoft.com/office/drawing/2014/main" id="{B5ED974A-0308-4234-BD5D-1795EB0131A6}"/>
              </a:ext>
            </a:extLst>
          </p:cNvPr>
          <p:cNvCxnSpPr>
            <a:cxnSpLocks/>
            <a:stCxn id="18" idx="0"/>
          </p:cNvCxnSpPr>
          <p:nvPr/>
        </p:nvCxnSpPr>
        <p:spPr>
          <a:xfrm flipV="1">
            <a:off x="7109755" y="2875303"/>
            <a:ext cx="1262730" cy="3229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C3B35E0A-305E-43CD-A3F5-357654E2FDA4}"/>
              </a:ext>
            </a:extLst>
          </p:cNvPr>
          <p:cNvCxnSpPr>
            <a:cxnSpLocks/>
          </p:cNvCxnSpPr>
          <p:nvPr/>
        </p:nvCxnSpPr>
        <p:spPr>
          <a:xfrm flipH="1" flipV="1">
            <a:off x="5273505" y="2918446"/>
            <a:ext cx="698282" cy="2732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Прямоугольник 25">
            <a:extLst>
              <a:ext uri="{FF2B5EF4-FFF2-40B4-BE49-F238E27FC236}">
                <a16:creationId xmlns:a16="http://schemas.microsoft.com/office/drawing/2014/main" id="{11564793-B52F-449B-AD88-20C5CB93D3F5}"/>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2225151-BEEE-452C-A5EE-A489374F20AB}"/>
                  </a:ext>
                </a:extLst>
              </p:cNvPr>
              <p:cNvSpPr txBox="1"/>
              <p:nvPr/>
            </p:nvSpPr>
            <p:spPr>
              <a:xfrm>
                <a:off x="4557278" y="3130308"/>
                <a:ext cx="33464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𝜆</m:t>
                          </m:r>
                        </m:e>
                        <m:sub>
                          <m:r>
                            <a:rPr lang="ru-RU" sz="2400" i="0">
                              <a:solidFill>
                                <a:schemeClr val="tx1">
                                  <a:lumMod val="75000"/>
                                </a:schemeClr>
                              </a:solidFill>
                              <a:latin typeface="Cambria Math" panose="02040503050406030204" pitchFamily="18" charset="0"/>
                            </a:rPr>
                            <m:t>Р</m:t>
                          </m:r>
                        </m:sub>
                      </m:sSub>
                      <m:r>
                        <a:rPr lang="ru-RU" sz="2400" i="0">
                          <a:solidFill>
                            <a:schemeClr val="tx1">
                              <a:lumMod val="75000"/>
                            </a:schemeClr>
                          </a:solidFill>
                          <a:latin typeface="Cambria Math" panose="02040503050406030204" pitchFamily="18" charset="0"/>
                        </a:rPr>
                        <m:t>=</m:t>
                      </m:r>
                      <m:sSub>
                        <m:sSubPr>
                          <m:ctrlPr>
                            <a:rPr lang="ru-RU" sz="2400" i="1">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𝜆</m:t>
                          </m:r>
                        </m:e>
                        <m:sub>
                          <m:r>
                            <a:rPr lang="ru-RU" sz="2400" i="1">
                              <a:solidFill>
                                <a:schemeClr val="tx1">
                                  <a:lumMod val="75000"/>
                                </a:schemeClr>
                              </a:solidFill>
                              <a:latin typeface="Cambria Math" panose="02040503050406030204" pitchFamily="18" charset="0"/>
                            </a:rPr>
                            <m:t>𝐼𝐴</m:t>
                          </m:r>
                        </m:sub>
                      </m:sSub>
                      <m:sSub>
                        <m:sSubPr>
                          <m:ctrlPr>
                            <a:rPr lang="ru-RU" sz="2400" i="1">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𝐾</m:t>
                          </m:r>
                        </m:e>
                        <m:sub>
                          <m:r>
                            <a:rPr lang="ru-RU" sz="2400" i="1">
                              <a:solidFill>
                                <a:schemeClr val="tx1">
                                  <a:lumMod val="75000"/>
                                </a:schemeClr>
                              </a:solidFill>
                              <a:latin typeface="Cambria Math" panose="02040503050406030204" pitchFamily="18" charset="0"/>
                            </a:rPr>
                            <m:t>𝐴</m:t>
                          </m:r>
                        </m:sub>
                      </m:sSub>
                      <m:r>
                        <a:rPr lang="ru-RU" sz="2400" i="0">
                          <a:solidFill>
                            <a:schemeClr val="tx1">
                              <a:lumMod val="75000"/>
                            </a:schemeClr>
                          </a:solidFill>
                          <a:latin typeface="Cambria Math" panose="02040503050406030204" pitchFamily="18" charset="0"/>
                        </a:rPr>
                        <m:t>+</m:t>
                      </m:r>
                      <m:sSub>
                        <m:sSubPr>
                          <m:ctrlPr>
                            <a:rPr lang="ru-RU" sz="2400" i="1">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𝜆</m:t>
                          </m:r>
                        </m:e>
                        <m:sub>
                          <m:r>
                            <a:rPr lang="ru-RU" sz="2400" i="1">
                              <a:solidFill>
                                <a:schemeClr val="tx1">
                                  <a:lumMod val="75000"/>
                                </a:schemeClr>
                              </a:solidFill>
                              <a:latin typeface="Cambria Math" panose="02040503050406030204" pitchFamily="18" charset="0"/>
                            </a:rPr>
                            <m:t>𝑆𝑊</m:t>
                          </m:r>
                        </m:sub>
                      </m:sSub>
                    </m:oMath>
                  </m:oMathPara>
                </a14:m>
                <a:endParaRPr lang="ru-RU" sz="2800" dirty="0">
                  <a:solidFill>
                    <a:schemeClr val="tx1">
                      <a:lumMod val="75000"/>
                    </a:schemeClr>
                  </a:solidFill>
                </a:endParaRPr>
              </a:p>
            </p:txBody>
          </p:sp>
        </mc:Choice>
        <mc:Fallback xmlns="">
          <p:sp>
            <p:nvSpPr>
              <p:cNvPr id="27" name="TextBox 26">
                <a:extLst>
                  <a:ext uri="{FF2B5EF4-FFF2-40B4-BE49-F238E27FC236}">
                    <a16:creationId xmlns:a16="http://schemas.microsoft.com/office/drawing/2014/main" id="{E2225151-BEEE-452C-A5EE-A489374F20AB}"/>
                  </a:ext>
                </a:extLst>
              </p:cNvPr>
              <p:cNvSpPr txBox="1">
                <a:spLocks noRot="1" noChangeAspect="1" noMove="1" noResize="1" noEditPoints="1" noAdjustHandles="1" noChangeArrowheads="1" noChangeShapeType="1" noTextEdit="1"/>
              </p:cNvSpPr>
              <p:nvPr/>
            </p:nvSpPr>
            <p:spPr>
              <a:xfrm>
                <a:off x="4557278" y="3130308"/>
                <a:ext cx="3346450" cy="461665"/>
              </a:xfrm>
              <a:prstGeom prst="rect">
                <a:avLst/>
              </a:prstGeom>
              <a:blipFill>
                <a:blip r:embed="rId4"/>
                <a:stretch>
                  <a:fillRect b="-2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6CB854F-815D-494C-BD6C-42B9A35970C7}"/>
                  </a:ext>
                </a:extLst>
              </p:cNvPr>
              <p:cNvSpPr txBox="1"/>
              <p:nvPr/>
            </p:nvSpPr>
            <p:spPr>
              <a:xfrm>
                <a:off x="2989704" y="3832600"/>
                <a:ext cx="887898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𝐾</m:t>
                          </m:r>
                        </m:e>
                        <m:sub>
                          <m:r>
                            <a:rPr lang="ru-RU" sz="2400" i="1">
                              <a:latin typeface="Cambria Math" panose="02040503050406030204" pitchFamily="18" charset="0"/>
                            </a:rPr>
                            <m:t>𝐴</m:t>
                          </m:r>
                        </m:sub>
                      </m:sSub>
                      <m:r>
                        <a:rPr lang="ru-RU" sz="2400" i="0">
                          <a:latin typeface="Cambria Math" panose="02040503050406030204" pitchFamily="18" charset="0"/>
                        </a:rPr>
                        <m:t>=</m:t>
                      </m:r>
                      <m:d>
                        <m:dPr>
                          <m:ctrlPr>
                            <a:rPr lang="ru-RU" sz="2400" i="1">
                              <a:solidFill>
                                <a:srgbClr val="836967"/>
                              </a:solidFill>
                              <a:latin typeface="Cambria Math" panose="02040503050406030204" pitchFamily="18" charset="0"/>
                            </a:rPr>
                          </m:ctrlPr>
                        </m:dPr>
                        <m:e>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0">
                                  <a:latin typeface="Cambria Math" panose="02040503050406030204" pitchFamily="18" charset="0"/>
                                </a:rPr>
                                <m:t>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𝐼𝑀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𝐸</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𝐷</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𝐺</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𝐼𝑀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𝐸</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𝐺</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𝑆</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𝐺</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𝐼</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𝑁</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𝑊</m:t>
                              </m:r>
                            </m:sub>
                          </m:sSub>
                        </m:e>
                      </m:d>
                    </m:oMath>
                  </m:oMathPara>
                </a14:m>
                <a:endParaRPr lang="ru-RU" sz="2400" dirty="0"/>
              </a:p>
            </p:txBody>
          </p:sp>
        </mc:Choice>
        <mc:Fallback xmlns="">
          <p:sp>
            <p:nvSpPr>
              <p:cNvPr id="28" name="TextBox 27">
                <a:extLst>
                  <a:ext uri="{FF2B5EF4-FFF2-40B4-BE49-F238E27FC236}">
                    <a16:creationId xmlns:a16="http://schemas.microsoft.com/office/drawing/2014/main" id="{76CB854F-815D-494C-BD6C-42B9A35970C7}"/>
                  </a:ext>
                </a:extLst>
              </p:cNvPr>
              <p:cNvSpPr txBox="1">
                <a:spLocks noRot="1" noChangeAspect="1" noMove="1" noResize="1" noEditPoints="1" noAdjustHandles="1" noChangeArrowheads="1" noChangeShapeType="1" noTextEdit="1"/>
              </p:cNvSpPr>
              <p:nvPr/>
            </p:nvSpPr>
            <p:spPr>
              <a:xfrm>
                <a:off x="2989704" y="3832600"/>
                <a:ext cx="8878981" cy="461665"/>
              </a:xfrm>
              <a:prstGeom prst="rect">
                <a:avLst/>
              </a:prstGeom>
              <a:blipFill>
                <a:blip r:embed="rId5"/>
                <a:stretch>
                  <a:fillRect b="-2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B0073C0-0DE3-45A3-91E3-0D2192B9C8A7}"/>
                  </a:ext>
                </a:extLst>
              </p:cNvPr>
              <p:cNvSpPr txBox="1"/>
              <p:nvPr/>
            </p:nvSpPr>
            <p:spPr>
              <a:xfrm>
                <a:off x="4731609" y="4586538"/>
                <a:ext cx="3046490" cy="6828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a:latin typeface="Cambria Math" panose="02040503050406030204" pitchFamily="18" charset="0"/>
                            </a:rPr>
                            <m:t>П</m:t>
                          </m:r>
                        </m:e>
                        <m:sub>
                          <m:r>
                            <a:rPr lang="ru-RU" sz="2400" i="1">
                              <a:latin typeface="Cambria Math" panose="02040503050406030204" pitchFamily="18" charset="0"/>
                            </a:rPr>
                            <m:t>𝑖</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𝛼</m:t>
                          </m:r>
                        </m:e>
                        <m:sub>
                          <m:r>
                            <a:rPr lang="ru-RU" sz="2400" i="1">
                              <a:latin typeface="Cambria Math" panose="02040503050406030204" pitchFamily="18" charset="0"/>
                            </a:rPr>
                            <m:t>𝑖</m:t>
                          </m:r>
                        </m:sub>
                      </m:sSub>
                      <m:sSup>
                        <m:sSupPr>
                          <m:ctrlPr>
                            <a:rPr lang="ru-RU" sz="2400" i="1">
                              <a:solidFill>
                                <a:srgbClr val="836967"/>
                              </a:solidFill>
                              <a:latin typeface="Cambria Math" panose="02040503050406030204" pitchFamily="18" charset="0"/>
                            </a:rPr>
                          </m:ctrlPr>
                        </m:sSupPr>
                        <m:e>
                          <m:d>
                            <m:dPr>
                              <m:ctrlPr>
                                <a:rPr lang="ru-RU" sz="2400" i="1">
                                  <a:solidFill>
                                    <a:srgbClr val="836967"/>
                                  </a:solidFill>
                                  <a:latin typeface="Cambria Math" panose="02040503050406030204" pitchFamily="18" charset="0"/>
                                </a:rPr>
                              </m:ctrlPr>
                            </m:dPr>
                            <m:e>
                              <m:r>
                                <a:rPr lang="ru-RU" sz="2400" i="0">
                                  <a:latin typeface="Cambria Math" panose="02040503050406030204" pitchFamily="18" charset="0"/>
                                </a:rPr>
                                <m:t>−</m:t>
                              </m:r>
                              <m:r>
                                <m:rPr>
                                  <m:sty m:val="p"/>
                                </m:rPr>
                                <a:rPr lang="ru-RU" sz="2400" i="0">
                                  <a:latin typeface="Cambria Math" panose="02040503050406030204" pitchFamily="18" charset="0"/>
                                </a:rPr>
                                <m:t>l</m:t>
                              </m:r>
                              <m:func>
                                <m:funcPr>
                                  <m:ctrlPr>
                                    <a:rPr lang="ru-RU" sz="2400" i="1">
                                      <a:latin typeface="Cambria Math" panose="02040503050406030204" pitchFamily="18" charset="0"/>
                                    </a:rPr>
                                  </m:ctrlPr>
                                </m:funcPr>
                                <m:fName>
                                  <m:r>
                                    <m:rPr>
                                      <m:sty m:val="p"/>
                                    </m:rPr>
                                    <a:rPr lang="ru-RU" sz="2400" i="0">
                                      <a:latin typeface="Cambria Math" panose="02040503050406030204" pitchFamily="18" charset="0"/>
                                    </a:rPr>
                                    <m:t>n</m:t>
                                  </m:r>
                                </m:fName>
                                <m:e>
                                  <m:d>
                                    <m:dPr>
                                      <m:ctrlPr>
                                        <a:rPr lang="ru-RU" sz="2400" i="1">
                                          <a:solidFill>
                                            <a:srgbClr val="836967"/>
                                          </a:solidFill>
                                          <a:latin typeface="Cambria Math" panose="02040503050406030204" pitchFamily="18" charset="0"/>
                                        </a:rPr>
                                      </m:ctrlPr>
                                    </m:dPr>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𝑖</m:t>
                                          </m:r>
                                        </m:sub>
                                      </m:sSub>
                                    </m:e>
                                  </m:d>
                                </m:e>
                              </m:func>
                            </m:e>
                          </m:d>
                        </m:e>
                        <m:sup>
                          <m:f>
                            <m:fPr>
                              <m:ctrlPr>
                                <a:rPr lang="ru-RU" sz="2400" i="1">
                                  <a:solidFill>
                                    <a:srgbClr val="836967"/>
                                  </a:solidFill>
                                  <a:latin typeface="Cambria Math" panose="02040503050406030204" pitchFamily="18" charset="0"/>
                                </a:rPr>
                              </m:ctrlPr>
                            </m:fPr>
                            <m:num>
                              <m:r>
                                <a:rPr lang="ru-RU" sz="2400" i="0">
                                  <a:latin typeface="Cambria Math" panose="02040503050406030204" pitchFamily="18" charset="0"/>
                                </a:rPr>
                                <m:t>1</m:t>
                              </m:r>
                            </m:num>
                            <m:den>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𝛽</m:t>
                                  </m:r>
                                </m:e>
                                <m:sub>
                                  <m:r>
                                    <a:rPr lang="ru-RU" sz="2400" i="1">
                                      <a:latin typeface="Cambria Math" panose="02040503050406030204" pitchFamily="18" charset="0"/>
                                    </a:rPr>
                                    <m:t>𝑖</m:t>
                                  </m:r>
                                </m:sub>
                              </m:sSub>
                            </m:den>
                          </m:f>
                        </m:sup>
                      </m:sSup>
                    </m:oMath>
                  </m:oMathPara>
                </a14:m>
                <a:endParaRPr lang="ru-RU" sz="2400" dirty="0"/>
              </a:p>
            </p:txBody>
          </p:sp>
        </mc:Choice>
        <mc:Fallback xmlns="">
          <p:sp>
            <p:nvSpPr>
              <p:cNvPr id="29" name="TextBox 28">
                <a:extLst>
                  <a:ext uri="{FF2B5EF4-FFF2-40B4-BE49-F238E27FC236}">
                    <a16:creationId xmlns:a16="http://schemas.microsoft.com/office/drawing/2014/main" id="{BB0073C0-0DE3-45A3-91E3-0D2192B9C8A7}"/>
                  </a:ext>
                </a:extLst>
              </p:cNvPr>
              <p:cNvSpPr txBox="1">
                <a:spLocks noRot="1" noChangeAspect="1" noMove="1" noResize="1" noEditPoints="1" noAdjustHandles="1" noChangeArrowheads="1" noChangeShapeType="1" noTextEdit="1"/>
              </p:cNvSpPr>
              <p:nvPr/>
            </p:nvSpPr>
            <p:spPr>
              <a:xfrm>
                <a:off x="4731609" y="4586538"/>
                <a:ext cx="3046490" cy="682816"/>
              </a:xfrm>
              <a:prstGeom prst="rect">
                <a:avLst/>
              </a:prstGeom>
              <a:blipFill>
                <a:blip r:embed="rId6"/>
                <a:stretch>
                  <a:fillRect/>
                </a:stretch>
              </a:blipFill>
            </p:spPr>
            <p:txBody>
              <a:bodyPr/>
              <a:lstStyle/>
              <a:p>
                <a:r>
                  <a:rPr lang="ru-RU">
                    <a:noFill/>
                  </a:rPr>
                  <a:t> </a:t>
                </a:r>
              </a:p>
            </p:txBody>
          </p:sp>
        </mc:Fallback>
      </mc:AlternateContent>
      <p:sp>
        <p:nvSpPr>
          <p:cNvPr id="30" name="Прямоугольник: скругленные углы 29">
            <a:extLst>
              <a:ext uri="{FF2B5EF4-FFF2-40B4-BE49-F238E27FC236}">
                <a16:creationId xmlns:a16="http://schemas.microsoft.com/office/drawing/2014/main" id="{93DFC3DF-0469-4C15-B003-72E1348710AD}"/>
              </a:ext>
            </a:extLst>
          </p:cNvPr>
          <p:cNvSpPr/>
          <p:nvPr/>
        </p:nvSpPr>
        <p:spPr>
          <a:xfrm>
            <a:off x="3960395" y="3887312"/>
            <a:ext cx="7665720" cy="393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21F7F00F-616B-4DC1-A79A-B23182735386}"/>
              </a:ext>
            </a:extLst>
          </p:cNvPr>
          <p:cNvSpPr txBox="1"/>
          <p:nvPr/>
        </p:nvSpPr>
        <p:spPr>
          <a:xfrm>
            <a:off x="7872079" y="3120926"/>
            <a:ext cx="3946495" cy="698717"/>
          </a:xfrm>
          <a:prstGeom prst="rect">
            <a:avLst/>
          </a:prstGeom>
          <a:noFill/>
        </p:spPr>
        <p:txBody>
          <a:bodyPr wrap="square">
            <a:spAutoFit/>
          </a:bodyPr>
          <a:lstStyle/>
          <a:p>
            <a:pPr lvl="0" algn="ctr">
              <a:lnSpc>
                <a:spcPct val="150000"/>
              </a:lnSpc>
            </a:pPr>
            <a:r>
              <a:rPr lang="ru-RU" sz="1400" dirty="0">
                <a:effectLst/>
                <a:latin typeface="Arial" panose="020B0604020202020204" pitchFamily="34" charset="0"/>
                <a:ea typeface="Calibri" panose="020F0502020204030204" pitchFamily="34" charset="0"/>
                <a:cs typeface="Arial" panose="020B0604020202020204" pitchFamily="34" charset="0"/>
              </a:rPr>
              <a:t>коэффициенты, учитывающие различные виды отказов</a:t>
            </a:r>
            <a:endParaRPr lang="ru-RU" sz="1400" dirty="0">
              <a:latin typeface="Arial" panose="020B0604020202020204" pitchFamily="34" charset="0"/>
              <a:cs typeface="Arial" panose="020B0604020202020204" pitchFamily="34" charset="0"/>
            </a:endParaRPr>
          </a:p>
        </p:txBody>
      </p:sp>
      <p:cxnSp>
        <p:nvCxnSpPr>
          <p:cNvPr id="32" name="Прямая со стрелкой 31">
            <a:extLst>
              <a:ext uri="{FF2B5EF4-FFF2-40B4-BE49-F238E27FC236}">
                <a16:creationId xmlns:a16="http://schemas.microsoft.com/office/drawing/2014/main" id="{5FC3BB91-686B-4BAE-AE50-E3C4AD338821}"/>
              </a:ext>
            </a:extLst>
          </p:cNvPr>
          <p:cNvCxnSpPr>
            <a:cxnSpLocks/>
          </p:cNvCxnSpPr>
          <p:nvPr/>
        </p:nvCxnSpPr>
        <p:spPr>
          <a:xfrm flipV="1">
            <a:off x="6985535" y="3579812"/>
            <a:ext cx="1455420" cy="307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Овал 32">
            <a:extLst>
              <a:ext uri="{FF2B5EF4-FFF2-40B4-BE49-F238E27FC236}">
                <a16:creationId xmlns:a16="http://schemas.microsoft.com/office/drawing/2014/main" id="{3BCEA97F-D447-4E92-B1A7-E1F140AF06E8}"/>
              </a:ext>
            </a:extLst>
          </p:cNvPr>
          <p:cNvSpPr/>
          <p:nvPr/>
        </p:nvSpPr>
        <p:spPr>
          <a:xfrm>
            <a:off x="5637270" y="4958377"/>
            <a:ext cx="334517" cy="3109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a:extLst>
              <a:ext uri="{FF2B5EF4-FFF2-40B4-BE49-F238E27FC236}">
                <a16:creationId xmlns:a16="http://schemas.microsoft.com/office/drawing/2014/main" id="{85136DB1-EE15-42FF-98FE-BD58A06B6577}"/>
              </a:ext>
            </a:extLst>
          </p:cNvPr>
          <p:cNvSpPr/>
          <p:nvPr/>
        </p:nvSpPr>
        <p:spPr>
          <a:xfrm>
            <a:off x="7261811" y="4871262"/>
            <a:ext cx="318777" cy="279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Дуга 34">
            <a:extLst>
              <a:ext uri="{FF2B5EF4-FFF2-40B4-BE49-F238E27FC236}">
                <a16:creationId xmlns:a16="http://schemas.microsoft.com/office/drawing/2014/main" id="{786B39B8-5B1E-44C0-819B-7D27945064C9}"/>
              </a:ext>
            </a:extLst>
          </p:cNvPr>
          <p:cNvSpPr/>
          <p:nvPr/>
        </p:nvSpPr>
        <p:spPr>
          <a:xfrm rot="16972988">
            <a:off x="6773161" y="3830821"/>
            <a:ext cx="863893" cy="3019055"/>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6" name="Прямая со стрелкой 35">
            <a:extLst>
              <a:ext uri="{FF2B5EF4-FFF2-40B4-BE49-F238E27FC236}">
                <a16:creationId xmlns:a16="http://schemas.microsoft.com/office/drawing/2014/main" id="{749B0542-0187-450C-A633-E2100E07007E}"/>
              </a:ext>
            </a:extLst>
          </p:cNvPr>
          <p:cNvCxnSpPr>
            <a:cxnSpLocks/>
          </p:cNvCxnSpPr>
          <p:nvPr/>
        </p:nvCxnSpPr>
        <p:spPr>
          <a:xfrm flipH="1" flipV="1">
            <a:off x="3811781" y="4837557"/>
            <a:ext cx="2031807" cy="337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5FF5EE-5504-4C65-9AD4-A92015F844F7}"/>
              </a:ext>
            </a:extLst>
          </p:cNvPr>
          <p:cNvSpPr txBox="1"/>
          <p:nvPr/>
        </p:nvSpPr>
        <p:spPr>
          <a:xfrm>
            <a:off x="1238639" y="4578587"/>
            <a:ext cx="2718678" cy="698717"/>
          </a:xfrm>
          <a:prstGeom prst="rect">
            <a:avLst/>
          </a:prstGeom>
          <a:noFill/>
        </p:spPr>
        <p:txBody>
          <a:bodyPr wrap="square">
            <a:spAutoFit/>
          </a:bodyPr>
          <a:lstStyle/>
          <a:p>
            <a:pPr lvl="0" algn="ctr">
              <a:lnSpc>
                <a:spcPct val="150000"/>
              </a:lnSpc>
            </a:pPr>
            <a:r>
              <a:rPr lang="ru-RU" sz="1400" dirty="0">
                <a:effectLst/>
                <a:latin typeface="Arial" panose="020B0604020202020204" pitchFamily="34" charset="0"/>
                <a:ea typeface="Calibri" panose="020F0502020204030204" pitchFamily="34" charset="0"/>
                <a:cs typeface="Arial" panose="020B0604020202020204" pitchFamily="34" charset="0"/>
              </a:rPr>
              <a:t>константы для каждого вида отказов</a:t>
            </a:r>
            <a:endParaRPr lang="ru-RU" sz="1400" dirty="0">
              <a:latin typeface="Arial" panose="020B0604020202020204" pitchFamily="34" charset="0"/>
              <a:cs typeface="Arial" panose="020B0604020202020204" pitchFamily="34" charset="0"/>
            </a:endParaRPr>
          </a:p>
        </p:txBody>
      </p:sp>
      <p:sp>
        <p:nvSpPr>
          <p:cNvPr id="38" name="Овал 37">
            <a:extLst>
              <a:ext uri="{FF2B5EF4-FFF2-40B4-BE49-F238E27FC236}">
                <a16:creationId xmlns:a16="http://schemas.microsoft.com/office/drawing/2014/main" id="{26D6B167-4885-4D3D-83B8-040E4826DC14}"/>
              </a:ext>
            </a:extLst>
          </p:cNvPr>
          <p:cNvSpPr/>
          <p:nvPr/>
        </p:nvSpPr>
        <p:spPr>
          <a:xfrm>
            <a:off x="6731690" y="4871262"/>
            <a:ext cx="341068" cy="362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9" name="Прямая со стрелкой 38">
            <a:extLst>
              <a:ext uri="{FF2B5EF4-FFF2-40B4-BE49-F238E27FC236}">
                <a16:creationId xmlns:a16="http://schemas.microsoft.com/office/drawing/2014/main" id="{4C6ECADA-600C-43F6-B847-2A513DE22264}"/>
              </a:ext>
            </a:extLst>
          </p:cNvPr>
          <p:cNvCxnSpPr>
            <a:cxnSpLocks/>
            <a:stCxn id="38" idx="4"/>
          </p:cNvCxnSpPr>
          <p:nvPr/>
        </p:nvCxnSpPr>
        <p:spPr>
          <a:xfrm>
            <a:off x="6902224" y="5234191"/>
            <a:ext cx="1470261" cy="511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F4FB812-772F-4EF2-8EDD-CBDABEAFD808}"/>
              </a:ext>
            </a:extLst>
          </p:cNvPr>
          <p:cNvSpPr txBox="1"/>
          <p:nvPr/>
        </p:nvSpPr>
        <p:spPr>
          <a:xfrm>
            <a:off x="6295184" y="5634381"/>
            <a:ext cx="5242681" cy="698717"/>
          </a:xfrm>
          <a:prstGeom prst="rect">
            <a:avLst/>
          </a:prstGeom>
          <a:noFill/>
        </p:spPr>
        <p:txBody>
          <a:bodyPr wrap="square">
            <a:spAutoFit/>
          </a:bodyPr>
          <a:lstStyle/>
          <a:p>
            <a:pPr lvl="0" algn="ctr">
              <a:lnSpc>
                <a:spcPct val="150000"/>
              </a:lnSpc>
            </a:pPr>
            <a:r>
              <a:rPr lang="ru-RU" sz="1400" dirty="0">
                <a:effectLst/>
                <a:latin typeface="Arial" panose="020B0604020202020204" pitchFamily="34" charset="0"/>
                <a:ea typeface="Calibri" panose="020F0502020204030204" pitchFamily="34" charset="0"/>
                <a:cs typeface="Arial" panose="020B0604020202020204" pitchFamily="34" charset="0"/>
              </a:rPr>
              <a:t>рейтинг процесса для </a:t>
            </a:r>
            <a:r>
              <a:rPr lang="en-US" sz="1400" dirty="0" err="1">
                <a:effectLst/>
                <a:latin typeface="Arial" panose="020B0604020202020204" pitchFamily="34" charset="0"/>
                <a:ea typeface="Calibri" panose="020F0502020204030204" pitchFamily="34" charset="0"/>
                <a:cs typeface="Arial" panose="020B0604020202020204" pitchFamily="34" charset="0"/>
              </a:rPr>
              <a:t>i</a:t>
            </a:r>
            <a:r>
              <a:rPr lang="ru-RU" sz="1400" dirty="0">
                <a:effectLst/>
                <a:latin typeface="Arial" panose="020B0604020202020204" pitchFamily="34" charset="0"/>
                <a:ea typeface="Calibri" panose="020F0502020204030204" pitchFamily="34" charset="0"/>
                <a:cs typeface="Arial" panose="020B0604020202020204" pitchFamily="34" charset="0"/>
              </a:rPr>
              <a:t>-го вида отказов, принимающий значения от 0 до 1</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38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1" name="Текст 6">
            <a:extLst>
              <a:ext uri="{FF2B5EF4-FFF2-40B4-BE49-F238E27FC236}">
                <a16:creationId xmlns:a16="http://schemas.microsoft.com/office/drawing/2014/main" id="{0571CC4F-3FE2-4C96-BB15-08EAAD82BA4D}"/>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pic>
        <p:nvPicPr>
          <p:cNvPr id="12" name="Picture 2" descr="Флаг Франции — Википедия">
            <a:extLst>
              <a:ext uri="{FF2B5EF4-FFF2-40B4-BE49-F238E27FC236}">
                <a16:creationId xmlns:a16="http://schemas.microsoft.com/office/drawing/2014/main" id="{212FD31B-6751-41AE-82C0-FF299451E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9" y="2520986"/>
            <a:ext cx="1679480" cy="985837"/>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2">
            <a:extLst>
              <a:ext uri="{FF2B5EF4-FFF2-40B4-BE49-F238E27FC236}">
                <a16:creationId xmlns:a16="http://schemas.microsoft.com/office/drawing/2014/main" id="{A87CA809-73D2-4694-A70C-D01A05DA5894}"/>
              </a:ext>
            </a:extLst>
          </p:cNvPr>
          <p:cNvSpPr>
            <a:spLocks noGrp="1"/>
          </p:cNvSpPr>
          <p:nvPr>
            <p:ph type="title"/>
          </p:nvPr>
        </p:nvSpPr>
        <p:spPr>
          <a:xfrm>
            <a:off x="585898" y="1447791"/>
            <a:ext cx="6950366" cy="404864"/>
          </a:xfrm>
        </p:spPr>
        <p:txBody>
          <a:bodyPr>
            <a:normAutofit/>
          </a:bodyPr>
          <a:lstStyle/>
          <a:p>
            <a:r>
              <a:rPr lang="ru-RU" sz="2400" dirty="0"/>
              <a:t>Методы оценки надежности ЭМ 1 уровня</a:t>
            </a:r>
          </a:p>
        </p:txBody>
      </p:sp>
      <p:sp>
        <p:nvSpPr>
          <p:cNvPr id="16" name="Текст 3">
            <a:extLst>
              <a:ext uri="{FF2B5EF4-FFF2-40B4-BE49-F238E27FC236}">
                <a16:creationId xmlns:a16="http://schemas.microsoft.com/office/drawing/2014/main" id="{062B5862-64EC-42A9-8ADD-B3E5B8B7D544}"/>
              </a:ext>
            </a:extLst>
          </p:cNvPr>
          <p:cNvSpPr txBox="1">
            <a:spLocks/>
          </p:cNvSpPr>
          <p:nvPr/>
        </p:nvSpPr>
        <p:spPr>
          <a:xfrm>
            <a:off x="585898" y="2024853"/>
            <a:ext cx="2023952" cy="436635"/>
          </a:xfrm>
          <a:prstGeom prst="rect">
            <a:avLst/>
          </a:prstGeom>
        </p:spPr>
        <p:txBody>
          <a:bodyPr lIns="0" tIns="0" rIns="0">
            <a:normAutofit fontScale="85000" lnSpcReduction="10000"/>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FIDES</a:t>
            </a:r>
            <a:endParaRPr kumimoji="0" lang="ru-RU" sz="2400" b="0" i="0" u="none" strike="noStrike" kern="1200" cap="none" spc="0" normalizeH="0" baseline="0" noProof="0" dirty="0">
              <a:ln>
                <a:noFill/>
              </a:ln>
              <a:solidFill>
                <a:schemeClr val="tx1"/>
              </a:solidFill>
              <a:effectLst/>
              <a:uLnTx/>
              <a:uFillTx/>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CB11BF3-9927-4AB6-BD53-584F6705D0DB}"/>
                  </a:ext>
                </a:extLst>
              </p:cNvPr>
              <p:cNvSpPr txBox="1"/>
              <p:nvPr/>
            </p:nvSpPr>
            <p:spPr>
              <a:xfrm>
                <a:off x="6059477" y="2133239"/>
                <a:ext cx="4961434" cy="1047082"/>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400" smtClean="0">
                          <a:latin typeface="Arial" panose="020B0604020202020204" pitchFamily="34" charset="0"/>
                          <a:cs typeface="Arial" panose="020B0604020202020204" pitchFamily="34" charset="0"/>
                        </a:rPr>
                        <m:t>коэффициент, учитывающий все процессы, начиная от создания спецификации и заканчивая эксплуатацией и обслуживанием</m:t>
                      </m:r>
                    </m:oMath>
                  </m:oMathPara>
                </a14:m>
                <a:endParaRPr lang="ru-RU" sz="1400" i="1" dirty="0">
                  <a:effectLst/>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CCB11BF3-9927-4AB6-BD53-584F6705D0DB}"/>
                  </a:ext>
                </a:extLst>
              </p:cNvPr>
              <p:cNvSpPr txBox="1">
                <a:spLocks noRot="1" noChangeAspect="1" noMove="1" noResize="1" noEditPoints="1" noAdjustHandles="1" noChangeArrowheads="1" noChangeShapeType="1" noTextEdit="1"/>
              </p:cNvSpPr>
              <p:nvPr/>
            </p:nvSpPr>
            <p:spPr>
              <a:xfrm>
                <a:off x="6059477" y="2133239"/>
                <a:ext cx="4961434" cy="1047082"/>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B4E4F8C-5A18-42C0-A068-0FBC8B354102}"/>
                  </a:ext>
                </a:extLst>
              </p:cNvPr>
              <p:cNvSpPr txBox="1"/>
              <p:nvPr/>
            </p:nvSpPr>
            <p:spPr>
              <a:xfrm>
                <a:off x="2897754" y="2275189"/>
                <a:ext cx="3198246" cy="1047082"/>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400">
                          <a:latin typeface="Arial" panose="020B0604020202020204" pitchFamily="34" charset="0"/>
                          <a:cs typeface="Arial" panose="020B0604020202020204" pitchFamily="34" charset="0"/>
                        </a:rPr>
                        <m:t>коэффициент, учитывающий влияние контроля и качества производства</m:t>
                      </m:r>
                    </m:oMath>
                  </m:oMathPara>
                </a14:m>
                <a:endParaRPr lang="ru-RU" sz="14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5B4E4F8C-5A18-42C0-A068-0FBC8B354102}"/>
                  </a:ext>
                </a:extLst>
              </p:cNvPr>
              <p:cNvSpPr txBox="1">
                <a:spLocks noRot="1" noChangeAspect="1" noMove="1" noResize="1" noEditPoints="1" noAdjustHandles="1" noChangeArrowheads="1" noChangeShapeType="1" noTextEdit="1"/>
              </p:cNvSpPr>
              <p:nvPr/>
            </p:nvSpPr>
            <p:spPr>
              <a:xfrm>
                <a:off x="2897754" y="2275189"/>
                <a:ext cx="3198246" cy="1047082"/>
              </a:xfrm>
              <a:prstGeom prst="rect">
                <a:avLst/>
              </a:prstGeom>
              <a:blipFill>
                <a:blip r:embed="rId5"/>
                <a:stretch>
                  <a:fillRect/>
                </a:stretch>
              </a:blipFill>
            </p:spPr>
            <p:txBody>
              <a:bodyPr/>
              <a:lstStyle/>
              <a:p>
                <a:r>
                  <a:rPr lang="ru-RU">
                    <a:noFill/>
                  </a:rPr>
                  <a:t> </a:t>
                </a:r>
              </a:p>
            </p:txBody>
          </p:sp>
        </mc:Fallback>
      </mc:AlternateContent>
      <p:sp>
        <p:nvSpPr>
          <p:cNvPr id="19" name="Прямоугольник 18">
            <a:extLst>
              <a:ext uri="{FF2B5EF4-FFF2-40B4-BE49-F238E27FC236}">
                <a16:creationId xmlns:a16="http://schemas.microsoft.com/office/drawing/2014/main" id="{D75C05BB-0B6E-4247-A0BF-F7C31B9C319D}"/>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F394FC-E9BB-44F7-80C7-3AB7155609BD}"/>
                  </a:ext>
                </a:extLst>
              </p:cNvPr>
              <p:cNvSpPr txBox="1"/>
              <p:nvPr/>
            </p:nvSpPr>
            <p:spPr>
              <a:xfrm>
                <a:off x="5064292" y="3535729"/>
                <a:ext cx="3046490" cy="490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rPr>
                        <m:t>𝜆</m:t>
                      </m:r>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𝑃𝑀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𝑃𝑟𝑜𝑐𝑒𝑠𝑠</m:t>
                          </m:r>
                        </m:sub>
                      </m:s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𝑃h𝑦</m:t>
                          </m:r>
                        </m:sub>
                      </m:sSub>
                    </m:oMath>
                  </m:oMathPara>
                </a14:m>
                <a:endParaRPr lang="ru-RU" sz="2400" dirty="0"/>
              </a:p>
            </p:txBody>
          </p:sp>
        </mc:Choice>
        <mc:Fallback xmlns="">
          <p:sp>
            <p:nvSpPr>
              <p:cNvPr id="20" name="TextBox 19">
                <a:extLst>
                  <a:ext uri="{FF2B5EF4-FFF2-40B4-BE49-F238E27FC236}">
                    <a16:creationId xmlns:a16="http://schemas.microsoft.com/office/drawing/2014/main" id="{E6F394FC-E9BB-44F7-80C7-3AB7155609BD}"/>
                  </a:ext>
                </a:extLst>
              </p:cNvPr>
              <p:cNvSpPr txBox="1">
                <a:spLocks noRot="1" noChangeAspect="1" noMove="1" noResize="1" noEditPoints="1" noAdjustHandles="1" noChangeArrowheads="1" noChangeShapeType="1" noTextEdit="1"/>
              </p:cNvSpPr>
              <p:nvPr/>
            </p:nvSpPr>
            <p:spPr>
              <a:xfrm>
                <a:off x="5064292" y="3535729"/>
                <a:ext cx="3046490" cy="490840"/>
              </a:xfrm>
              <a:prstGeom prst="rect">
                <a:avLst/>
              </a:prstGeom>
              <a:blipFill>
                <a:blip r:embed="rId6"/>
                <a:stretch>
                  <a:fillRect b="-98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0694C0-9770-4E8A-8A7A-FAB2C2143862}"/>
                  </a:ext>
                </a:extLst>
              </p:cNvPr>
              <p:cNvSpPr txBox="1"/>
              <p:nvPr/>
            </p:nvSpPr>
            <p:spPr>
              <a:xfrm>
                <a:off x="4745058" y="4697047"/>
                <a:ext cx="3838392" cy="11382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𝑃h𝑦</m:t>
                          </m:r>
                        </m:sub>
                      </m:sSub>
                      <m:r>
                        <a:rPr lang="ru-RU" sz="2400" i="0">
                          <a:latin typeface="Cambria Math" panose="02040503050406030204" pitchFamily="18" charset="0"/>
                        </a:rPr>
                        <m:t>=</m:t>
                      </m:r>
                      <m:nary>
                        <m:naryPr>
                          <m:chr m:val="∑"/>
                          <m:limLoc m:val="undOvr"/>
                          <m:ctrlPr>
                            <a:rPr lang="ru-RU" sz="2400" i="1">
                              <a:latin typeface="Cambria Math" panose="02040503050406030204" pitchFamily="18" charset="0"/>
                            </a:rPr>
                          </m:ctrlPr>
                        </m:naryPr>
                        <m:sub>
                          <m:r>
                            <a:rPr lang="ru-RU" sz="2400" i="1">
                              <a:latin typeface="Cambria Math" panose="02040503050406030204" pitchFamily="18" charset="0"/>
                            </a:rPr>
                            <m:t>𝑖</m:t>
                          </m:r>
                          <m:r>
                            <a:rPr lang="ru-RU" sz="2400" i="0">
                              <a:latin typeface="Cambria Math" panose="02040503050406030204" pitchFamily="18" charset="0"/>
                            </a:rPr>
                            <m:t>=1</m:t>
                          </m:r>
                        </m:sub>
                        <m:sup>
                          <m:r>
                            <a:rPr lang="ru-RU" sz="2400" i="1">
                              <a:latin typeface="Cambria Math" panose="02040503050406030204" pitchFamily="18" charset="0"/>
                            </a:rPr>
                            <m:t>𝑃h𝑎𝑠𝑒</m:t>
                          </m:r>
                        </m:sup>
                        <m:e>
                          <m:sSub>
                            <m:sSubPr>
                              <m:ctrlPr>
                                <a:rPr lang="ru-RU" sz="2400" i="1">
                                  <a:solidFill>
                                    <a:srgbClr val="836967"/>
                                  </a:solidFill>
                                  <a:latin typeface="Cambria Math" panose="02040503050406030204" pitchFamily="18" charset="0"/>
                                </a:rPr>
                              </m:ctrlPr>
                            </m:sSubPr>
                            <m:e>
                              <m:d>
                                <m:dPr>
                                  <m:begChr m:val="["/>
                                  <m:endChr m:val="]"/>
                                  <m:ctrlPr>
                                    <a:rPr lang="ru-RU" sz="2400" i="1">
                                      <a:solidFill>
                                        <a:srgbClr val="836967"/>
                                      </a:solidFill>
                                      <a:latin typeface="Cambria Math" panose="02040503050406030204" pitchFamily="18" charset="0"/>
                                    </a:rPr>
                                  </m:ctrlPr>
                                </m:dPr>
                                <m:e>
                                  <m:f>
                                    <m:fPr>
                                      <m:ctrlPr>
                                        <a:rPr lang="ru-RU" sz="2400" i="1">
                                          <a:solidFill>
                                            <a:srgbClr val="836967"/>
                                          </a:solidFill>
                                          <a:latin typeface="Cambria Math" panose="02040503050406030204" pitchFamily="18" charset="0"/>
                                        </a:rPr>
                                      </m:ctrlPr>
                                    </m:fPr>
                                    <m:num>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𝑡</m:t>
                                          </m:r>
                                        </m:e>
                                        <m:sub>
                                          <m:r>
                                            <a:rPr lang="ru-RU" sz="2400" i="1">
                                              <a:latin typeface="Cambria Math" panose="02040503050406030204" pitchFamily="18" charset="0"/>
                                            </a:rPr>
                                            <m:t>𝑎𝑛𝑛𝑢𝑎𝑙</m:t>
                                          </m:r>
                                        </m:sub>
                                      </m:sSub>
                                    </m:num>
                                    <m:den>
                                      <m:r>
                                        <a:rPr lang="ru-RU" sz="2400" i="0">
                                          <a:latin typeface="Cambria Math" panose="02040503050406030204" pitchFamily="18" charset="0"/>
                                        </a:rPr>
                                        <m:t>8760</m:t>
                                      </m:r>
                                    </m:den>
                                  </m:f>
                                </m:e>
                              </m:d>
                            </m:e>
                            <m:sub>
                              <m:r>
                                <a:rPr lang="ru-RU" sz="2400" i="1">
                                  <a:latin typeface="Cambria Math" panose="02040503050406030204" pitchFamily="18" charset="0"/>
                                </a:rPr>
                                <m:t>𝑖</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𝑖</m:t>
                              </m:r>
                            </m:sub>
                          </m:s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𝑖</m:t>
                              </m:r>
                            </m:sub>
                          </m:sSub>
                        </m:e>
                      </m:nary>
                    </m:oMath>
                  </m:oMathPara>
                </a14:m>
                <a:endParaRPr lang="ru-RU" sz="2400" dirty="0"/>
              </a:p>
            </p:txBody>
          </p:sp>
        </mc:Choice>
        <mc:Fallback xmlns="">
          <p:sp>
            <p:nvSpPr>
              <p:cNvPr id="24" name="TextBox 23">
                <a:extLst>
                  <a:ext uri="{FF2B5EF4-FFF2-40B4-BE49-F238E27FC236}">
                    <a16:creationId xmlns:a16="http://schemas.microsoft.com/office/drawing/2014/main" id="{3E0694C0-9770-4E8A-8A7A-FAB2C2143862}"/>
                  </a:ext>
                </a:extLst>
              </p:cNvPr>
              <p:cNvSpPr txBox="1">
                <a:spLocks noRot="1" noChangeAspect="1" noMove="1" noResize="1" noEditPoints="1" noAdjustHandles="1" noChangeArrowheads="1" noChangeShapeType="1" noTextEdit="1"/>
              </p:cNvSpPr>
              <p:nvPr/>
            </p:nvSpPr>
            <p:spPr>
              <a:xfrm>
                <a:off x="4745058" y="4697047"/>
                <a:ext cx="3838392" cy="1138260"/>
              </a:xfrm>
              <a:prstGeom prst="rect">
                <a:avLst/>
              </a:prstGeom>
              <a:blipFill>
                <a:blip r:embed="rId7"/>
                <a:stretch>
                  <a:fillRect/>
                </a:stretch>
              </a:blipFill>
            </p:spPr>
            <p:txBody>
              <a:bodyPr/>
              <a:lstStyle/>
              <a:p>
                <a:r>
                  <a:rPr lang="ru-RU">
                    <a:noFill/>
                  </a:rPr>
                  <a:t> </a:t>
                </a:r>
              </a:p>
            </p:txBody>
          </p:sp>
        </mc:Fallback>
      </mc:AlternateContent>
      <p:sp>
        <p:nvSpPr>
          <p:cNvPr id="25" name="Овал 24">
            <a:extLst>
              <a:ext uri="{FF2B5EF4-FFF2-40B4-BE49-F238E27FC236}">
                <a16:creationId xmlns:a16="http://schemas.microsoft.com/office/drawing/2014/main" id="{5C9BEF93-9B9B-4F1C-A6AD-0C59E224F4CE}"/>
              </a:ext>
            </a:extLst>
          </p:cNvPr>
          <p:cNvSpPr/>
          <p:nvPr/>
        </p:nvSpPr>
        <p:spPr>
          <a:xfrm>
            <a:off x="5739030" y="3535729"/>
            <a:ext cx="592517" cy="545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a:extLst>
              <a:ext uri="{FF2B5EF4-FFF2-40B4-BE49-F238E27FC236}">
                <a16:creationId xmlns:a16="http://schemas.microsoft.com/office/drawing/2014/main" id="{5C46CF88-AEE6-4D57-9A57-5655D39A1E6C}"/>
              </a:ext>
            </a:extLst>
          </p:cNvPr>
          <p:cNvSpPr/>
          <p:nvPr/>
        </p:nvSpPr>
        <p:spPr>
          <a:xfrm>
            <a:off x="6332389" y="3446635"/>
            <a:ext cx="1044941" cy="726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8E5BAEF3-89F7-4A07-BF5C-EC19D60A32BE}"/>
              </a:ext>
            </a:extLst>
          </p:cNvPr>
          <p:cNvSpPr/>
          <p:nvPr/>
        </p:nvSpPr>
        <p:spPr>
          <a:xfrm>
            <a:off x="7377330" y="3515560"/>
            <a:ext cx="671513" cy="565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 стрелкой 27">
            <a:extLst>
              <a:ext uri="{FF2B5EF4-FFF2-40B4-BE49-F238E27FC236}">
                <a16:creationId xmlns:a16="http://schemas.microsoft.com/office/drawing/2014/main" id="{492AD66B-92D1-4880-9715-7ED71B31992A}"/>
              </a:ext>
            </a:extLst>
          </p:cNvPr>
          <p:cNvCxnSpPr>
            <a:cxnSpLocks/>
          </p:cNvCxnSpPr>
          <p:nvPr/>
        </p:nvCxnSpPr>
        <p:spPr>
          <a:xfrm flipH="1" flipV="1">
            <a:off x="5064292" y="3213100"/>
            <a:ext cx="995185" cy="322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id="{D7D483D4-53EF-4B65-99E0-029FDACFFD53}"/>
              </a:ext>
            </a:extLst>
          </p:cNvPr>
          <p:cNvCxnSpPr>
            <a:cxnSpLocks/>
            <a:stCxn id="26" idx="0"/>
          </p:cNvCxnSpPr>
          <p:nvPr/>
        </p:nvCxnSpPr>
        <p:spPr>
          <a:xfrm flipV="1">
            <a:off x="6854860" y="3006064"/>
            <a:ext cx="704256" cy="4405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D194D175-2DE4-4B49-B2B7-9DF3328D0D8A}"/>
              </a:ext>
            </a:extLst>
          </p:cNvPr>
          <p:cNvCxnSpPr>
            <a:cxnSpLocks/>
          </p:cNvCxnSpPr>
          <p:nvPr/>
        </p:nvCxnSpPr>
        <p:spPr>
          <a:xfrm flipV="1">
            <a:off x="8044230" y="3781149"/>
            <a:ext cx="804618" cy="410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C053C34-E4C6-4F40-A4B2-506D75E2E64A}"/>
                  </a:ext>
                </a:extLst>
              </p:cNvPr>
              <p:cNvSpPr txBox="1"/>
              <p:nvPr/>
            </p:nvSpPr>
            <p:spPr>
              <a:xfrm>
                <a:off x="8446539" y="3284812"/>
                <a:ext cx="3143250" cy="698717"/>
              </a:xfrm>
              <a:prstGeom prst="rect">
                <a:avLst/>
              </a:prstGeom>
              <a:noFill/>
            </p:spPr>
            <p:txBody>
              <a:bodyPr wrap="square">
                <a:spAutoFit/>
              </a:bodyPr>
              <a:lstStyle/>
              <a:p>
                <a:pPr algn="ctr">
                  <a:lnSpc>
                    <a:spcPct val="150000"/>
                  </a:lnSpc>
                </a:pPr>
                <a14:m>
                  <m:oMath xmlns:m="http://schemas.openxmlformats.org/officeDocument/2006/math">
                    <m:r>
                      <m:rPr>
                        <m:nor/>
                      </m:rPr>
                      <a:rPr lang="ru-RU" sz="1400" smtClean="0">
                        <a:latin typeface="Arial" panose="020B0604020202020204" pitchFamily="34" charset="0"/>
                        <a:cs typeface="Arial" panose="020B0604020202020204" pitchFamily="34" charset="0"/>
                      </a:rPr>
                      <m:t>оценка интенсивнос</m:t>
                    </m:r>
                  </m:oMath>
                </a14:m>
                <a:r>
                  <a:rPr lang="ru-RU" sz="1400" dirty="0">
                    <a:latin typeface="Arial" panose="020B0604020202020204" pitchFamily="34" charset="0"/>
                    <a:cs typeface="Arial" panose="020B0604020202020204" pitchFamily="34" charset="0"/>
                  </a:rPr>
                  <a:t>ти  отказов физического воздействия</a:t>
                </a:r>
              </a:p>
            </p:txBody>
          </p:sp>
        </mc:Choice>
        <mc:Fallback xmlns="">
          <p:sp>
            <p:nvSpPr>
              <p:cNvPr id="31" name="TextBox 30">
                <a:extLst>
                  <a:ext uri="{FF2B5EF4-FFF2-40B4-BE49-F238E27FC236}">
                    <a16:creationId xmlns:a16="http://schemas.microsoft.com/office/drawing/2014/main" id="{5C053C34-E4C6-4F40-A4B2-506D75E2E64A}"/>
                  </a:ext>
                </a:extLst>
              </p:cNvPr>
              <p:cNvSpPr txBox="1">
                <a:spLocks noRot="1" noChangeAspect="1" noMove="1" noResize="1" noEditPoints="1" noAdjustHandles="1" noChangeArrowheads="1" noChangeShapeType="1" noTextEdit="1"/>
              </p:cNvSpPr>
              <p:nvPr/>
            </p:nvSpPr>
            <p:spPr>
              <a:xfrm>
                <a:off x="8446539" y="3284812"/>
                <a:ext cx="3143250" cy="698717"/>
              </a:xfrm>
              <a:prstGeom prst="rect">
                <a:avLst/>
              </a:prstGeom>
              <a:blipFill>
                <a:blip r:embed="rId8"/>
                <a:stretch>
                  <a:fillRect b="-8772"/>
                </a:stretch>
              </a:blipFill>
            </p:spPr>
            <p:txBody>
              <a:bodyPr/>
              <a:lstStyle/>
              <a:p>
                <a:r>
                  <a:rPr lang="ru-RU">
                    <a:noFill/>
                  </a:rPr>
                  <a:t> </a:t>
                </a:r>
              </a:p>
            </p:txBody>
          </p:sp>
        </mc:Fallback>
      </mc:AlternateContent>
      <p:sp>
        <p:nvSpPr>
          <p:cNvPr id="32" name="TextBox 31">
            <a:extLst>
              <a:ext uri="{FF2B5EF4-FFF2-40B4-BE49-F238E27FC236}">
                <a16:creationId xmlns:a16="http://schemas.microsoft.com/office/drawing/2014/main" id="{715F5CA1-CD5A-4F8D-99F8-A78CE20572F8}"/>
              </a:ext>
            </a:extLst>
          </p:cNvPr>
          <p:cNvSpPr txBox="1"/>
          <p:nvPr/>
        </p:nvSpPr>
        <p:spPr>
          <a:xfrm>
            <a:off x="7536047" y="4423013"/>
            <a:ext cx="4604970" cy="307777"/>
          </a:xfrm>
          <a:prstGeom prst="rect">
            <a:avLst/>
          </a:prstGeom>
          <a:noFill/>
        </p:spPr>
        <p:txBody>
          <a:bodyPr wrap="square">
            <a:spAutoFit/>
          </a:bodyPr>
          <a:lstStyle/>
          <a:p>
            <a:r>
              <a:rPr lang="ru-RU" sz="1400" dirty="0">
                <a:effectLst/>
                <a:latin typeface="Arial" panose="020B0604020202020204" pitchFamily="34" charset="0"/>
                <a:ea typeface="Times New Roman" panose="02020603050405020304" pitchFamily="18" charset="0"/>
                <a:cs typeface="Arial" panose="020B0604020202020204" pitchFamily="34" charset="0"/>
              </a:rPr>
              <a:t>продолжительность </a:t>
            </a:r>
            <a:r>
              <a:rPr lang="en-US" sz="1400" dirty="0" err="1">
                <a:effectLst/>
                <a:latin typeface="Arial" panose="020B0604020202020204" pitchFamily="34" charset="0"/>
                <a:ea typeface="Times New Roman" panose="02020603050405020304" pitchFamily="18" charset="0"/>
                <a:cs typeface="Arial" panose="020B0604020202020204" pitchFamily="34" charset="0"/>
              </a:rPr>
              <a:t>i</a:t>
            </a:r>
            <a:r>
              <a:rPr lang="ru-RU" sz="1400" dirty="0">
                <a:effectLst/>
                <a:latin typeface="Arial" panose="020B0604020202020204" pitchFamily="34" charset="0"/>
                <a:ea typeface="Times New Roman" panose="02020603050405020304" pitchFamily="18" charset="0"/>
                <a:cs typeface="Arial" panose="020B0604020202020204" pitchFamily="34" charset="0"/>
              </a:rPr>
              <a:t>-ой фазы в течение одного года</a:t>
            </a:r>
            <a:endParaRPr lang="ru-RU" sz="1400" dirty="0">
              <a:latin typeface="Arial" panose="020B0604020202020204" pitchFamily="34" charset="0"/>
              <a:cs typeface="Arial" panose="020B0604020202020204" pitchFamily="34" charset="0"/>
            </a:endParaRPr>
          </a:p>
        </p:txBody>
      </p:sp>
      <p:sp>
        <p:nvSpPr>
          <p:cNvPr id="33" name="Овал 32">
            <a:extLst>
              <a:ext uri="{FF2B5EF4-FFF2-40B4-BE49-F238E27FC236}">
                <a16:creationId xmlns:a16="http://schemas.microsoft.com/office/drawing/2014/main" id="{D3BEA8B0-13F6-4FED-A926-696DBC33E070}"/>
              </a:ext>
            </a:extLst>
          </p:cNvPr>
          <p:cNvSpPr/>
          <p:nvPr/>
        </p:nvSpPr>
        <p:spPr>
          <a:xfrm>
            <a:off x="6604568" y="4843568"/>
            <a:ext cx="1044941" cy="50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4" name="Прямая со стрелкой 33">
            <a:extLst>
              <a:ext uri="{FF2B5EF4-FFF2-40B4-BE49-F238E27FC236}">
                <a16:creationId xmlns:a16="http://schemas.microsoft.com/office/drawing/2014/main" id="{A836495A-8DD9-46C6-8C8E-C99B6FFA3712}"/>
              </a:ext>
            </a:extLst>
          </p:cNvPr>
          <p:cNvCxnSpPr>
            <a:cxnSpLocks/>
            <a:endCxn id="32" idx="1"/>
          </p:cNvCxnSpPr>
          <p:nvPr/>
        </p:nvCxnSpPr>
        <p:spPr>
          <a:xfrm flipV="1">
            <a:off x="7115175" y="4576902"/>
            <a:ext cx="420872" cy="244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25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215179"/>
            <a:ext cx="9786828" cy="777025"/>
          </a:xfrm>
        </p:spPr>
        <p:txBody>
          <a:bodyPr>
            <a:normAutofit fontScale="90000"/>
          </a:bodyPr>
          <a:lstStyle/>
          <a:p>
            <a:r>
              <a:rPr lang="ru-RU" sz="3200" dirty="0"/>
              <a:t>Классификационная схема моделей оценки надежности ПО</a:t>
            </a:r>
          </a:p>
        </p:txBody>
      </p:sp>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XXI Научные чтения по авиации, посвященные памяти Н. Е. Жуковского</a:t>
            </a:r>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оценке надежности электронных модулей беспилотных летательных аппаратов</a:t>
            </a:r>
            <a:endParaRPr lang="ru-RU" dirty="0"/>
          </a:p>
        </p:txBody>
      </p:sp>
      <p:sp>
        <p:nvSpPr>
          <p:cNvPr id="15" name="Текст 6">
            <a:extLst>
              <a:ext uri="{FF2B5EF4-FFF2-40B4-BE49-F238E27FC236}">
                <a16:creationId xmlns:a16="http://schemas.microsoft.com/office/drawing/2014/main" id="{76FDCDEB-89FD-41A1-86BB-B088E64A141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6</a:t>
            </a:r>
          </a:p>
        </p:txBody>
      </p:sp>
      <p:sp>
        <p:nvSpPr>
          <p:cNvPr id="16" name="Прямоугольник: скругленные углы 15">
            <a:extLst>
              <a:ext uri="{FF2B5EF4-FFF2-40B4-BE49-F238E27FC236}">
                <a16:creationId xmlns:a16="http://schemas.microsoft.com/office/drawing/2014/main" id="{C71ED5A4-EC5C-41EA-8A3C-1660E59D2FAF}"/>
              </a:ext>
            </a:extLst>
          </p:cNvPr>
          <p:cNvSpPr/>
          <p:nvPr/>
        </p:nvSpPr>
        <p:spPr>
          <a:xfrm>
            <a:off x="3863543" y="1770134"/>
            <a:ext cx="4464914"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Модели надежности программных средств</a:t>
            </a:r>
          </a:p>
        </p:txBody>
      </p:sp>
      <p:sp>
        <p:nvSpPr>
          <p:cNvPr id="17" name="Прямоугольник: скругленные углы 16">
            <a:extLst>
              <a:ext uri="{FF2B5EF4-FFF2-40B4-BE49-F238E27FC236}">
                <a16:creationId xmlns:a16="http://schemas.microsoft.com/office/drawing/2014/main" id="{9B022610-3D14-4119-8FB5-FA610160C671}"/>
              </a:ext>
            </a:extLst>
          </p:cNvPr>
          <p:cNvSpPr/>
          <p:nvPr/>
        </p:nvSpPr>
        <p:spPr>
          <a:xfrm>
            <a:off x="1101296" y="2458257"/>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Аналитические</a:t>
            </a:r>
          </a:p>
        </p:txBody>
      </p:sp>
      <p:sp>
        <p:nvSpPr>
          <p:cNvPr id="18" name="Прямоугольник: скругленные углы 17">
            <a:extLst>
              <a:ext uri="{FF2B5EF4-FFF2-40B4-BE49-F238E27FC236}">
                <a16:creationId xmlns:a16="http://schemas.microsoft.com/office/drawing/2014/main" id="{5743BA6D-9449-49F7-8525-C79684661DB1}"/>
              </a:ext>
            </a:extLst>
          </p:cNvPr>
          <p:cNvSpPr/>
          <p:nvPr/>
        </p:nvSpPr>
        <p:spPr>
          <a:xfrm>
            <a:off x="8726129" y="2443249"/>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Эмпирические</a:t>
            </a:r>
          </a:p>
        </p:txBody>
      </p:sp>
      <p:sp>
        <p:nvSpPr>
          <p:cNvPr id="19" name="Прямоугольник: скругленные углы 18">
            <a:extLst>
              <a:ext uri="{FF2B5EF4-FFF2-40B4-BE49-F238E27FC236}">
                <a16:creationId xmlns:a16="http://schemas.microsoft.com/office/drawing/2014/main" id="{ED874141-9EEF-49D1-8646-22CE0619F876}"/>
              </a:ext>
            </a:extLst>
          </p:cNvPr>
          <p:cNvSpPr/>
          <p:nvPr/>
        </p:nvSpPr>
        <p:spPr>
          <a:xfrm>
            <a:off x="790779" y="3206448"/>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Динамические</a:t>
            </a:r>
          </a:p>
        </p:txBody>
      </p:sp>
      <p:sp>
        <p:nvSpPr>
          <p:cNvPr id="20" name="Прямоугольник: скругленные углы 19">
            <a:extLst>
              <a:ext uri="{FF2B5EF4-FFF2-40B4-BE49-F238E27FC236}">
                <a16:creationId xmlns:a16="http://schemas.microsoft.com/office/drawing/2014/main" id="{021B154C-7C26-421E-94DC-59CA4D204B83}"/>
              </a:ext>
            </a:extLst>
          </p:cNvPr>
          <p:cNvSpPr/>
          <p:nvPr/>
        </p:nvSpPr>
        <p:spPr>
          <a:xfrm>
            <a:off x="4673532" y="3206448"/>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Статические</a:t>
            </a:r>
          </a:p>
        </p:txBody>
      </p:sp>
      <p:sp>
        <p:nvSpPr>
          <p:cNvPr id="24" name="Прямоугольник: скругленные углы 23">
            <a:extLst>
              <a:ext uri="{FF2B5EF4-FFF2-40B4-BE49-F238E27FC236}">
                <a16:creationId xmlns:a16="http://schemas.microsoft.com/office/drawing/2014/main" id="{FEEFC31A-9961-45B0-B460-3A7FF6897CFC}"/>
              </a:ext>
            </a:extLst>
          </p:cNvPr>
          <p:cNvSpPr/>
          <p:nvPr/>
        </p:nvSpPr>
        <p:spPr>
          <a:xfrm>
            <a:off x="509680" y="3939440"/>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Дискретные</a:t>
            </a:r>
          </a:p>
        </p:txBody>
      </p:sp>
      <p:sp>
        <p:nvSpPr>
          <p:cNvPr id="25" name="Прямоугольник: скругленные углы 24">
            <a:extLst>
              <a:ext uri="{FF2B5EF4-FFF2-40B4-BE49-F238E27FC236}">
                <a16:creationId xmlns:a16="http://schemas.microsoft.com/office/drawing/2014/main" id="{6434A8A7-0242-48C8-804F-D55AACEC41C7}"/>
              </a:ext>
            </a:extLst>
          </p:cNvPr>
          <p:cNvSpPr/>
          <p:nvPr/>
        </p:nvSpPr>
        <p:spPr>
          <a:xfrm>
            <a:off x="3267866" y="3939440"/>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Непрерывные</a:t>
            </a:r>
          </a:p>
        </p:txBody>
      </p:sp>
      <p:sp>
        <p:nvSpPr>
          <p:cNvPr id="26" name="Прямоугольник: скругленные углы 25">
            <a:extLst>
              <a:ext uri="{FF2B5EF4-FFF2-40B4-BE49-F238E27FC236}">
                <a16:creationId xmlns:a16="http://schemas.microsoft.com/office/drawing/2014/main" id="{E9E819B9-0ADC-4A4F-AAC4-391E7330C99F}"/>
              </a:ext>
            </a:extLst>
          </p:cNvPr>
          <p:cNvSpPr/>
          <p:nvPr/>
        </p:nvSpPr>
        <p:spPr>
          <a:xfrm>
            <a:off x="518609" y="4671138"/>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Шумана</a:t>
            </a:r>
          </a:p>
        </p:txBody>
      </p:sp>
      <p:sp>
        <p:nvSpPr>
          <p:cNvPr id="27" name="Прямоугольник: скругленные углы 26">
            <a:extLst>
              <a:ext uri="{FF2B5EF4-FFF2-40B4-BE49-F238E27FC236}">
                <a16:creationId xmlns:a16="http://schemas.microsoft.com/office/drawing/2014/main" id="{7BA9F602-5D39-4584-9F35-36491BBD4D89}"/>
              </a:ext>
            </a:extLst>
          </p:cNvPr>
          <p:cNvSpPr/>
          <p:nvPr/>
        </p:nvSpPr>
        <p:spPr>
          <a:xfrm>
            <a:off x="518609" y="6173727"/>
            <a:ext cx="1943100"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a:t>
            </a:r>
            <a:r>
              <a:rPr lang="en-US" dirty="0">
                <a:solidFill>
                  <a:schemeClr val="bg1"/>
                </a:solidFill>
              </a:rPr>
              <a:t>La Padula</a:t>
            </a:r>
            <a:endParaRPr lang="ru-RU" dirty="0">
              <a:solidFill>
                <a:schemeClr val="bg1"/>
              </a:solidFill>
            </a:endParaRPr>
          </a:p>
        </p:txBody>
      </p:sp>
      <p:sp>
        <p:nvSpPr>
          <p:cNvPr id="28" name="Прямоугольник: скругленные углы 27">
            <a:extLst>
              <a:ext uri="{FF2B5EF4-FFF2-40B4-BE49-F238E27FC236}">
                <a16:creationId xmlns:a16="http://schemas.microsoft.com/office/drawing/2014/main" id="{A01F4BE2-B470-40EB-B112-DCDC4C34A914}"/>
              </a:ext>
            </a:extLst>
          </p:cNvPr>
          <p:cNvSpPr/>
          <p:nvPr/>
        </p:nvSpPr>
        <p:spPr>
          <a:xfrm>
            <a:off x="518609" y="5424080"/>
            <a:ext cx="1874113" cy="517038"/>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Шика-</a:t>
            </a:r>
            <a:r>
              <a:rPr lang="ru-RU" dirty="0" err="1">
                <a:solidFill>
                  <a:schemeClr val="bg1"/>
                </a:solidFill>
              </a:rPr>
              <a:t>Волвертона</a:t>
            </a:r>
            <a:endParaRPr lang="ru-RU" dirty="0">
              <a:solidFill>
                <a:schemeClr val="bg1"/>
              </a:solidFill>
            </a:endParaRPr>
          </a:p>
        </p:txBody>
      </p:sp>
      <p:sp>
        <p:nvSpPr>
          <p:cNvPr id="29" name="Прямоугольник: скругленные углы 28">
            <a:extLst>
              <a:ext uri="{FF2B5EF4-FFF2-40B4-BE49-F238E27FC236}">
                <a16:creationId xmlns:a16="http://schemas.microsoft.com/office/drawing/2014/main" id="{18249520-5050-4F7D-A60B-D50D58189E7E}"/>
              </a:ext>
            </a:extLst>
          </p:cNvPr>
          <p:cNvSpPr/>
          <p:nvPr/>
        </p:nvSpPr>
        <p:spPr>
          <a:xfrm>
            <a:off x="7258528" y="3206448"/>
            <a:ext cx="1467601"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сложности</a:t>
            </a:r>
          </a:p>
        </p:txBody>
      </p:sp>
      <p:sp>
        <p:nvSpPr>
          <p:cNvPr id="30" name="Прямоугольник: скругленные углы 29">
            <a:extLst>
              <a:ext uri="{FF2B5EF4-FFF2-40B4-BE49-F238E27FC236}">
                <a16:creationId xmlns:a16="http://schemas.microsoft.com/office/drawing/2014/main" id="{4B73327F-131F-4E91-9CCE-B7C334531C94}"/>
              </a:ext>
            </a:extLst>
          </p:cNvPr>
          <p:cNvSpPr/>
          <p:nvPr/>
        </p:nvSpPr>
        <p:spPr>
          <a:xfrm>
            <a:off x="9105697" y="3111579"/>
            <a:ext cx="2735018" cy="70041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определяющая время доводки программы</a:t>
            </a:r>
          </a:p>
        </p:txBody>
      </p:sp>
      <p:sp>
        <p:nvSpPr>
          <p:cNvPr id="31" name="Прямоугольник: скругленные углы 30">
            <a:extLst>
              <a:ext uri="{FF2B5EF4-FFF2-40B4-BE49-F238E27FC236}">
                <a16:creationId xmlns:a16="http://schemas.microsoft.com/office/drawing/2014/main" id="{DC076EFA-6502-443E-A8AD-A6FD11E5B6F3}"/>
              </a:ext>
            </a:extLst>
          </p:cNvPr>
          <p:cNvSpPr/>
          <p:nvPr/>
        </p:nvSpPr>
        <p:spPr>
          <a:xfrm>
            <a:off x="6291344" y="4145969"/>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По области ошибок</a:t>
            </a:r>
          </a:p>
        </p:txBody>
      </p:sp>
      <p:sp>
        <p:nvSpPr>
          <p:cNvPr id="32" name="Прямоугольник: скругленные углы 31">
            <a:extLst>
              <a:ext uri="{FF2B5EF4-FFF2-40B4-BE49-F238E27FC236}">
                <a16:creationId xmlns:a16="http://schemas.microsoft.com/office/drawing/2014/main" id="{58AF3001-3965-4258-8244-7F398CD11FFE}"/>
              </a:ext>
            </a:extLst>
          </p:cNvPr>
          <p:cNvSpPr/>
          <p:nvPr/>
        </p:nvSpPr>
        <p:spPr>
          <a:xfrm>
            <a:off x="9950018" y="4137251"/>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По области данных</a:t>
            </a:r>
          </a:p>
        </p:txBody>
      </p:sp>
      <p:sp>
        <p:nvSpPr>
          <p:cNvPr id="33" name="Прямоугольник: скругленные углы 32">
            <a:extLst>
              <a:ext uri="{FF2B5EF4-FFF2-40B4-BE49-F238E27FC236}">
                <a16:creationId xmlns:a16="http://schemas.microsoft.com/office/drawing/2014/main" id="{AB3D9243-C2DD-447C-9B72-8023DBB27A4E}"/>
              </a:ext>
            </a:extLst>
          </p:cNvPr>
          <p:cNvSpPr/>
          <p:nvPr/>
        </p:nvSpPr>
        <p:spPr>
          <a:xfrm>
            <a:off x="9966602" y="4903748"/>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Нельсона</a:t>
            </a:r>
          </a:p>
        </p:txBody>
      </p:sp>
      <p:sp>
        <p:nvSpPr>
          <p:cNvPr id="34" name="Прямоугольник: скругленные углы 33">
            <a:extLst>
              <a:ext uri="{FF2B5EF4-FFF2-40B4-BE49-F238E27FC236}">
                <a16:creationId xmlns:a16="http://schemas.microsoft.com/office/drawing/2014/main" id="{4AC336FB-7C45-43FC-9D35-444F3A315025}"/>
              </a:ext>
            </a:extLst>
          </p:cNvPr>
          <p:cNvSpPr/>
          <p:nvPr/>
        </p:nvSpPr>
        <p:spPr>
          <a:xfrm>
            <a:off x="6321471" y="4878914"/>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Миллса</a:t>
            </a:r>
          </a:p>
        </p:txBody>
      </p:sp>
      <p:sp>
        <p:nvSpPr>
          <p:cNvPr id="35" name="Прямоугольник: скругленные углы 34">
            <a:extLst>
              <a:ext uri="{FF2B5EF4-FFF2-40B4-BE49-F238E27FC236}">
                <a16:creationId xmlns:a16="http://schemas.microsoft.com/office/drawing/2014/main" id="{C27F8704-1F90-41EA-8DC6-90DCCB146EFC}"/>
              </a:ext>
            </a:extLst>
          </p:cNvPr>
          <p:cNvSpPr/>
          <p:nvPr/>
        </p:nvSpPr>
        <p:spPr>
          <a:xfrm>
            <a:off x="6344491" y="5627682"/>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Липова</a:t>
            </a:r>
          </a:p>
        </p:txBody>
      </p:sp>
      <p:sp>
        <p:nvSpPr>
          <p:cNvPr id="37" name="Прямоугольник: скругленные углы 36">
            <a:extLst>
              <a:ext uri="{FF2B5EF4-FFF2-40B4-BE49-F238E27FC236}">
                <a16:creationId xmlns:a16="http://schemas.microsoft.com/office/drawing/2014/main" id="{0C9ECF19-BFFE-4A86-9546-2AA79CD10985}"/>
              </a:ext>
            </a:extLst>
          </p:cNvPr>
          <p:cNvSpPr/>
          <p:nvPr/>
        </p:nvSpPr>
        <p:spPr>
          <a:xfrm>
            <a:off x="3267866" y="4722368"/>
            <a:ext cx="1681168" cy="778313"/>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Джелинского-Моранды</a:t>
            </a:r>
          </a:p>
        </p:txBody>
      </p:sp>
      <p:sp>
        <p:nvSpPr>
          <p:cNvPr id="38" name="Прямоугольник: скругленные углы 37">
            <a:extLst>
              <a:ext uri="{FF2B5EF4-FFF2-40B4-BE49-F238E27FC236}">
                <a16:creationId xmlns:a16="http://schemas.microsoft.com/office/drawing/2014/main" id="{058E4945-91DA-48C5-B944-E09EB33CB7E3}"/>
              </a:ext>
            </a:extLst>
          </p:cNvPr>
          <p:cNvSpPr/>
          <p:nvPr/>
        </p:nvSpPr>
        <p:spPr>
          <a:xfrm>
            <a:off x="3267865" y="5747015"/>
            <a:ext cx="1874113" cy="465220"/>
          </a:xfrm>
          <a:prstGeom prst="roundRect">
            <a:avLst/>
          </a:prstGeom>
          <a:solidFill>
            <a:schemeClr val="tx1"/>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Модель Муса</a:t>
            </a:r>
          </a:p>
        </p:txBody>
      </p:sp>
      <p:cxnSp>
        <p:nvCxnSpPr>
          <p:cNvPr id="7" name="Прямая соединительная линия 6">
            <a:extLst>
              <a:ext uri="{FF2B5EF4-FFF2-40B4-BE49-F238E27FC236}">
                <a16:creationId xmlns:a16="http://schemas.microsoft.com/office/drawing/2014/main" id="{954497B9-1E12-401F-A6AD-ABBE3A92AEB6}"/>
              </a:ext>
            </a:extLst>
          </p:cNvPr>
          <p:cNvCxnSpPr>
            <a:cxnSpLocks/>
            <a:stCxn id="16" idx="2"/>
          </p:cNvCxnSpPr>
          <p:nvPr/>
        </p:nvCxnSpPr>
        <p:spPr>
          <a:xfrm>
            <a:off x="6096000" y="2235354"/>
            <a:ext cx="0" cy="85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1EB13583-EEC8-432D-B7D7-527B4D669AD7}"/>
              </a:ext>
            </a:extLst>
          </p:cNvPr>
          <p:cNvCxnSpPr>
            <a:cxnSpLocks/>
          </p:cNvCxnSpPr>
          <p:nvPr/>
        </p:nvCxnSpPr>
        <p:spPr>
          <a:xfrm flipH="1">
            <a:off x="2038352" y="2307796"/>
            <a:ext cx="7555228" cy="17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86F8BDA4-B160-45B2-A6C2-088AE88B175F}"/>
              </a:ext>
            </a:extLst>
          </p:cNvPr>
          <p:cNvCxnSpPr>
            <a:cxnSpLocks/>
          </p:cNvCxnSpPr>
          <p:nvPr/>
        </p:nvCxnSpPr>
        <p:spPr>
          <a:xfrm>
            <a:off x="2038352" y="2923477"/>
            <a:ext cx="1" cy="105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id="{4FB30353-9547-488D-A97F-E188C585C765}"/>
              </a:ext>
            </a:extLst>
          </p:cNvPr>
          <p:cNvCxnSpPr>
            <a:cxnSpLocks/>
            <a:endCxn id="17" idx="0"/>
          </p:cNvCxnSpPr>
          <p:nvPr/>
        </p:nvCxnSpPr>
        <p:spPr>
          <a:xfrm>
            <a:off x="2038352" y="2325569"/>
            <a:ext cx="1" cy="1326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A027ED66-720B-48E9-ABF8-F8B163DD3259}"/>
              </a:ext>
            </a:extLst>
          </p:cNvPr>
          <p:cNvCxnSpPr>
            <a:cxnSpLocks/>
          </p:cNvCxnSpPr>
          <p:nvPr/>
        </p:nvCxnSpPr>
        <p:spPr>
          <a:xfrm>
            <a:off x="9593579" y="2307796"/>
            <a:ext cx="1" cy="1326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3643BD05-F190-4378-88F4-4D1D3EBFFA5F}"/>
              </a:ext>
            </a:extLst>
          </p:cNvPr>
          <p:cNvCxnSpPr>
            <a:cxnSpLocks/>
          </p:cNvCxnSpPr>
          <p:nvPr/>
        </p:nvCxnSpPr>
        <p:spPr>
          <a:xfrm flipH="1">
            <a:off x="1490159" y="3026507"/>
            <a:ext cx="4248654" cy="46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a:extLst>
              <a:ext uri="{FF2B5EF4-FFF2-40B4-BE49-F238E27FC236}">
                <a16:creationId xmlns:a16="http://schemas.microsoft.com/office/drawing/2014/main" id="{C2E4A94E-C517-4769-A6C8-F81478B2D8A7}"/>
              </a:ext>
            </a:extLst>
          </p:cNvPr>
          <p:cNvCxnSpPr>
            <a:cxnSpLocks/>
          </p:cNvCxnSpPr>
          <p:nvPr/>
        </p:nvCxnSpPr>
        <p:spPr>
          <a:xfrm>
            <a:off x="1490159" y="3028869"/>
            <a:ext cx="0" cy="1774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a:extLst>
              <a:ext uri="{FF2B5EF4-FFF2-40B4-BE49-F238E27FC236}">
                <a16:creationId xmlns:a16="http://schemas.microsoft.com/office/drawing/2014/main" id="{C2C3B0F4-37B7-4EEF-8BC3-A9593160687F}"/>
              </a:ext>
            </a:extLst>
          </p:cNvPr>
          <p:cNvCxnSpPr>
            <a:cxnSpLocks/>
          </p:cNvCxnSpPr>
          <p:nvPr/>
        </p:nvCxnSpPr>
        <p:spPr>
          <a:xfrm>
            <a:off x="5738309" y="3028869"/>
            <a:ext cx="0" cy="1774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891529DC-07BE-47E0-B819-C81867084DB4}"/>
              </a:ext>
            </a:extLst>
          </p:cNvPr>
          <p:cNvCxnSpPr>
            <a:cxnSpLocks/>
          </p:cNvCxnSpPr>
          <p:nvPr/>
        </p:nvCxnSpPr>
        <p:spPr>
          <a:xfrm>
            <a:off x="1676403" y="3684931"/>
            <a:ext cx="1" cy="105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a16="http://schemas.microsoft.com/office/drawing/2014/main" id="{D395B683-A4CC-4316-96B8-BBB009868FD8}"/>
              </a:ext>
            </a:extLst>
          </p:cNvPr>
          <p:cNvCxnSpPr>
            <a:cxnSpLocks/>
          </p:cNvCxnSpPr>
          <p:nvPr/>
        </p:nvCxnSpPr>
        <p:spPr>
          <a:xfrm flipH="1">
            <a:off x="1240847" y="3778264"/>
            <a:ext cx="3023029" cy="12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a:extLst>
              <a:ext uri="{FF2B5EF4-FFF2-40B4-BE49-F238E27FC236}">
                <a16:creationId xmlns:a16="http://schemas.microsoft.com/office/drawing/2014/main" id="{1D37A122-DAD6-4D18-999C-9D36A85EE3C4}"/>
              </a:ext>
            </a:extLst>
          </p:cNvPr>
          <p:cNvCxnSpPr>
            <a:cxnSpLocks/>
          </p:cNvCxnSpPr>
          <p:nvPr/>
        </p:nvCxnSpPr>
        <p:spPr>
          <a:xfrm>
            <a:off x="1240847" y="3790404"/>
            <a:ext cx="0" cy="149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a:extLst>
              <a:ext uri="{FF2B5EF4-FFF2-40B4-BE49-F238E27FC236}">
                <a16:creationId xmlns:a16="http://schemas.microsoft.com/office/drawing/2014/main" id="{EA31A29B-610A-4D55-BED3-86F9DAA4CF0F}"/>
              </a:ext>
            </a:extLst>
          </p:cNvPr>
          <p:cNvCxnSpPr>
            <a:cxnSpLocks/>
          </p:cNvCxnSpPr>
          <p:nvPr/>
        </p:nvCxnSpPr>
        <p:spPr>
          <a:xfrm>
            <a:off x="4263876" y="3778264"/>
            <a:ext cx="0" cy="149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id="{80FA118B-9EAA-4900-83D7-54286D0F50F0}"/>
              </a:ext>
            </a:extLst>
          </p:cNvPr>
          <p:cNvCxnSpPr>
            <a:cxnSpLocks/>
          </p:cNvCxnSpPr>
          <p:nvPr/>
        </p:nvCxnSpPr>
        <p:spPr>
          <a:xfrm flipH="1">
            <a:off x="359569" y="4173020"/>
            <a:ext cx="150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a16="http://schemas.microsoft.com/office/drawing/2014/main" id="{FBA370C1-B612-425F-BBBA-5F87BF8DA3A3}"/>
              </a:ext>
            </a:extLst>
          </p:cNvPr>
          <p:cNvCxnSpPr>
            <a:cxnSpLocks/>
          </p:cNvCxnSpPr>
          <p:nvPr/>
        </p:nvCxnSpPr>
        <p:spPr>
          <a:xfrm>
            <a:off x="359569" y="4163768"/>
            <a:ext cx="13491" cy="2242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a:extLst>
              <a:ext uri="{FF2B5EF4-FFF2-40B4-BE49-F238E27FC236}">
                <a16:creationId xmlns:a16="http://schemas.microsoft.com/office/drawing/2014/main" id="{3E9D771D-A2DE-4203-9AA6-3D6A7BE0A7E1}"/>
              </a:ext>
            </a:extLst>
          </p:cNvPr>
          <p:cNvCxnSpPr>
            <a:cxnSpLocks/>
            <a:endCxn id="26" idx="1"/>
          </p:cNvCxnSpPr>
          <p:nvPr/>
        </p:nvCxnSpPr>
        <p:spPr>
          <a:xfrm>
            <a:off x="366314" y="4903748"/>
            <a:ext cx="1522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a:extLst>
              <a:ext uri="{FF2B5EF4-FFF2-40B4-BE49-F238E27FC236}">
                <a16:creationId xmlns:a16="http://schemas.microsoft.com/office/drawing/2014/main" id="{BE2B2E75-AEA2-4A77-8BE6-BEAC5A9AE1CF}"/>
              </a:ext>
            </a:extLst>
          </p:cNvPr>
          <p:cNvCxnSpPr>
            <a:cxnSpLocks/>
            <a:endCxn id="28" idx="1"/>
          </p:cNvCxnSpPr>
          <p:nvPr/>
        </p:nvCxnSpPr>
        <p:spPr>
          <a:xfrm>
            <a:off x="373060" y="5656690"/>
            <a:ext cx="145549" cy="259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a:extLst>
              <a:ext uri="{FF2B5EF4-FFF2-40B4-BE49-F238E27FC236}">
                <a16:creationId xmlns:a16="http://schemas.microsoft.com/office/drawing/2014/main" id="{13115F9C-6BF1-4B8E-AABA-3975180D795F}"/>
              </a:ext>
            </a:extLst>
          </p:cNvPr>
          <p:cNvCxnSpPr>
            <a:cxnSpLocks/>
          </p:cNvCxnSpPr>
          <p:nvPr/>
        </p:nvCxnSpPr>
        <p:spPr>
          <a:xfrm>
            <a:off x="364131" y="6400414"/>
            <a:ext cx="1455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a16="http://schemas.microsoft.com/office/drawing/2014/main" id="{C9E9A970-AFFD-4639-A785-A599529C38A3}"/>
              </a:ext>
            </a:extLst>
          </p:cNvPr>
          <p:cNvCxnSpPr>
            <a:cxnSpLocks/>
          </p:cNvCxnSpPr>
          <p:nvPr/>
        </p:nvCxnSpPr>
        <p:spPr>
          <a:xfrm flipH="1">
            <a:off x="3094676" y="4182272"/>
            <a:ext cx="150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a16="http://schemas.microsoft.com/office/drawing/2014/main" id="{7D9A27EC-9825-42DD-B548-5D594D9C3DE9}"/>
              </a:ext>
            </a:extLst>
          </p:cNvPr>
          <p:cNvCxnSpPr>
            <a:cxnSpLocks/>
          </p:cNvCxnSpPr>
          <p:nvPr/>
        </p:nvCxnSpPr>
        <p:spPr>
          <a:xfrm>
            <a:off x="3094676" y="4173020"/>
            <a:ext cx="0" cy="1783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a:extLst>
              <a:ext uri="{FF2B5EF4-FFF2-40B4-BE49-F238E27FC236}">
                <a16:creationId xmlns:a16="http://schemas.microsoft.com/office/drawing/2014/main" id="{98E710A5-8864-49BE-AC5E-E0E85D4F9E97}"/>
              </a:ext>
            </a:extLst>
          </p:cNvPr>
          <p:cNvCxnSpPr>
            <a:cxnSpLocks/>
          </p:cNvCxnSpPr>
          <p:nvPr/>
        </p:nvCxnSpPr>
        <p:spPr>
          <a:xfrm>
            <a:off x="3094676" y="5084450"/>
            <a:ext cx="1731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a:extLst>
              <a:ext uri="{FF2B5EF4-FFF2-40B4-BE49-F238E27FC236}">
                <a16:creationId xmlns:a16="http://schemas.microsoft.com/office/drawing/2014/main" id="{6EEFE6B7-6EAE-4A18-8249-A132D2A3D0F7}"/>
              </a:ext>
            </a:extLst>
          </p:cNvPr>
          <p:cNvCxnSpPr>
            <a:cxnSpLocks/>
          </p:cNvCxnSpPr>
          <p:nvPr/>
        </p:nvCxnSpPr>
        <p:spPr>
          <a:xfrm>
            <a:off x="3094676" y="5956454"/>
            <a:ext cx="1731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a:extLst>
              <a:ext uri="{FF2B5EF4-FFF2-40B4-BE49-F238E27FC236}">
                <a16:creationId xmlns:a16="http://schemas.microsoft.com/office/drawing/2014/main" id="{A91369FA-B1AD-4442-8B8B-71FDB7C69044}"/>
              </a:ext>
            </a:extLst>
          </p:cNvPr>
          <p:cNvCxnSpPr>
            <a:cxnSpLocks/>
          </p:cNvCxnSpPr>
          <p:nvPr/>
        </p:nvCxnSpPr>
        <p:spPr>
          <a:xfrm>
            <a:off x="5738308" y="3679352"/>
            <a:ext cx="505" cy="2600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id="{BEC21590-24A5-40BE-AE59-DED4E7A30EE6}"/>
              </a:ext>
            </a:extLst>
          </p:cNvPr>
          <p:cNvCxnSpPr>
            <a:cxnSpLocks/>
          </p:cNvCxnSpPr>
          <p:nvPr/>
        </p:nvCxnSpPr>
        <p:spPr>
          <a:xfrm flipH="1">
            <a:off x="5738814" y="3929063"/>
            <a:ext cx="5148261" cy="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a:extLst>
              <a:ext uri="{FF2B5EF4-FFF2-40B4-BE49-F238E27FC236}">
                <a16:creationId xmlns:a16="http://schemas.microsoft.com/office/drawing/2014/main" id="{9AA24B49-7BCB-420A-94A4-B7075852B607}"/>
              </a:ext>
            </a:extLst>
          </p:cNvPr>
          <p:cNvCxnSpPr>
            <a:cxnSpLocks/>
            <a:endCxn id="31" idx="0"/>
          </p:cNvCxnSpPr>
          <p:nvPr/>
        </p:nvCxnSpPr>
        <p:spPr>
          <a:xfrm>
            <a:off x="7228401" y="3939440"/>
            <a:ext cx="0" cy="2065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a:extLst>
              <a:ext uri="{FF2B5EF4-FFF2-40B4-BE49-F238E27FC236}">
                <a16:creationId xmlns:a16="http://schemas.microsoft.com/office/drawing/2014/main" id="{8679F1B6-627C-4253-B5E5-9EDD46C71F8B}"/>
              </a:ext>
            </a:extLst>
          </p:cNvPr>
          <p:cNvCxnSpPr>
            <a:cxnSpLocks/>
            <a:endCxn id="32" idx="0"/>
          </p:cNvCxnSpPr>
          <p:nvPr/>
        </p:nvCxnSpPr>
        <p:spPr>
          <a:xfrm>
            <a:off x="10887075" y="3929622"/>
            <a:ext cx="0" cy="207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a:extLst>
              <a:ext uri="{FF2B5EF4-FFF2-40B4-BE49-F238E27FC236}">
                <a16:creationId xmlns:a16="http://schemas.microsoft.com/office/drawing/2014/main" id="{C28BE869-0935-4DEE-BA80-CFC02C3747F3}"/>
              </a:ext>
            </a:extLst>
          </p:cNvPr>
          <p:cNvCxnSpPr>
            <a:cxnSpLocks/>
          </p:cNvCxnSpPr>
          <p:nvPr/>
        </p:nvCxnSpPr>
        <p:spPr>
          <a:xfrm>
            <a:off x="9653890" y="2886272"/>
            <a:ext cx="1" cy="105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a:extLst>
              <a:ext uri="{FF2B5EF4-FFF2-40B4-BE49-F238E27FC236}">
                <a16:creationId xmlns:a16="http://schemas.microsoft.com/office/drawing/2014/main" id="{F4610382-59A2-422F-A879-3257EB26ECF3}"/>
              </a:ext>
            </a:extLst>
          </p:cNvPr>
          <p:cNvCxnSpPr>
            <a:cxnSpLocks/>
          </p:cNvCxnSpPr>
          <p:nvPr/>
        </p:nvCxnSpPr>
        <p:spPr>
          <a:xfrm flipH="1">
            <a:off x="7785607" y="2981502"/>
            <a:ext cx="2905124" cy="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Прямая со стрелкой 113">
            <a:extLst>
              <a:ext uri="{FF2B5EF4-FFF2-40B4-BE49-F238E27FC236}">
                <a16:creationId xmlns:a16="http://schemas.microsoft.com/office/drawing/2014/main" id="{897FC9F7-9547-4467-8C29-83764D70228A}"/>
              </a:ext>
            </a:extLst>
          </p:cNvPr>
          <p:cNvCxnSpPr>
            <a:cxnSpLocks/>
          </p:cNvCxnSpPr>
          <p:nvPr/>
        </p:nvCxnSpPr>
        <p:spPr>
          <a:xfrm>
            <a:off x="7785606" y="2982922"/>
            <a:ext cx="0" cy="2234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a:extLst>
              <a:ext uri="{FF2B5EF4-FFF2-40B4-BE49-F238E27FC236}">
                <a16:creationId xmlns:a16="http://schemas.microsoft.com/office/drawing/2014/main" id="{DB06A39E-467B-46B6-B44A-3EC90C2BF5C1}"/>
              </a:ext>
            </a:extLst>
          </p:cNvPr>
          <p:cNvCxnSpPr>
            <a:cxnSpLocks/>
          </p:cNvCxnSpPr>
          <p:nvPr/>
        </p:nvCxnSpPr>
        <p:spPr>
          <a:xfrm>
            <a:off x="10690731" y="2982922"/>
            <a:ext cx="0" cy="1286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a:extLst>
              <a:ext uri="{FF2B5EF4-FFF2-40B4-BE49-F238E27FC236}">
                <a16:creationId xmlns:a16="http://schemas.microsoft.com/office/drawing/2014/main" id="{E623CA66-86B7-43FB-A048-04B4F91528BD}"/>
              </a:ext>
            </a:extLst>
          </p:cNvPr>
          <p:cNvCxnSpPr>
            <a:cxnSpLocks/>
          </p:cNvCxnSpPr>
          <p:nvPr/>
        </p:nvCxnSpPr>
        <p:spPr>
          <a:xfrm flipH="1">
            <a:off x="6171251" y="4354811"/>
            <a:ext cx="150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a:extLst>
              <a:ext uri="{FF2B5EF4-FFF2-40B4-BE49-F238E27FC236}">
                <a16:creationId xmlns:a16="http://schemas.microsoft.com/office/drawing/2014/main" id="{D6B11D0C-36D5-4FC9-8754-4F1BF0008ECE}"/>
              </a:ext>
            </a:extLst>
          </p:cNvPr>
          <p:cNvCxnSpPr>
            <a:cxnSpLocks/>
          </p:cNvCxnSpPr>
          <p:nvPr/>
        </p:nvCxnSpPr>
        <p:spPr>
          <a:xfrm>
            <a:off x="6171251" y="4345559"/>
            <a:ext cx="2046" cy="1514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a:extLst>
              <a:ext uri="{FF2B5EF4-FFF2-40B4-BE49-F238E27FC236}">
                <a16:creationId xmlns:a16="http://schemas.microsoft.com/office/drawing/2014/main" id="{B24060E9-6EDD-4C45-A48C-A295D8A7E025}"/>
              </a:ext>
            </a:extLst>
          </p:cNvPr>
          <p:cNvCxnSpPr>
            <a:cxnSpLocks/>
            <a:endCxn id="34" idx="1"/>
          </p:cNvCxnSpPr>
          <p:nvPr/>
        </p:nvCxnSpPr>
        <p:spPr>
          <a:xfrm>
            <a:off x="6173297" y="5111524"/>
            <a:ext cx="14817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a:extLst>
              <a:ext uri="{FF2B5EF4-FFF2-40B4-BE49-F238E27FC236}">
                <a16:creationId xmlns:a16="http://schemas.microsoft.com/office/drawing/2014/main" id="{03FB6BC2-2791-45DF-B206-9683F0FA36F6}"/>
              </a:ext>
            </a:extLst>
          </p:cNvPr>
          <p:cNvCxnSpPr>
            <a:cxnSpLocks/>
            <a:endCxn id="35" idx="1"/>
          </p:cNvCxnSpPr>
          <p:nvPr/>
        </p:nvCxnSpPr>
        <p:spPr>
          <a:xfrm>
            <a:off x="6184492" y="5860292"/>
            <a:ext cx="15999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a:extLst>
              <a:ext uri="{FF2B5EF4-FFF2-40B4-BE49-F238E27FC236}">
                <a16:creationId xmlns:a16="http://schemas.microsoft.com/office/drawing/2014/main" id="{60958FD2-96BB-49D4-A72A-3C41433B26E5}"/>
              </a:ext>
            </a:extLst>
          </p:cNvPr>
          <p:cNvCxnSpPr>
            <a:cxnSpLocks/>
          </p:cNvCxnSpPr>
          <p:nvPr/>
        </p:nvCxnSpPr>
        <p:spPr>
          <a:xfrm flipH="1">
            <a:off x="9781226" y="4318720"/>
            <a:ext cx="150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a:extLst>
              <a:ext uri="{FF2B5EF4-FFF2-40B4-BE49-F238E27FC236}">
                <a16:creationId xmlns:a16="http://schemas.microsoft.com/office/drawing/2014/main" id="{AF3281D7-D7CE-4526-ABF7-396BCE8A02C8}"/>
              </a:ext>
            </a:extLst>
          </p:cNvPr>
          <p:cNvCxnSpPr>
            <a:cxnSpLocks/>
          </p:cNvCxnSpPr>
          <p:nvPr/>
        </p:nvCxnSpPr>
        <p:spPr>
          <a:xfrm>
            <a:off x="9781226" y="4309468"/>
            <a:ext cx="12186" cy="826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Прямая со стрелкой 136">
            <a:extLst>
              <a:ext uri="{FF2B5EF4-FFF2-40B4-BE49-F238E27FC236}">
                <a16:creationId xmlns:a16="http://schemas.microsoft.com/office/drawing/2014/main" id="{0877541D-6A6D-40B2-A428-0C8D80DA6C57}"/>
              </a:ext>
            </a:extLst>
          </p:cNvPr>
          <p:cNvCxnSpPr>
            <a:cxnSpLocks/>
          </p:cNvCxnSpPr>
          <p:nvPr/>
        </p:nvCxnSpPr>
        <p:spPr>
          <a:xfrm>
            <a:off x="9793412" y="5136358"/>
            <a:ext cx="1731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862583"/>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3DAF31-D8A6-49A0-9A5D-8B2EA5B1C511}">
  <ds:schemaRefs>
    <ds:schemaRef ds:uri="http://purl.org/dc/terms/"/>
    <ds:schemaRef ds:uri="9875bd71-cde8-496c-a136-433f55d5e6d0"/>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e96afe77-3acb-4328-97fc-408e1bde3ec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8409</TotalTime>
  <Words>1394</Words>
  <Application>Microsoft Office PowerPoint</Application>
  <PresentationFormat>Широкоэкранный</PresentationFormat>
  <Paragraphs>234</Paragraphs>
  <Slides>17</Slides>
  <Notes>15</Notes>
  <HiddenSlides>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Arial</vt:lpstr>
      <vt:lpstr>Calibri</vt:lpstr>
      <vt:lpstr>Cambria Math</vt:lpstr>
      <vt:lpstr>HSE Sans</vt:lpstr>
      <vt:lpstr>HSE Sans </vt:lpstr>
      <vt:lpstr>Times New Roman</vt:lpstr>
      <vt:lpstr>Office Theme</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lpstr>Актуальность</vt:lpstr>
      <vt:lpstr>Актуальность</vt:lpstr>
      <vt:lpstr>Цель и задачи</vt:lpstr>
      <vt:lpstr>Уровни иерархии РЭА</vt:lpstr>
      <vt:lpstr>Методы оценки надежности ЭМ 1 уровня</vt:lpstr>
      <vt:lpstr>Методы оценки надежности ЭМ 1 уровня</vt:lpstr>
      <vt:lpstr>Методы оценки надежности ЭМ 1 уровня</vt:lpstr>
      <vt:lpstr>Классификационная схема моделей оценки надежности ПО</vt:lpstr>
      <vt:lpstr>Модель Муса </vt:lpstr>
      <vt:lpstr>Модель Шумана</vt:lpstr>
      <vt:lpstr>Модель Шика-Волвертона </vt:lpstr>
      <vt:lpstr>Уточненный метод оценки надежности</vt:lpstr>
      <vt:lpstr>Уточненный метод оценки надежности</vt:lpstr>
      <vt:lpstr>Заключение</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Вячеслав Цветков</cp:lastModifiedBy>
  <cp:revision>503</cp:revision>
  <cp:lastPrinted>2021-11-11T13:08:42Z</cp:lastPrinted>
  <dcterms:created xsi:type="dcterms:W3CDTF">2021-11-11T08:52:47Z</dcterms:created>
  <dcterms:modified xsi:type="dcterms:W3CDTF">2024-04-17T08:27:48Z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