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392" r:id="rId5"/>
    <p:sldId id="399" r:id="rId6"/>
    <p:sldId id="371" r:id="rId7"/>
    <p:sldId id="400" r:id="rId8"/>
    <p:sldId id="376" r:id="rId9"/>
    <p:sldId id="410" r:id="rId10"/>
    <p:sldId id="401" r:id="rId11"/>
    <p:sldId id="375" r:id="rId12"/>
    <p:sldId id="404" r:id="rId13"/>
    <p:sldId id="393" r:id="rId14"/>
    <p:sldId id="396" r:id="rId15"/>
    <p:sldId id="407" r:id="rId16"/>
    <p:sldId id="387" r:id="rId17"/>
    <p:sldId id="408" r:id="rId18"/>
    <p:sldId id="372" r:id="rId19"/>
    <p:sldId id="397" r:id="rId20"/>
    <p:sldId id="403" r:id="rId21"/>
    <p:sldId id="409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  <p:cmAuthor id="2" name="Мкртчян Гарик Андраникович" initials="МГА" lastIdx="10" clrIdx="1">
    <p:extLst>
      <p:ext uri="{19B8F6BF-5375-455C-9EA6-DF929625EA0E}">
        <p15:presenceInfo xmlns:p15="http://schemas.microsoft.com/office/powerpoint/2012/main" userId="S::gamkrtchyan@edu.hse.ru::942f9b1a-badf-48f8-9379-24fb19ed23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29C63"/>
    <a:srgbClr val="E61F3D"/>
    <a:srgbClr val="02060E"/>
    <a:srgbClr val="96628C"/>
    <a:srgbClr val="11A0D7"/>
    <a:srgbClr val="CD5A5A"/>
    <a:srgbClr val="FFD746"/>
    <a:srgbClr val="0E2D6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5" autoAdjust="0"/>
    <p:restoredTop sz="87798" autoAdjust="0"/>
  </p:normalViewPr>
  <p:slideViewPr>
    <p:cSldViewPr snapToGrid="0" snapToObjects="1">
      <p:cViewPr varScale="1">
        <p:scale>
          <a:sx n="71" d="100"/>
          <a:sy n="71" d="100"/>
        </p:scale>
        <p:origin x="1171" y="58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17.04.2024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6745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Поменять слайд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460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894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07194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6261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2693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433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5953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6562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625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17.04.2024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947" y="1187841"/>
            <a:ext cx="3848717" cy="435163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Департамент </a:t>
            </a:r>
            <a:b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электронной инженерии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9420" y="1173829"/>
            <a:ext cx="2278063" cy="463186"/>
          </a:xfrm>
        </p:spPr>
        <p:txBody>
          <a:bodyPr>
            <a:normAutofit/>
          </a:bodyPr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786720" y="1173829"/>
            <a:ext cx="2217738" cy="463186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Москва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12.04.2024 г.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5AE6A7-279B-455A-B0A0-74BECF51F5A9}"/>
              </a:ext>
            </a:extLst>
          </p:cNvPr>
          <p:cNvSpPr txBox="1">
            <a:spLocks/>
          </p:cNvSpPr>
          <p:nvPr/>
        </p:nvSpPr>
        <p:spPr>
          <a:xfrm>
            <a:off x="6622991" y="2461188"/>
            <a:ext cx="4541041" cy="2851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Доклад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b="1" cap="small" dirty="0">
                <a:solidFill>
                  <a:srgbClr val="000080"/>
                </a:solidFill>
                <a:effectLst/>
                <a:latin typeface="HSE Sans" panose="02000000000000000000" pitchFamily="50" charset="-52"/>
                <a:ea typeface="Times New Roman" panose="02020603050405020304" pitchFamily="18" charset="0"/>
              </a:rPr>
              <a:t>«Структура системы для экспертной оценки выполнения необходимых процедур при разработке радиотехнических устройств </a:t>
            </a:r>
            <a:r>
              <a:rPr lang="ru-RU" sz="1400" b="1" cap="small" dirty="0">
                <a:solidFill>
                  <a:srgbClr val="000080"/>
                </a:solidFill>
                <a:latin typeface="HSE Sans" panose="02000000000000000000" pitchFamily="50" charset="-52"/>
                <a:ea typeface="Times New Roman" panose="02020603050405020304" pitchFamily="18" charset="0"/>
              </a:rPr>
              <a:t>авиационной</a:t>
            </a:r>
            <a:r>
              <a:rPr lang="ru-RU" sz="1400" b="1" cap="small" dirty="0">
                <a:solidFill>
                  <a:srgbClr val="000080"/>
                </a:solidFill>
                <a:effectLst/>
                <a:latin typeface="HSE Sans" panose="02000000000000000000" pitchFamily="50" charset="-52"/>
                <a:ea typeface="Times New Roman" panose="02020603050405020304" pitchFamily="18" charset="0"/>
              </a:rPr>
              <a:t> аппаратуры» </a:t>
            </a:r>
            <a:endParaRPr lang="ru-RU" sz="1400" b="1" dirty="0">
              <a:effectLst/>
              <a:latin typeface="HSE Sans" panose="02000000000000000000" pitchFamily="50" charset="-52"/>
              <a:ea typeface="Arial" panose="020B0604020202020204" pitchFamily="34" charset="0"/>
            </a:endParaRPr>
          </a:p>
          <a:p>
            <a:pPr algn="ctr"/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endParaRPr lang="ru-RU" sz="1400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endParaRPr lang="ru-RU" sz="1400" b="1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endParaRPr lang="ru-RU" sz="1400" b="1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Докладчик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Насыров Даниэль </a:t>
            </a:r>
            <a:r>
              <a:rPr lang="ru-RU" sz="1400" dirty="0" err="1">
                <a:latin typeface="HSE Sans" panose="02000000000000000000" pitchFamily="50" charset="-52"/>
                <a:cs typeface="Arial" panose="020B0604020202020204" pitchFamily="34" charset="0"/>
              </a:rPr>
              <a:t>Дамилевич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,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студент 3 года обучения - ОП 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“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ИТСС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”</a:t>
            </a:r>
            <a:endParaRPr lang="ru-RU" sz="1400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D54483D-1542-4DDB-95BB-44C3244848E8}"/>
              </a:ext>
            </a:extLst>
          </p:cNvPr>
          <p:cNvSpPr/>
          <p:nvPr/>
        </p:nvSpPr>
        <p:spPr>
          <a:xfrm>
            <a:off x="6622991" y="2461187"/>
            <a:ext cx="4541042" cy="284488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SE Sans" panose="02000000000000000000" pitchFamily="50" charset="-52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F8D8EC0-FB01-4E4D-8037-8445A4445A1F}"/>
              </a:ext>
            </a:extLst>
          </p:cNvPr>
          <p:cNvSpPr/>
          <p:nvPr/>
        </p:nvSpPr>
        <p:spPr>
          <a:xfrm>
            <a:off x="1131279" y="2169574"/>
            <a:ext cx="4541042" cy="342811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SE Sans" panose="02000000000000000000" pitchFamily="50" charset="-52"/>
              </a:rPr>
              <a:t>d</a:t>
            </a:r>
            <a:r>
              <a:rPr lang="ru-RU" b="1" dirty="0">
                <a:solidFill>
                  <a:schemeClr val="tx1"/>
                </a:solidFill>
                <a:latin typeface="HSE Sans" panose="02000000000000000000" pitchFamily="50" charset="-52"/>
              </a:rPr>
              <a:t>Доклад в рамках конференции готовили:</a:t>
            </a:r>
          </a:p>
          <a:p>
            <a:pPr algn="ctr"/>
            <a:b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</a:br>
            <a: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  <a:t>Мкртчян Гарик </a:t>
            </a:r>
            <a:r>
              <a:rPr lang="ru-RU" dirty="0" err="1">
                <a:solidFill>
                  <a:schemeClr val="tx1"/>
                </a:solidFill>
                <a:latin typeface="HSE Sans" panose="02000000000000000000" pitchFamily="50" charset="-52"/>
              </a:rPr>
              <a:t>Андраникович</a:t>
            </a:r>
            <a:endParaRPr lang="ru-RU" dirty="0">
              <a:solidFill>
                <a:schemeClr val="tx1"/>
              </a:solidFill>
              <a:latin typeface="HSE Sans" panose="02000000000000000000" pitchFamily="50" charset="-52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  <a:t>Насыров Даниэль </a:t>
            </a:r>
            <a:r>
              <a:rPr lang="ru-RU" dirty="0" err="1">
                <a:solidFill>
                  <a:schemeClr val="tx1"/>
                </a:solidFill>
                <a:latin typeface="HSE Sans" panose="02000000000000000000" pitchFamily="50" charset="-52"/>
              </a:rPr>
              <a:t>Дамилевич</a:t>
            </a:r>
            <a:endParaRPr lang="ru-RU" dirty="0">
              <a:solidFill>
                <a:schemeClr val="tx1"/>
              </a:solidFill>
              <a:latin typeface="HSE Sans" panose="02000000000000000000" pitchFamily="50" charset="-52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  <a:t>Бушуев Никита Игоревич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  <a:t>Цветков Павел Алексеевич</a:t>
            </a:r>
          </a:p>
          <a:p>
            <a:pPr algn="ctr"/>
            <a:endParaRPr lang="ru-RU" dirty="0">
              <a:solidFill>
                <a:schemeClr val="tx1"/>
              </a:solidFill>
              <a:latin typeface="HSE Sans" panose="02000000000000000000" pitchFamily="50" charset="-52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HSE Sans" panose="02000000000000000000" pitchFamily="50" charset="-52"/>
              </a:rPr>
              <a:t>Под руководством: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  <a:t>Сергея Николаевича Полесского, доцента департамента компьютерной инженерии</a:t>
            </a:r>
            <a:endParaRPr lang="ru-RU" dirty="0">
              <a:latin typeface="HSE Sans" panose="020000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14DDC9-628D-43D4-915B-905F84122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" b="-851"/>
          <a:stretch/>
        </p:blipFill>
        <p:spPr>
          <a:xfrm>
            <a:off x="8525836" y="3643711"/>
            <a:ext cx="735350" cy="7353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186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4">
            <a:extLst>
              <a:ext uri="{FF2B5EF4-FFF2-40B4-BE49-F238E27FC236}">
                <a16:creationId xmlns:a16="http://schemas.microsoft.com/office/drawing/2014/main" id="{EA6861FF-E6B1-42E0-8C45-DB71A62CE657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43E6241A-9647-4BB8-9630-1BA8A6DAC49C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DCF06A4D-D70E-4FC9-A2A2-3F3C3F7ACFED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49B28D-2AAA-46EE-BA1C-3B174D34B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139" y="1384548"/>
            <a:ext cx="2673174" cy="22959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3239D7-FE75-4BA6-A5F9-C84BF1AF5BFF}"/>
              </a:ext>
            </a:extLst>
          </p:cNvPr>
          <p:cNvSpPr txBox="1"/>
          <p:nvPr/>
        </p:nvSpPr>
        <p:spPr>
          <a:xfrm>
            <a:off x="501445" y="1258131"/>
            <a:ext cx="464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>
                <a:latin typeface="HSE Sans" panose="02000000000000000000" pitchFamily="2" charset="0"/>
              </a:rPr>
              <a:t>Интенсивность отказов ЭМ1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95461-CEC7-4838-AE7C-6307F940070C}"/>
              </a:ext>
            </a:extLst>
          </p:cNvPr>
          <p:cNvSpPr txBox="1"/>
          <p:nvPr/>
        </p:nvSpPr>
        <p:spPr>
          <a:xfrm>
            <a:off x="501445" y="1753439"/>
            <a:ext cx="8513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4000" dirty="0">
                <a:latin typeface="HSE Sans" panose="02000000000000000000" pitchFamily="2" charset="0"/>
              </a:rPr>
              <a:t>λ</a:t>
            </a:r>
            <a:r>
              <a:rPr lang="ru-RU" sz="4000" baseline="-25000" dirty="0">
                <a:latin typeface="HSE Sans" panose="02000000000000000000" pitchFamily="2" charset="0"/>
              </a:rPr>
              <a:t>ЭМ1</a:t>
            </a:r>
            <a:r>
              <a:rPr lang="en-US" sz="4000" baseline="-25000" dirty="0">
                <a:latin typeface="HSE Sans" panose="02000000000000000000" pitchFamily="2" charset="0"/>
              </a:rPr>
              <a:t> </a:t>
            </a:r>
            <a:r>
              <a:rPr lang="en-US" sz="4000" dirty="0">
                <a:latin typeface="HSE Sans" panose="02000000000000000000" pitchFamily="2" charset="0"/>
              </a:rPr>
              <a:t>= </a:t>
            </a:r>
            <a:r>
              <a:rPr lang="el-GR" sz="4000" b="1" dirty="0">
                <a:latin typeface="HSE Sans" panose="02000000000000000000" pitchFamily="2" charset="0"/>
              </a:rPr>
              <a:t>λ</a:t>
            </a:r>
            <a:r>
              <a:rPr lang="en-US" sz="4000" b="1" baseline="-25000" dirty="0">
                <a:latin typeface="HSE Sans" panose="02000000000000000000" pitchFamily="2" charset="0"/>
              </a:rPr>
              <a:t>∑ </a:t>
            </a:r>
            <a:r>
              <a:rPr lang="en-US" sz="4000" dirty="0">
                <a:latin typeface="HSE Sans" panose="02000000000000000000" pitchFamily="2" charset="0"/>
              </a:rPr>
              <a:t>(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p</a:t>
            </a:r>
            <a:r>
              <a:rPr lang="ru-RU" sz="4000" dirty="0">
                <a:latin typeface="HSE Sans" panose="02000000000000000000" pitchFamily="2" charset="0"/>
              </a:rPr>
              <a:t> П</a:t>
            </a:r>
            <a:r>
              <a:rPr lang="en-US" sz="4000" baseline="-25000" dirty="0">
                <a:latin typeface="HSE Sans" panose="02000000000000000000" pitchFamily="2" charset="0"/>
              </a:rPr>
              <a:t>IM</a:t>
            </a:r>
            <a:r>
              <a:rPr lang="en-US" sz="4000" dirty="0">
                <a:latin typeface="HSE Sans" panose="02000000000000000000" pitchFamily="2" charset="0"/>
              </a:rPr>
              <a:t>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ru-RU" sz="4000" baseline="-25000" dirty="0">
                <a:latin typeface="HSE Sans" panose="02000000000000000000" pitchFamily="2" charset="0"/>
              </a:rPr>
              <a:t>Е </a:t>
            </a:r>
            <a:r>
              <a:rPr lang="ru-RU" sz="4000" dirty="0">
                <a:latin typeface="HSE Sans" panose="02000000000000000000" pitchFamily="2" charset="0"/>
              </a:rPr>
              <a:t> + П</a:t>
            </a:r>
            <a:r>
              <a:rPr lang="en-US" sz="4000" baseline="-25000" dirty="0">
                <a:latin typeface="HSE Sans" panose="02000000000000000000" pitchFamily="2" charset="0"/>
              </a:rPr>
              <a:t>D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G </a:t>
            </a:r>
            <a:r>
              <a:rPr lang="ru-RU" sz="4000" dirty="0">
                <a:latin typeface="HSE Sans" panose="02000000000000000000" pitchFamily="2" charset="0"/>
              </a:rPr>
              <a:t>+ П</a:t>
            </a:r>
            <a:r>
              <a:rPr lang="ru-RU" sz="4000" baseline="-25000" dirty="0">
                <a:latin typeface="HSE Sans" panose="02000000000000000000" pitchFamily="2" charset="0"/>
              </a:rPr>
              <a:t>М</a:t>
            </a:r>
            <a:r>
              <a:rPr lang="ru-RU" sz="4000" dirty="0">
                <a:latin typeface="HSE Sans" panose="02000000000000000000" pitchFamily="2" charset="0"/>
              </a:rPr>
              <a:t> П</a:t>
            </a:r>
            <a:r>
              <a:rPr lang="en-US" sz="4000" baseline="-25000" dirty="0">
                <a:latin typeface="HSE Sans" panose="02000000000000000000" pitchFamily="2" charset="0"/>
              </a:rPr>
              <a:t>IM</a:t>
            </a:r>
            <a:r>
              <a:rPr lang="en-US" sz="4000" dirty="0">
                <a:latin typeface="HSE Sans" panose="02000000000000000000" pitchFamily="2" charset="0"/>
              </a:rPr>
              <a:t>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ru-RU" sz="4000" baseline="-25000" dirty="0">
                <a:latin typeface="HSE Sans" panose="02000000000000000000" pitchFamily="2" charset="0"/>
              </a:rPr>
              <a:t>Е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G </a:t>
            </a:r>
            <a:r>
              <a:rPr lang="en-US" sz="4000" dirty="0">
                <a:latin typeface="HSE Sans" panose="02000000000000000000" pitchFamily="2" charset="0"/>
              </a:rPr>
              <a:t>+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S</a:t>
            </a:r>
            <a:r>
              <a:rPr lang="en-US" sz="4000" dirty="0">
                <a:latin typeface="HSE Sans" panose="02000000000000000000" pitchFamily="2" charset="0"/>
              </a:rPr>
              <a:t>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G</a:t>
            </a:r>
            <a:r>
              <a:rPr lang="en-US" sz="4000" dirty="0">
                <a:latin typeface="HSE Sans" panose="02000000000000000000" pitchFamily="2" charset="0"/>
              </a:rPr>
              <a:t> +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I</a:t>
            </a:r>
            <a:r>
              <a:rPr lang="en-US" sz="4000" dirty="0">
                <a:latin typeface="HSE Sans" panose="02000000000000000000" pitchFamily="2" charset="0"/>
              </a:rPr>
              <a:t> + </a:t>
            </a:r>
            <a:r>
              <a:rPr lang="ru-RU" sz="4000" dirty="0">
                <a:latin typeface="HSE Sans" panose="02000000000000000000" pitchFamily="2" charset="0"/>
              </a:rPr>
              <a:t>П</a:t>
            </a:r>
            <a:r>
              <a:rPr lang="en-US" sz="4000" baseline="-25000" dirty="0">
                <a:latin typeface="HSE Sans" panose="02000000000000000000" pitchFamily="2" charset="0"/>
              </a:rPr>
              <a:t>N </a:t>
            </a:r>
            <a:r>
              <a:rPr lang="en-US" sz="4000" dirty="0">
                <a:latin typeface="HSE Sans" panose="02000000000000000000" pitchFamily="2" charset="0"/>
              </a:rPr>
              <a:t>+</a:t>
            </a:r>
            <a:r>
              <a:rPr lang="ru-RU" sz="4000" dirty="0">
                <a:latin typeface="HSE Sans" panose="02000000000000000000" pitchFamily="2" charset="0"/>
              </a:rPr>
              <a:t> П</a:t>
            </a:r>
            <a:r>
              <a:rPr lang="en-US" sz="4000" baseline="-25000" dirty="0">
                <a:latin typeface="HSE Sans" panose="02000000000000000000" pitchFamily="2" charset="0"/>
              </a:rPr>
              <a:t>W</a:t>
            </a:r>
            <a:r>
              <a:rPr lang="en-US" sz="4000" dirty="0">
                <a:latin typeface="HSE Sans" panose="02000000000000000000" pitchFamily="2" charset="0"/>
              </a:rPr>
              <a:t>) +</a:t>
            </a:r>
            <a:r>
              <a:rPr lang="ru-RU" sz="4000" dirty="0">
                <a:latin typeface="HSE Sans" panose="02000000000000000000" pitchFamily="2" charset="0"/>
              </a:rPr>
              <a:t> </a:t>
            </a:r>
            <a:r>
              <a:rPr lang="el-GR" sz="4000" b="1" dirty="0">
                <a:latin typeface="HSE Sans" panose="02000000000000000000" pitchFamily="2" charset="0"/>
              </a:rPr>
              <a:t>λ</a:t>
            </a:r>
            <a:r>
              <a:rPr lang="en-US" sz="4000" b="1" baseline="-25000" dirty="0">
                <a:latin typeface="HSE Sans" panose="02000000000000000000" pitchFamily="2" charset="0"/>
              </a:rPr>
              <a:t>SW</a:t>
            </a:r>
            <a:endParaRPr lang="ru-RU" sz="4000" b="1" dirty="0">
              <a:latin typeface="HSE Sans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66F8CC-596C-451B-B4EA-9EA4BC787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157" y="4238613"/>
            <a:ext cx="7565692" cy="20706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7BE445-F3B7-4D7A-8BD9-A321999313A7}"/>
              </a:ext>
            </a:extLst>
          </p:cNvPr>
          <p:cNvSpPr txBox="1"/>
          <p:nvPr/>
        </p:nvSpPr>
        <p:spPr>
          <a:xfrm>
            <a:off x="501445" y="3076878"/>
            <a:ext cx="1437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5400" dirty="0">
                <a:latin typeface="HSE Sans" panose="02000000000000000000" pitchFamily="2" charset="0"/>
              </a:rPr>
              <a:t>λ</a:t>
            </a:r>
            <a:r>
              <a:rPr lang="en-US" sz="5400" baseline="-25000" dirty="0">
                <a:latin typeface="HSE Sans" panose="02000000000000000000" pitchFamily="2" charset="0"/>
              </a:rPr>
              <a:t>∑</a:t>
            </a:r>
            <a:endParaRPr lang="ru-RU" sz="5400" dirty="0">
              <a:latin typeface="HSE Sans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2A5165-E6FC-4A3F-92F1-0EF703C8D771}"/>
                  </a:ext>
                </a:extLst>
              </p:cNvPr>
              <p:cNvSpPr txBox="1"/>
              <p:nvPr/>
            </p:nvSpPr>
            <p:spPr>
              <a:xfrm>
                <a:off x="1452357" y="3123044"/>
                <a:ext cx="15903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ru-RU" sz="1600" dirty="0">
                    <a:latin typeface="HSE Sans" panose="02000000000000000000" pitchFamily="2" charset="0"/>
                  </a:rPr>
                  <a:t>Суммарная интенсивность отказов</a:t>
                </a:r>
                <a:r>
                  <a:rPr lang="en-US" sz="1600" dirty="0">
                    <a:latin typeface="HSE Sans" panose="02000000000000000000" pitchFamily="2" charset="0"/>
                  </a:rPr>
                  <a:t> (</a:t>
                </a:r>
                <a:r>
                  <a:rPr lang="el-GR" sz="1600" dirty="0">
                    <a:latin typeface="HSE Sans" panose="02000000000000000000" pitchFamily="2" charset="0"/>
                  </a:rPr>
                  <a:t>λ</a:t>
                </a:r>
                <a14:m>
                  <m:oMath xmlns:m="http://schemas.openxmlformats.org/officeDocument/2006/math">
                    <m:r>
                      <a:rPr lang="en-US" sz="1600" b="0" i="1" baseline="-25000" smtClean="0">
                        <a:latin typeface="Cambria Math" panose="02040503050406030204" pitchFamily="18" charset="0"/>
                      </a:rPr>
                      <m:t>∑</m:t>
                    </m:r>
                  </m:oMath>
                </a14:m>
                <a:r>
                  <a:rPr lang="en-US" sz="1600" dirty="0">
                    <a:latin typeface="HSE Sans" panose="02000000000000000000" pitchFamily="2" charset="0"/>
                  </a:rPr>
                  <a:t>)</a:t>
                </a:r>
                <a:endParaRPr lang="ru-RU" sz="1600" dirty="0">
                  <a:latin typeface="HSE Sans" panose="02000000000000000000" pitchFamily="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2A5165-E6FC-4A3F-92F1-0EF703C8D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357" y="3123044"/>
                <a:ext cx="1590340" cy="830997"/>
              </a:xfrm>
              <a:prstGeom prst="rect">
                <a:avLst/>
              </a:prstGeom>
              <a:blipFill>
                <a:blip r:embed="rId5"/>
                <a:stretch>
                  <a:fillRect l="-1916" t="-2190" b="-87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5207BDC-A451-4B1F-B225-0CCAB1756B4D}"/>
              </a:ext>
            </a:extLst>
          </p:cNvPr>
          <p:cNvSpPr txBox="1"/>
          <p:nvPr/>
        </p:nvSpPr>
        <p:spPr>
          <a:xfrm>
            <a:off x="501445" y="3933846"/>
            <a:ext cx="1295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5400" dirty="0">
                <a:latin typeface="HSE Sans" panose="02000000000000000000" pitchFamily="2" charset="0"/>
              </a:rPr>
              <a:t>λ</a:t>
            </a:r>
            <a:r>
              <a:rPr lang="en-US" sz="5400" baseline="-25000" dirty="0">
                <a:latin typeface="HSE Sans" panose="02000000000000000000" pitchFamily="2" charset="0"/>
              </a:rPr>
              <a:t>SW</a:t>
            </a:r>
            <a:endParaRPr lang="ru-RU" sz="5400" dirty="0">
              <a:latin typeface="HSE Sans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89925-6A83-4178-8BFC-0D72ECCDA62F}"/>
              </a:ext>
            </a:extLst>
          </p:cNvPr>
          <p:cNvSpPr txBox="1"/>
          <p:nvPr/>
        </p:nvSpPr>
        <p:spPr>
          <a:xfrm>
            <a:off x="1939208" y="4009294"/>
            <a:ext cx="2473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HSE Sans" panose="02000000000000000000" pitchFamily="2" charset="0"/>
              </a:rPr>
              <a:t>Прогнозируемая интенсивность отказов ПО</a:t>
            </a:r>
            <a:r>
              <a:rPr lang="en-US" sz="1600" dirty="0">
                <a:latin typeface="HSE Sans" panose="02000000000000000000" pitchFamily="2" charset="0"/>
              </a:rPr>
              <a:t> </a:t>
            </a:r>
            <a:r>
              <a:rPr lang="ru-RU" sz="1600" dirty="0">
                <a:latin typeface="HSE Sans" panose="02000000000000000000" pitchFamily="2" charset="0"/>
              </a:rPr>
              <a:t>и ЭМ </a:t>
            </a:r>
            <a:r>
              <a:rPr lang="en-US" sz="1600" dirty="0">
                <a:latin typeface="HSE Sans" panose="02000000000000000000" pitchFamily="2" charset="0"/>
              </a:rPr>
              <a:t>(</a:t>
            </a:r>
            <a:r>
              <a:rPr lang="el-GR" sz="1600" dirty="0">
                <a:latin typeface="HSE Sans" panose="02000000000000000000" pitchFamily="2" charset="0"/>
              </a:rPr>
              <a:t>λ</a:t>
            </a:r>
            <a:r>
              <a:rPr lang="ru-RU" sz="1600" baseline="-25000" dirty="0">
                <a:latin typeface="HSE Sans" panose="02000000000000000000" pitchFamily="2" charset="0"/>
              </a:rPr>
              <a:t>ЭМ</a:t>
            </a:r>
            <a:r>
              <a:rPr lang="en-US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  <p:pic>
        <p:nvPicPr>
          <p:cNvPr id="4106" name="Picture 10" descr="Технология материнской платы 3d декоративный трехмерный материал без пряжек  PNG , материнская плата, печатная плата, реализм PNG рисунок для бесплатной  загрузки">
            <a:extLst>
              <a:ext uri="{FF2B5EF4-FFF2-40B4-BE49-F238E27FC236}">
                <a16:creationId xmlns:a16="http://schemas.microsoft.com/office/drawing/2014/main" id="{644757ED-6A42-4B73-A9AE-42F1B4D4F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9" y="4787333"/>
            <a:ext cx="2070667" cy="20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378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9F06BF96-6724-46DE-9FDE-F0B2ADDBDDC3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3760885E-CA77-4C44-820C-1E3CFF826D29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618F48AB-8046-4DD6-B56C-C666921A2084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3A108A1-588E-4B50-B852-0423493A1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87378"/>
              </p:ext>
            </p:extLst>
          </p:nvPr>
        </p:nvGraphicFramePr>
        <p:xfrm>
          <a:off x="1216714" y="1450001"/>
          <a:ext cx="3432743" cy="485927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20520">
                  <a:extLst>
                    <a:ext uri="{9D8B030D-6E8A-4147-A177-3AD203B41FA5}">
                      <a16:colId xmlns:a16="http://schemas.microsoft.com/office/drawing/2014/main" val="2875774112"/>
                    </a:ext>
                  </a:extLst>
                </a:gridCol>
                <a:gridCol w="1512223">
                  <a:extLst>
                    <a:ext uri="{9D8B030D-6E8A-4147-A177-3AD203B41FA5}">
                      <a16:colId xmlns:a16="http://schemas.microsoft.com/office/drawing/2014/main" val="1243581316"/>
                    </a:ext>
                  </a:extLst>
                </a:gridCol>
              </a:tblGrid>
              <a:tr h="377206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>
                          <a:effectLst/>
                          <a:latin typeface="HSE Sans" panose="02000000000000000000" pitchFamily="50" charset="-52"/>
                        </a:rPr>
                        <a:t>Конструктивные отказы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US" sz="2400" baseline="-25000" dirty="0">
                          <a:effectLst/>
                          <a:latin typeface="HSE Sans" panose="02000000000000000000" pitchFamily="50" charset="-52"/>
                        </a:rPr>
                        <a:t>D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6689866"/>
                  </a:ext>
                </a:extLst>
              </a:tr>
              <a:tr h="498450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 dirty="0">
                          <a:effectLst/>
                          <a:latin typeface="HSE Sans" panose="02000000000000000000" pitchFamily="50" charset="-52"/>
                        </a:rPr>
                        <a:t>Производственные отказы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US" sz="2400" baseline="-25000" dirty="0">
                          <a:effectLst/>
                          <a:latin typeface="HSE Sans" panose="02000000000000000000" pitchFamily="50" charset="-52"/>
                        </a:rPr>
                        <a:t>M</a:t>
                      </a:r>
                      <a:endParaRPr lang="ru-RU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9214591"/>
                  </a:ext>
                </a:extLst>
              </a:tr>
              <a:tr h="619695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 dirty="0">
                          <a:effectLst/>
                          <a:latin typeface="HSE Sans" panose="02000000000000000000" pitchFamily="50" charset="-52"/>
                        </a:rPr>
                        <a:t>Отказы комплектующих элементов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US" sz="2400" baseline="-25000" dirty="0">
                          <a:effectLst/>
                          <a:latin typeface="HSE Sans" panose="02000000000000000000" pitchFamily="50" charset="-52"/>
                        </a:rPr>
                        <a:t>P</a:t>
                      </a:r>
                      <a:endParaRPr lang="ru-RU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2992577"/>
                  </a:ext>
                </a:extLst>
              </a:tr>
              <a:tr h="619695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>
                          <a:effectLst/>
                          <a:latin typeface="HSE Sans" panose="02000000000000000000" pitchFamily="50" charset="-52"/>
                        </a:rPr>
                        <a:t>Несовершенство системы управления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GB" sz="2400" baseline="-25000" dirty="0">
                          <a:effectLst/>
                          <a:latin typeface="HSE Sans" panose="02000000000000000000" pitchFamily="50" charset="-52"/>
                        </a:rPr>
                        <a:t>S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740981"/>
                  </a:ext>
                </a:extLst>
              </a:tr>
              <a:tr h="498450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>
                          <a:effectLst/>
                          <a:latin typeface="HSE Sans" panose="02000000000000000000" pitchFamily="50" charset="-52"/>
                        </a:rPr>
                        <a:t>Несовершенство методов контроля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GB" sz="2400" baseline="-25000" dirty="0">
                          <a:effectLst/>
                          <a:latin typeface="HSE Sans" panose="02000000000000000000" pitchFamily="50" charset="-52"/>
                        </a:rPr>
                        <a:t>N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7599487"/>
                  </a:ext>
                </a:extLst>
              </a:tr>
              <a:tr h="377206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>
                          <a:effectLst/>
                          <a:latin typeface="HSE Sans" panose="02000000000000000000" pitchFamily="50" charset="-52"/>
                        </a:rPr>
                        <a:t>Эксплуатационные отказы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GB" sz="2400" baseline="-25000" dirty="0">
                          <a:effectLst/>
                          <a:latin typeface="HSE Sans" panose="02000000000000000000" pitchFamily="50" charset="-52"/>
                        </a:rPr>
                        <a:t>I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9816820"/>
                  </a:ext>
                </a:extLst>
              </a:tr>
              <a:tr h="377206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 dirty="0" err="1">
                          <a:effectLst/>
                          <a:latin typeface="HSE Sans" panose="02000000000000000000" pitchFamily="50" charset="-52"/>
                        </a:rPr>
                        <a:t>Деградационные</a:t>
                      </a:r>
                      <a:r>
                        <a:rPr lang="ru-RU" sz="1600" dirty="0">
                          <a:effectLst/>
                          <a:latin typeface="HSE Sans" panose="02000000000000000000" pitchFamily="50" charset="-52"/>
                        </a:rPr>
                        <a:t> отказы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GB" sz="2400" baseline="-25000" dirty="0">
                          <a:effectLst/>
                          <a:latin typeface="HSE Sans" panose="02000000000000000000" pitchFamily="50" charset="-52"/>
                        </a:rPr>
                        <a:t>W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8279920"/>
                  </a:ext>
                </a:extLst>
              </a:tr>
              <a:tr h="983429">
                <a:tc>
                  <a:txBody>
                    <a:bodyPr/>
                    <a:lstStyle/>
                    <a:p>
                      <a:pPr rtl="0" fontAlgn="ctr"/>
                      <a:r>
                        <a:rPr lang="ru-RU" sz="1600" dirty="0">
                          <a:effectLst/>
                          <a:latin typeface="HSE Sans" panose="02000000000000000000" pitchFamily="50" charset="-52"/>
                        </a:rPr>
                        <a:t>Несовершенство управления повышением надежности</a:t>
                      </a: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dirty="0">
                          <a:effectLst/>
                          <a:latin typeface="HSE Sans" panose="02000000000000000000" pitchFamily="50" charset="-52"/>
                        </a:rPr>
                        <a:t>П</a:t>
                      </a:r>
                      <a:r>
                        <a:rPr lang="en-GB" sz="2400" baseline="-25000" dirty="0">
                          <a:effectLst/>
                          <a:latin typeface="HSE Sans" panose="02000000000000000000" pitchFamily="50" charset="-52"/>
                        </a:rPr>
                        <a:t>G</a:t>
                      </a:r>
                      <a:endParaRPr lang="en-GB" sz="2400" dirty="0"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10104" marR="10104" marT="6736" marB="6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254833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8D7155-FD21-4EF9-85B6-9DDC55680774}"/>
                  </a:ext>
                </a:extLst>
              </p:cNvPr>
              <p:cNvSpPr txBox="1"/>
              <p:nvPr/>
            </p:nvSpPr>
            <p:spPr>
              <a:xfrm>
                <a:off x="7294942" y="1438975"/>
                <a:ext cx="4378611" cy="107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4000" b="0" i="1" smtClean="0">
                              <a:latin typeface="Cambria Math" panose="02040503050406030204" pitchFamily="18" charset="0"/>
                            </a:rPr>
                            <m:t>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(−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  <m:sup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ru-RU" sz="4000" dirty="0">
                  <a:latin typeface="HSE Sans" panose="02000000000000000000" pitchFamily="50" charset="-52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8D7155-FD21-4EF9-85B6-9DDC55680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942" y="1438975"/>
                <a:ext cx="4378611" cy="10765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93E512-9487-445A-9B08-FE6885B55DB0}"/>
                  </a:ext>
                </a:extLst>
              </p:cNvPr>
              <p:cNvSpPr txBox="1"/>
              <p:nvPr/>
            </p:nvSpPr>
            <p:spPr>
              <a:xfrm>
                <a:off x="5082715" y="2753265"/>
                <a:ext cx="4378611" cy="1763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ru-RU" sz="4000" dirty="0">
                  <a:latin typeface="HSE Sans" panose="02000000000000000000" pitchFamily="50" charset="-52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93E512-9487-445A-9B08-FE6885B55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715" y="2753265"/>
                <a:ext cx="4378611" cy="17638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4ADF9B-8888-47C9-885B-97D311D5937A}"/>
                  </a:ext>
                </a:extLst>
              </p:cNvPr>
              <p:cNvSpPr txBox="1"/>
              <p:nvPr/>
            </p:nvSpPr>
            <p:spPr>
              <a:xfrm>
                <a:off x="6813756" y="4777535"/>
                <a:ext cx="4582866" cy="1282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4000" b="0" i="1" smtClean="0">
                              <a:latin typeface="Cambria Math" panose="02040503050406030204" pitchFamily="18" charset="0"/>
                            </a:rPr>
                            <m:t>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1.12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4000" dirty="0">
                  <a:latin typeface="HSE Sans" panose="02000000000000000000" pitchFamily="50" charset="-52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4ADF9B-8888-47C9-885B-97D311D59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756" y="4777535"/>
                <a:ext cx="4582866" cy="12829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70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>
            <a:extLst>
              <a:ext uri="{FF2B5EF4-FFF2-40B4-BE49-F238E27FC236}">
                <a16:creationId xmlns:a16="http://schemas.microsoft.com/office/drawing/2014/main" id="{BA80D044-B6F9-41DD-9857-BE534BEC2338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48736462-FFFA-4517-B64B-70E10818D9CC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3CFBFFEB-E9B0-406D-83B3-2678BA58833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87B3EE-CC65-4E1D-B4B5-C9F45CD5033C}"/>
              </a:ext>
            </a:extLst>
          </p:cNvPr>
          <p:cNvSpPr txBox="1"/>
          <p:nvPr/>
        </p:nvSpPr>
        <p:spPr>
          <a:xfrm>
            <a:off x="501445" y="1523603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HSE Sans Black" panose="02000000000000000000" pitchFamily="50" charset="0"/>
              </a:rPr>
              <a:t>Существующие проблемы</a:t>
            </a:r>
            <a:r>
              <a:rPr lang="en-US" sz="3600" dirty="0">
                <a:latin typeface="HSE Sans Black" panose="02000000000000000000" pitchFamily="50" charset="0"/>
              </a:rPr>
              <a:t> </a:t>
            </a:r>
            <a:r>
              <a:rPr lang="ru-RU" sz="3600" dirty="0">
                <a:latin typeface="HSE Sans Black" panose="02000000000000000000" pitchFamily="50" charset="0"/>
              </a:rPr>
              <a:t>иностранного справочника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00817A-2F76-42DE-88CB-2C9CC4B7904C}"/>
              </a:ext>
            </a:extLst>
          </p:cNvPr>
          <p:cNvSpPr txBox="1"/>
          <p:nvPr/>
        </p:nvSpPr>
        <p:spPr>
          <a:xfrm>
            <a:off x="6096000" y="1700980"/>
            <a:ext cx="49423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2000" dirty="0">
              <a:latin typeface="HSE Sans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HSE Sans" panose="02000000000000000000" pitchFamily="2" charset="0"/>
              </a:rPr>
              <a:t>Вопросы в справочнике не структурированы, не адаптированы на русский язык и под новые принципы МК</a:t>
            </a:r>
            <a:endParaRPr lang="en-US" sz="2000" dirty="0">
              <a:latin typeface="HSE Sans" panose="02000000000000000000" pitchFamily="2" charset="0"/>
            </a:endParaRPr>
          </a:p>
          <a:p>
            <a:pPr algn="l"/>
            <a:endParaRPr lang="ru-RU" sz="2000" dirty="0">
              <a:latin typeface="HSE Sans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HSE Sans" panose="02000000000000000000" pitchFamily="2" charset="0"/>
              </a:rPr>
              <a:t>Большое количество однообразных вопросов, ответы на которые могут быть предсказаны автоматически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latin typeface="HSE Sans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HSE Sans" panose="02000000000000000000" pitchFamily="2" charset="0"/>
              </a:rPr>
              <a:t>Отсутствие электронного модуля для расчетов показателей надежности и выявление </a:t>
            </a:r>
            <a:r>
              <a:rPr lang="en-US" sz="2000" dirty="0">
                <a:latin typeface="HSE Sans" panose="02000000000000000000" pitchFamily="2" charset="0"/>
              </a:rPr>
              <a:t>“</a:t>
            </a:r>
            <a:r>
              <a:rPr lang="ru-RU" sz="2000" dirty="0">
                <a:latin typeface="HSE Sans" panose="02000000000000000000" pitchFamily="2" charset="0"/>
              </a:rPr>
              <a:t>проблемных областей предприятия</a:t>
            </a:r>
            <a:r>
              <a:rPr lang="en-US" sz="2000" dirty="0">
                <a:latin typeface="HSE Sans" panose="02000000000000000000" pitchFamily="2" charset="0"/>
              </a:rPr>
              <a:t>”</a:t>
            </a:r>
            <a:endParaRPr lang="ru-RU" sz="2000" dirty="0">
              <a:latin typeface="HSE Sans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latin typeface="HSE Sans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latin typeface="HSE Sans" panose="020000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BFE188-5AFE-4622-9F07-E4A3FDD76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711" y="3580072"/>
            <a:ext cx="3143606" cy="2699951"/>
          </a:xfrm>
          <a:prstGeom prst="rect">
            <a:avLst/>
          </a:prstGeom>
        </p:spPr>
      </p:pic>
      <p:pic>
        <p:nvPicPr>
          <p:cNvPr id="5124" name="Picture 4" descr="Обучение по ГОСТ Р ИСО 9001-2015 | Серто">
            <a:extLst>
              <a:ext uri="{FF2B5EF4-FFF2-40B4-BE49-F238E27FC236}">
                <a16:creationId xmlns:a16="http://schemas.microsoft.com/office/drawing/2014/main" id="{71E66528-E15C-4936-B084-E043F9A5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768" y="2100835"/>
            <a:ext cx="1087832" cy="90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8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>
            <a:extLst>
              <a:ext uri="{FF2B5EF4-FFF2-40B4-BE49-F238E27FC236}">
                <a16:creationId xmlns:a16="http://schemas.microsoft.com/office/drawing/2014/main" id="{A1EE73C0-3D9A-475B-816B-A33A72F49130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9CDBCD23-D8BC-4856-ABD6-3120D5700014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F0F2FCF1-80B3-4488-8473-0F0582712B87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444456-D689-41DD-84C1-392C73E85D5C}"/>
              </a:ext>
            </a:extLst>
          </p:cNvPr>
          <p:cNvSpPr txBox="1"/>
          <p:nvPr/>
        </p:nvSpPr>
        <p:spPr>
          <a:xfrm>
            <a:off x="501444" y="1119743"/>
            <a:ext cx="941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HSE Sans Black" panose="02000000000000000000" pitchFamily="50" charset="0"/>
              </a:rPr>
              <a:t>Исходная и модифицированная структура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06E610D-800A-4BF2-99CB-3EC23E6C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1766074"/>
            <a:ext cx="3969067" cy="461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602958D1-A305-4FBB-940F-2B066CFDC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17" y="2132171"/>
            <a:ext cx="4311750" cy="25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507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5CF31B9A-3067-4C6D-936B-DB36E863F439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5F7B10D-2D11-4AB9-8840-7F38659B0AF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DB64B2B8-794F-423D-A2A6-E84E0A9E02A0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77C34E7D-0057-4E65-910C-1B047665E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327330"/>
              </p:ext>
            </p:extLst>
          </p:nvPr>
        </p:nvGraphicFramePr>
        <p:xfrm>
          <a:off x="502216" y="2666353"/>
          <a:ext cx="11187568" cy="35214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853">
                  <a:extLst>
                    <a:ext uri="{9D8B030D-6E8A-4147-A177-3AD203B41FA5}">
                      <a16:colId xmlns:a16="http://schemas.microsoft.com/office/drawing/2014/main" val="4252616320"/>
                    </a:ext>
                  </a:extLst>
                </a:gridCol>
                <a:gridCol w="2111524">
                  <a:extLst>
                    <a:ext uri="{9D8B030D-6E8A-4147-A177-3AD203B41FA5}">
                      <a16:colId xmlns:a16="http://schemas.microsoft.com/office/drawing/2014/main" val="1751736710"/>
                    </a:ext>
                  </a:extLst>
                </a:gridCol>
                <a:gridCol w="3046831">
                  <a:extLst>
                    <a:ext uri="{9D8B030D-6E8A-4147-A177-3AD203B41FA5}">
                      <a16:colId xmlns:a16="http://schemas.microsoft.com/office/drawing/2014/main" val="2980342803"/>
                    </a:ext>
                  </a:extLst>
                </a:gridCol>
                <a:gridCol w="1384956">
                  <a:extLst>
                    <a:ext uri="{9D8B030D-6E8A-4147-A177-3AD203B41FA5}">
                      <a16:colId xmlns:a16="http://schemas.microsoft.com/office/drawing/2014/main" val="2667354835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50288900"/>
                    </a:ext>
                  </a:extLst>
                </a:gridCol>
                <a:gridCol w="969008">
                  <a:extLst>
                    <a:ext uri="{9D8B030D-6E8A-4147-A177-3AD203B41FA5}">
                      <a16:colId xmlns:a16="http://schemas.microsoft.com/office/drawing/2014/main" val="2820462551"/>
                    </a:ext>
                  </a:extLst>
                </a:gridCol>
                <a:gridCol w="963648">
                  <a:extLst>
                    <a:ext uri="{9D8B030D-6E8A-4147-A177-3AD203B41FA5}">
                      <a16:colId xmlns:a16="http://schemas.microsoft.com/office/drawing/2014/main" val="2411098862"/>
                    </a:ext>
                  </a:extLst>
                </a:gridCol>
                <a:gridCol w="963648">
                  <a:extLst>
                    <a:ext uri="{9D8B030D-6E8A-4147-A177-3AD203B41FA5}">
                      <a16:colId xmlns:a16="http://schemas.microsoft.com/office/drawing/2014/main" val="3874790858"/>
                    </a:ext>
                  </a:extLst>
                </a:gridCol>
              </a:tblGrid>
              <a:tr h="748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HSE Sans" panose="02000000000000000000" pitchFamily="50" charset="-52"/>
                        </a:rPr>
                        <a:t>№ п/п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HSE Sans" panose="02000000000000000000" pitchFamily="50" charset="-52"/>
                        </a:rPr>
                        <a:t>Question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Вопрос (перевод</a:t>
                      </a:r>
                      <a:r>
                        <a:rPr lang="en-GB" sz="1300" u="none" strike="noStrike" dirty="0">
                          <a:effectLst/>
                          <a:latin typeface="HSE Sans" panose="02000000000000000000" pitchFamily="50" charset="-52"/>
                        </a:rPr>
                        <a:t>)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Процесс</a:t>
                      </a:r>
                      <a:b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</a:br>
                      <a:r>
                        <a:rPr lang="ru-RU" sz="1250" u="none" strike="noStrike" dirty="0">
                          <a:effectLst/>
                          <a:latin typeface="HSE Sans" panose="02000000000000000000" pitchFamily="50" charset="-52"/>
                        </a:rPr>
                        <a:t>(согласно ГОСТ Р 57193-2016) 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87955" marR="87955" marT="43978" marB="4397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Направленность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Уровень ЭМ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Категория предметной области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6413852"/>
                  </a:ext>
                </a:extLst>
              </a:tr>
              <a:tr h="9981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HSE Sans" panose="02000000000000000000" pitchFamily="50" charset="-52"/>
                        </a:rPr>
                        <a:t>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HSE Sans" panose="02000000000000000000" pitchFamily="50" charset="-52"/>
                        </a:rPr>
                        <a:t>Is there an effective Failure Reporting and Corrective Action System (FRACAS) in place for the fielded system?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Существует ли эффективная система передачи сообщений об отказах и анализа внесения исправлений (FRACAS) для развернутой системы?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Технического </a:t>
                      </a:r>
                      <a:b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</a:br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управления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u="none" strike="noStrike" dirty="0">
                          <a:effectLst/>
                          <a:latin typeface="HSE Sans" panose="02000000000000000000" pitchFamily="50" charset="-52"/>
                        </a:rPr>
                        <a:t>Управления </a:t>
                      </a:r>
                      <a:br>
                        <a:rPr lang="ru-RU" sz="1300" b="0" u="none" strike="noStrike" dirty="0">
                          <a:effectLst/>
                          <a:latin typeface="HSE Sans" panose="02000000000000000000" pitchFamily="50" charset="-52"/>
                        </a:rPr>
                      </a:br>
                      <a:r>
                        <a:rPr lang="ru-RU" sz="1300" b="0" u="none" strike="noStrike" dirty="0">
                          <a:effectLst/>
                          <a:latin typeface="HSE Sans" panose="02000000000000000000" pitchFamily="50" charset="-52"/>
                        </a:rPr>
                        <a:t>рисками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HSE Sans" panose="02000000000000000000" pitchFamily="50" charset="-52"/>
                        </a:rPr>
                        <a:t>Продукт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HSE Sans" panose="02000000000000000000" pitchFamily="50" charset="-52"/>
                        </a:rPr>
                        <a:t>3, система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HSE Sans" panose="02000000000000000000" pitchFamily="50" charset="-52"/>
                        </a:rPr>
                        <a:t>FRACAS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5321321"/>
                  </a:ext>
                </a:extLst>
              </a:tr>
              <a:tr h="748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HSE Sans" panose="02000000000000000000" pitchFamily="50" charset="-52"/>
                        </a:rPr>
                        <a:t>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HSE Sans" panose="02000000000000000000" pitchFamily="50" charset="-52"/>
                        </a:rPr>
                        <a:t>What is the percentage of field failures for which the root cause is determined?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Каков процент отказов в процессе эксплуатации, для которых определена первопричина?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Технического </a:t>
                      </a:r>
                      <a:b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</a:br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управления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Управления </a:t>
                      </a:r>
                      <a:b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</a:br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рисками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Продукт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все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HSE Sans" panose="02000000000000000000" pitchFamily="50" charset="-52"/>
                        </a:rPr>
                        <a:t>Анализ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4194143"/>
                  </a:ext>
                </a:extLst>
              </a:tr>
              <a:tr h="1026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SE Sans" panose="02000000000000000000" pitchFamily="50" charset="-52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HSE Sans" panose="02000000000000000000" pitchFamily="50" charset="-52"/>
                        </a:rPr>
                        <a:t>Are the original designers or manufacturing personnel consulted regarding the potential corrective action?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Проводятся ли консультации с первоначальными разработчиками или производственным персоналом по поводу возможных внесений исправлений?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Организационного</a:t>
                      </a:r>
                    </a:p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обеспечения </a:t>
                      </a:r>
                    </a:p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проекта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Управления</a:t>
                      </a:r>
                    </a:p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человеческими </a:t>
                      </a:r>
                    </a:p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ресурсами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HSE Sans" panose="02000000000000000000" pitchFamily="50" charset="-52"/>
                        </a:rPr>
                        <a:t>Персонал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HSE Sans" panose="02000000000000000000" pitchFamily="50" charset="-52"/>
                        </a:rPr>
                        <a:t>все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HSE Sans" panose="02000000000000000000" pitchFamily="50" charset="-52"/>
                        </a:rPr>
                        <a:t>Техподдержка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1616014"/>
                  </a:ext>
                </a:extLst>
              </a:tr>
            </a:tbl>
          </a:graphicData>
        </a:graphic>
      </p:graphicFrame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FDC7FB37-A7AB-48B1-968E-46E4B315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1"/>
            <a:ext cx="6950366" cy="404864"/>
          </a:xfrm>
        </p:spPr>
        <p:txBody>
          <a:bodyPr>
            <a:normAutofit/>
          </a:bodyPr>
          <a:lstStyle/>
          <a:p>
            <a:r>
              <a:rPr lang="ru-RU" b="1" dirty="0">
                <a:latin typeface="HSE Sans Black" panose="02000000000000000000" pitchFamily="50" charset="0"/>
                <a:cs typeface="Arial" panose="020B0604020202020204" pitchFamily="34" charset="0"/>
              </a:rPr>
              <a:t>Модифицированная структура опросника</a:t>
            </a:r>
          </a:p>
        </p:txBody>
      </p:sp>
    </p:spTree>
    <p:extLst>
      <p:ext uri="{BB962C8B-B14F-4D97-AF65-F5344CB8AC3E}">
        <p14:creationId xmlns:p14="http://schemas.microsoft.com/office/powerpoint/2010/main" val="2944576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F4B405-A3D6-49DE-83F4-12BE59283EB2}"/>
              </a:ext>
            </a:extLst>
          </p:cNvPr>
          <p:cNvSpPr txBox="1"/>
          <p:nvPr/>
        </p:nvSpPr>
        <p:spPr>
          <a:xfrm>
            <a:off x="432618" y="1494107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dirty="0">
                <a:latin typeface="HSE Sans Black" panose="02000000000000000000" pitchFamily="50" charset="0"/>
              </a:rPr>
              <a:t>Модель дерева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D2C8E82-0BCD-4332-894C-EB13BE434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5" y="4395567"/>
            <a:ext cx="1602353" cy="16023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7C3540-A0A8-463E-A5FF-92E81D193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363" y="1341120"/>
            <a:ext cx="7454582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6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9B419226-B0E7-4E62-80C9-8DB80D763AE6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70D169C7-B38E-4277-AC85-9A739460F98B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36785A2D-EC12-4811-9923-159F1AAE1AD4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B06353-9511-4F04-81E5-28EECDB73ACE}"/>
              </a:ext>
            </a:extLst>
          </p:cNvPr>
          <p:cNvSpPr txBox="1"/>
          <p:nvPr/>
        </p:nvSpPr>
        <p:spPr>
          <a:xfrm>
            <a:off x="304797" y="1248401"/>
            <a:ext cx="5096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dirty="0">
                <a:latin typeface="HSE Sans Black" panose="02000000000000000000" pitchFamily="50" charset="0"/>
              </a:rPr>
              <a:t>Схема рассмотрения предметных областей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15B3B3-60BE-4B1D-B932-6B893F339854}"/>
              </a:ext>
            </a:extLst>
          </p:cNvPr>
          <p:cNvSpPr txBox="1"/>
          <p:nvPr/>
        </p:nvSpPr>
        <p:spPr>
          <a:xfrm>
            <a:off x="1021080" y="3794760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ru-RU" sz="1000" dirty="0">
              <a:latin typeface="HSE Sans" panose="02000000000000000000" pitchFamily="2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5F878828-228A-4A5A-ABF5-ADD1A0EB0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34"/>
          <a:stretch/>
        </p:blipFill>
        <p:spPr bwMode="auto">
          <a:xfrm>
            <a:off x="4589463" y="1248401"/>
            <a:ext cx="6528117" cy="526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83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57A520A6-9307-4207-8119-396D47D16605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E525D994-5586-4E6A-A242-770764712020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4DAC14B0-AA90-4702-98C2-FDFE7CE66BF1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79647D-BCFE-4611-A125-36C851D10549}"/>
              </a:ext>
            </a:extLst>
          </p:cNvPr>
          <p:cNvSpPr txBox="1"/>
          <p:nvPr/>
        </p:nvSpPr>
        <p:spPr>
          <a:xfrm>
            <a:off x="432618" y="132012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dirty="0">
                <a:latin typeface="HSE Sans Black" panose="02000000000000000000" pitchFamily="50" charset="0"/>
              </a:rPr>
              <a:t>Итоги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8803DA-817F-482F-8948-B3E25EAC3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60" t="2195" r="15632" b="2141"/>
          <a:stretch/>
        </p:blipFill>
        <p:spPr>
          <a:xfrm>
            <a:off x="1536383" y="1966451"/>
            <a:ext cx="4559617" cy="37923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A6AFDA-59E5-4FAC-9773-9F87F8EA8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73" t="552" r="16409" b="5024"/>
          <a:stretch/>
        </p:blipFill>
        <p:spPr>
          <a:xfrm>
            <a:off x="6647180" y="1529570"/>
            <a:ext cx="4559616" cy="50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16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947" y="1187841"/>
            <a:ext cx="3848717" cy="435163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Департамент </a:t>
            </a:r>
            <a:b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электронной инженерии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9420" y="1173829"/>
            <a:ext cx="2278063" cy="463186"/>
          </a:xfrm>
        </p:spPr>
        <p:txBody>
          <a:bodyPr>
            <a:normAutofit/>
          </a:bodyPr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786720" y="1173829"/>
            <a:ext cx="2217738" cy="463186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Москва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12.04.2024 г.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5AE6A7-279B-455A-B0A0-74BECF51F5A9}"/>
              </a:ext>
            </a:extLst>
          </p:cNvPr>
          <p:cNvSpPr txBox="1">
            <a:spLocks/>
          </p:cNvSpPr>
          <p:nvPr/>
        </p:nvSpPr>
        <p:spPr>
          <a:xfrm>
            <a:off x="6622991" y="2461188"/>
            <a:ext cx="4541041" cy="2851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Доклад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b="1" cap="small" dirty="0">
                <a:solidFill>
                  <a:srgbClr val="000080"/>
                </a:solidFill>
                <a:effectLst/>
                <a:latin typeface="HSE Sans" panose="02000000000000000000" pitchFamily="50" charset="-52"/>
                <a:ea typeface="Times New Roman" panose="02020603050405020304" pitchFamily="18" charset="0"/>
              </a:rPr>
              <a:t>«Структура системы для экспертной оценки выполнения необходимых процедур при разработке радиотехнических устройств космической аппаратуры» </a:t>
            </a:r>
            <a:endParaRPr lang="ru-RU" sz="1400" b="1" dirty="0">
              <a:effectLst/>
              <a:latin typeface="HSE Sans" panose="02000000000000000000" pitchFamily="50" charset="-52"/>
              <a:ea typeface="Arial" panose="020B0604020202020204" pitchFamily="34" charset="0"/>
            </a:endParaRPr>
          </a:p>
          <a:p>
            <a:pPr algn="ctr"/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endParaRPr lang="ru-RU" sz="1400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endParaRPr lang="ru-RU" sz="1400" b="1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endParaRPr lang="ru-RU" sz="1400" b="1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Докладчик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Насыров Даниэль </a:t>
            </a:r>
            <a:r>
              <a:rPr lang="ru-RU" sz="1400" dirty="0" err="1">
                <a:latin typeface="HSE Sans" panose="02000000000000000000" pitchFamily="50" charset="-52"/>
                <a:cs typeface="Arial" panose="020B0604020202020204" pitchFamily="34" charset="0"/>
              </a:rPr>
              <a:t>Дамилевич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, </a:t>
            </a:r>
            <a:b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студент 3 года обучения - ОП 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“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ИТСС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”</a:t>
            </a:r>
            <a:endParaRPr lang="ru-RU" sz="1400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D54483D-1542-4DDB-95BB-44C3244848E8}"/>
              </a:ext>
            </a:extLst>
          </p:cNvPr>
          <p:cNvSpPr/>
          <p:nvPr/>
        </p:nvSpPr>
        <p:spPr>
          <a:xfrm>
            <a:off x="6622991" y="2461187"/>
            <a:ext cx="4541042" cy="284488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SE Sans" panose="02000000000000000000" pitchFamily="50" charset="-52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F8D8EC0-FB01-4E4D-8037-8445A4445A1F}"/>
              </a:ext>
            </a:extLst>
          </p:cNvPr>
          <p:cNvSpPr/>
          <p:nvPr/>
        </p:nvSpPr>
        <p:spPr>
          <a:xfrm>
            <a:off x="1131279" y="2169574"/>
            <a:ext cx="4541042" cy="342811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SE Sans" panose="02000000000000000000" pitchFamily="50" charset="-52"/>
              </a:rPr>
              <a:t>d</a:t>
            </a:r>
            <a:r>
              <a:rPr lang="ru-RU" b="1" dirty="0">
                <a:solidFill>
                  <a:schemeClr val="tx1"/>
                </a:solidFill>
                <a:latin typeface="HSE Sans" panose="02000000000000000000" pitchFamily="50" charset="-52"/>
              </a:rPr>
              <a:t>Доклад в рамках конференции готовили:</a:t>
            </a:r>
          </a:p>
          <a:p>
            <a:pPr algn="ctr"/>
            <a:b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</a:br>
            <a: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  <a:t>Мкртчян Гарик </a:t>
            </a:r>
            <a:r>
              <a:rPr lang="ru-RU" dirty="0" err="1">
                <a:solidFill>
                  <a:schemeClr val="tx1"/>
                </a:solidFill>
                <a:latin typeface="HSE Sans" panose="02000000000000000000" pitchFamily="50" charset="-52"/>
              </a:rPr>
              <a:t>Андраникович</a:t>
            </a:r>
            <a:endParaRPr lang="ru-RU" dirty="0">
              <a:solidFill>
                <a:schemeClr val="tx1"/>
              </a:solidFill>
              <a:latin typeface="HSE Sans" panose="02000000000000000000" pitchFamily="50" charset="-52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  <a:t>Насыров Даниэль </a:t>
            </a:r>
            <a:r>
              <a:rPr lang="ru-RU" dirty="0" err="1">
                <a:solidFill>
                  <a:schemeClr val="tx1"/>
                </a:solidFill>
                <a:latin typeface="HSE Sans" panose="02000000000000000000" pitchFamily="50" charset="-52"/>
              </a:rPr>
              <a:t>Дамилевич</a:t>
            </a:r>
            <a:endParaRPr lang="ru-RU" dirty="0">
              <a:solidFill>
                <a:schemeClr val="tx1"/>
              </a:solidFill>
              <a:latin typeface="HSE Sans" panose="02000000000000000000" pitchFamily="50" charset="-52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  <a:t>Бушуев Никита Игоревич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  <a:t>Цветков Павел Алексеевич</a:t>
            </a:r>
          </a:p>
          <a:p>
            <a:pPr algn="ctr"/>
            <a:endParaRPr lang="ru-RU" dirty="0">
              <a:solidFill>
                <a:schemeClr val="tx1"/>
              </a:solidFill>
              <a:latin typeface="HSE Sans" panose="02000000000000000000" pitchFamily="50" charset="-52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HSE Sans" panose="02000000000000000000" pitchFamily="50" charset="-52"/>
              </a:rPr>
              <a:t>Под руководством: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HSE Sans" panose="02000000000000000000" pitchFamily="50" charset="-52"/>
              </a:rPr>
              <a:t>Сергея Николаевича Полесского, доцента департамента компьютерной инженерии</a:t>
            </a:r>
            <a:endParaRPr lang="ru-RU" dirty="0">
              <a:latin typeface="HSE Sans" panose="020000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14DDC9-628D-43D4-915B-905F84122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" b="-851"/>
          <a:stretch/>
        </p:blipFill>
        <p:spPr>
          <a:xfrm>
            <a:off x="8525836" y="3643711"/>
            <a:ext cx="735350" cy="7353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6234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A4173E-E011-45D3-90F8-538CD15929C9}"/>
              </a:ext>
            </a:extLst>
          </p:cNvPr>
          <p:cNvSpPr txBox="1"/>
          <p:nvPr/>
        </p:nvSpPr>
        <p:spPr>
          <a:xfrm>
            <a:off x="540773" y="1127168"/>
            <a:ext cx="640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HSE Sans Black" panose="02000000000000000000" pitchFamily="50" charset="0"/>
              </a:rPr>
              <a:t>Существующая проблема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30B3BE4B-30EB-453E-818D-2A81417E043D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55346062-83F7-47FF-8A1F-13FD34D9A478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C3E1C28C-F699-4C3A-A670-08F350992D92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482486C-D3FE-4B30-9863-1260148F692E}"/>
              </a:ext>
            </a:extLst>
          </p:cNvPr>
          <p:cNvSpPr/>
          <p:nvPr/>
        </p:nvSpPr>
        <p:spPr>
          <a:xfrm>
            <a:off x="5575739" y="3178953"/>
            <a:ext cx="849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HSE Sans" panose="02000000000000000000" pitchFamily="50" charset="-52"/>
                <a:cs typeface="Arial" panose="020B0604020202020204" pitchFamily="34" charset="0"/>
              </a:rPr>
              <a:t>Расчет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817D0FC-D6B7-4142-A001-3FA8D0256753}"/>
              </a:ext>
            </a:extLst>
          </p:cNvPr>
          <p:cNvSpPr/>
          <p:nvPr/>
        </p:nvSpPr>
        <p:spPr>
          <a:xfrm>
            <a:off x="1520944" y="2171893"/>
            <a:ext cx="2495773" cy="33404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SE Sans" panose="02000000000000000000" pitchFamily="50" charset="-52"/>
              </a:rPr>
              <a:t>Результаты расчетной оценки показателей надежности электронных модулей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3095B5-73F1-4E6B-BE1B-59ADE0290AEC}"/>
              </a:ext>
            </a:extLst>
          </p:cNvPr>
          <p:cNvSpPr/>
          <p:nvPr/>
        </p:nvSpPr>
        <p:spPr>
          <a:xfrm>
            <a:off x="8262242" y="2171893"/>
            <a:ext cx="2495773" cy="33404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SE Sans" panose="02000000000000000000" pitchFamily="50" charset="-52"/>
              </a:rPr>
              <a:t>Реальная статистика отказов при эксплуатации электронных модулей</a:t>
            </a:r>
          </a:p>
        </p:txBody>
      </p:sp>
      <p:pic>
        <p:nvPicPr>
          <p:cNvPr id="19" name="Picture 2" descr="Расчеты – Бесплатные иконки: технологии">
            <a:extLst>
              <a:ext uri="{FF2B5EF4-FFF2-40B4-BE49-F238E27FC236}">
                <a16:creationId xmlns:a16="http://schemas.microsoft.com/office/drawing/2014/main" id="{8777306C-D510-4540-92ED-7C23E2F5D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16" y="2224783"/>
            <a:ext cx="1028027" cy="10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Статистика – Бесплатные иконки: бизнес и финансы">
            <a:extLst>
              <a:ext uri="{FF2B5EF4-FFF2-40B4-BE49-F238E27FC236}">
                <a16:creationId xmlns:a16="http://schemas.microsoft.com/office/drawing/2014/main" id="{1A29E1CF-0F96-4730-ACC9-E7FC77210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66" y="2251869"/>
            <a:ext cx="989923" cy="98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Not The Way I Saw It Going In My Head: On Second-Guessing Decisions YMI |  happyheart.cz">
            <a:extLst>
              <a:ext uri="{FF2B5EF4-FFF2-40B4-BE49-F238E27FC236}">
                <a16:creationId xmlns:a16="http://schemas.microsoft.com/office/drawing/2014/main" id="{BD345928-7BE4-46DC-8357-2C2B8AE38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578" y="3966152"/>
            <a:ext cx="1752628" cy="175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2528C52-7B86-4EA2-B2E8-7511E155A955}"/>
              </a:ext>
            </a:extLst>
          </p:cNvPr>
          <p:cNvCxnSpPr/>
          <p:nvPr/>
        </p:nvCxnSpPr>
        <p:spPr>
          <a:xfrm>
            <a:off x="5544377" y="2383752"/>
            <a:ext cx="0" cy="132248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50C1F23-C375-4368-A0A3-99B459462193}"/>
              </a:ext>
            </a:extLst>
          </p:cNvPr>
          <p:cNvCxnSpPr>
            <a:cxnSpLocks/>
          </p:cNvCxnSpPr>
          <p:nvPr/>
        </p:nvCxnSpPr>
        <p:spPr>
          <a:xfrm flipH="1">
            <a:off x="5529264" y="2612353"/>
            <a:ext cx="106046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5DDA562-CCD9-486E-8307-352FFE8C110D}"/>
              </a:ext>
            </a:extLst>
          </p:cNvPr>
          <p:cNvCxnSpPr>
            <a:cxnSpLocks/>
          </p:cNvCxnSpPr>
          <p:nvPr/>
        </p:nvCxnSpPr>
        <p:spPr>
          <a:xfrm flipH="1">
            <a:off x="5529264" y="3482670"/>
            <a:ext cx="106046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1063B60-F8EF-4EC7-A5BC-924ED9AC40FF}"/>
              </a:ext>
            </a:extLst>
          </p:cNvPr>
          <p:cNvSpPr/>
          <p:nvPr/>
        </p:nvSpPr>
        <p:spPr>
          <a:xfrm>
            <a:off x="5571501" y="2328297"/>
            <a:ext cx="1086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HSE Sans" panose="02000000000000000000" pitchFamily="50" charset="-52"/>
                <a:cs typeface="Arial" panose="020B0604020202020204" pitchFamily="34" charset="0"/>
              </a:rPr>
              <a:t>Статистика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B78EAB5-7B5D-4A3B-8A67-2326B830BFA0}"/>
              </a:ext>
            </a:extLst>
          </p:cNvPr>
          <p:cNvCxnSpPr>
            <a:cxnSpLocks/>
          </p:cNvCxnSpPr>
          <p:nvPr/>
        </p:nvCxnSpPr>
        <p:spPr>
          <a:xfrm>
            <a:off x="6450550" y="2690431"/>
            <a:ext cx="0" cy="709122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C3B7FAD-78AA-4465-BD3F-2D880943DFFD}"/>
              </a:ext>
            </a:extLst>
          </p:cNvPr>
          <p:cNvSpPr/>
          <p:nvPr/>
        </p:nvSpPr>
        <p:spPr>
          <a:xfrm>
            <a:off x="6529014" y="2708757"/>
            <a:ext cx="1086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Разница в несколько порядков</a:t>
            </a:r>
          </a:p>
        </p:txBody>
      </p:sp>
      <p:pic>
        <p:nvPicPr>
          <p:cNvPr id="28" name="Picture 14" descr="Ремонт – Бесплатные иконки: инструменты редактирования">
            <a:extLst>
              <a:ext uri="{FF2B5EF4-FFF2-40B4-BE49-F238E27FC236}">
                <a16:creationId xmlns:a16="http://schemas.microsoft.com/office/drawing/2014/main" id="{989A7617-9160-4D97-960A-9C96D8EA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936" y="4759205"/>
            <a:ext cx="630382" cy="6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Smart tv – Бесплатные иконки: технологии">
            <a:extLst>
              <a:ext uri="{FF2B5EF4-FFF2-40B4-BE49-F238E27FC236}">
                <a16:creationId xmlns:a16="http://schemas.microsoft.com/office/drawing/2014/main" id="{20FEBE9E-F74C-4689-AE07-C0D7DF058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63" y="4636764"/>
            <a:ext cx="875932" cy="8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B896E53-BB89-4220-8DF3-0ED21F7955FD}"/>
              </a:ext>
            </a:extLst>
          </p:cNvPr>
          <p:cNvSpPr txBox="1"/>
          <p:nvPr/>
        </p:nvSpPr>
        <p:spPr>
          <a:xfrm>
            <a:off x="3048630" y="5889255"/>
            <a:ext cx="6094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SE Sans" panose="02000000000000000000" pitchFamily="50" charset="-52"/>
                <a:cs typeface="Arial" panose="020B0604020202020204" pitchFamily="34" charset="0"/>
              </a:rPr>
              <a:t>Не достигается целевой уровень надежности из-за наличия недостатков в стратегии ее обеспечения!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197D653-23B2-42A1-BF58-592E2F6F79B0}"/>
              </a:ext>
            </a:extLst>
          </p:cNvPr>
          <p:cNvSpPr/>
          <p:nvPr/>
        </p:nvSpPr>
        <p:spPr>
          <a:xfrm>
            <a:off x="1418112" y="1880702"/>
            <a:ext cx="18255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Проектирование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A586058-BB65-4503-8E13-706B5CEE9F60}"/>
              </a:ext>
            </a:extLst>
          </p:cNvPr>
          <p:cNvSpPr/>
          <p:nvPr/>
        </p:nvSpPr>
        <p:spPr>
          <a:xfrm>
            <a:off x="8147397" y="1880702"/>
            <a:ext cx="18255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Производство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86D4255-79C7-4660-865E-512EAC567FD3}"/>
              </a:ext>
            </a:extLst>
          </p:cNvPr>
          <p:cNvSpPr/>
          <p:nvPr/>
        </p:nvSpPr>
        <p:spPr>
          <a:xfrm rot="16200000">
            <a:off x="4279920" y="2846945"/>
            <a:ext cx="21068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HSE Sans" panose="02000000000000000000" pitchFamily="50" charset="-52"/>
                <a:cs typeface="Arial" panose="020B0604020202020204" pitchFamily="34" charset="0"/>
              </a:rPr>
              <a:t>Интенсивность отказов 1/ч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6912DF5-8031-48C8-83B1-DC4909DFD8E5}"/>
              </a:ext>
            </a:extLst>
          </p:cNvPr>
          <p:cNvSpPr/>
          <p:nvPr/>
        </p:nvSpPr>
        <p:spPr>
          <a:xfrm>
            <a:off x="6734581" y="4211190"/>
            <a:ext cx="1334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HSE Sans" panose="02000000000000000000" pitchFamily="50" charset="-52"/>
                <a:cs typeface="Arial" panose="020B0604020202020204" pitchFamily="34" charset="0"/>
              </a:rPr>
              <a:t>Завышенная оценка надежности!</a:t>
            </a:r>
          </a:p>
        </p:txBody>
      </p:sp>
    </p:spTree>
    <p:extLst>
      <p:ext uri="{BB962C8B-B14F-4D97-AF65-F5344CB8AC3E}">
        <p14:creationId xmlns:p14="http://schemas.microsoft.com/office/powerpoint/2010/main" val="2766629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349154"/>
            <a:ext cx="6950366" cy="404864"/>
          </a:xfrm>
        </p:spPr>
        <p:txBody>
          <a:bodyPr>
            <a:normAutofit/>
          </a:bodyPr>
          <a:lstStyle/>
          <a:p>
            <a:r>
              <a:rPr lang="ru-RU" b="1" dirty="0">
                <a:latin typeface="HSE Sans" panose="02000000000000000000" pitchFamily="50" charset="-52"/>
                <a:cs typeface="Arial" panose="020B0604020202020204" pitchFamily="34" charset="0"/>
              </a:rPr>
              <a:t>Подтверждение проблемы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A9A64-866C-4D58-8DCF-C2BC6D0F7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433" y="1945941"/>
            <a:ext cx="9645924" cy="472174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BED0AB-A1D1-468A-97FC-4467CE51CE4D}"/>
              </a:ext>
            </a:extLst>
          </p:cNvPr>
          <p:cNvSpPr/>
          <p:nvPr/>
        </p:nvSpPr>
        <p:spPr>
          <a:xfrm>
            <a:off x="171202" y="5899900"/>
            <a:ext cx="1825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HSE Sans" panose="02000000000000000000" pitchFamily="50" charset="-52"/>
                <a:cs typeface="Arial" panose="020B0604020202020204" pitchFamily="34" charset="0"/>
              </a:rPr>
              <a:t>По данным </a:t>
            </a:r>
            <a:br>
              <a:rPr lang="ru-RU" sz="1200" b="1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200" b="1" dirty="0">
                <a:latin typeface="HSE Sans" panose="02000000000000000000" pitchFamily="50" charset="-52"/>
                <a:cs typeface="Arial" panose="020B0604020202020204" pitchFamily="34" charset="0"/>
              </a:rPr>
              <a:t>Центра исследования надежности RIAC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9CA7D1-9549-4066-B14A-AC4DBD174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250" y="3581961"/>
            <a:ext cx="425122" cy="4148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7CFAC9-2098-403D-BEF3-93B69D29A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24" y="1995054"/>
            <a:ext cx="471539" cy="4657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8F2280-2951-48AC-AC98-B2E8345F7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250" y="2460795"/>
            <a:ext cx="508250" cy="5122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736563-06A1-4465-8B71-11E1D4F05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601" y="4062675"/>
            <a:ext cx="466060" cy="4679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A0E5293-7353-4F2D-B547-3DC5D2DD7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407" y="4581323"/>
            <a:ext cx="508250" cy="5145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769013B-2086-4782-87CA-0D45B376AF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17952">
            <a:off x="3132440" y="5674661"/>
            <a:ext cx="259801" cy="432317"/>
          </a:xfrm>
          <a:prstGeom prst="rect">
            <a:avLst/>
          </a:prstGeom>
        </p:spPr>
      </p:pic>
      <p:pic>
        <p:nvPicPr>
          <p:cNvPr id="1026" name="Picture 2" descr="Корпус для пк на 3д принтере | Пикабу">
            <a:extLst>
              <a:ext uri="{FF2B5EF4-FFF2-40B4-BE49-F238E27FC236}">
                <a16:creationId xmlns:a16="http://schemas.microsoft.com/office/drawing/2014/main" id="{E9980ACD-A505-4F29-AD88-9AB2C5550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 r="14652"/>
          <a:stretch/>
        </p:blipFill>
        <p:spPr bwMode="auto">
          <a:xfrm>
            <a:off x="3485637" y="5050009"/>
            <a:ext cx="725475" cy="628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чество – Бесплатные иконки: маркетинг">
            <a:extLst>
              <a:ext uri="{FF2B5EF4-FFF2-40B4-BE49-F238E27FC236}">
                <a16:creationId xmlns:a16="http://schemas.microsoft.com/office/drawing/2014/main" id="{C124C061-854E-4601-8346-CDC2F9467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35" y="2831607"/>
            <a:ext cx="508251" cy="50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45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8CBBA994-CE78-4713-A22E-DF2180857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447791"/>
            <a:ext cx="7945984" cy="404864"/>
          </a:xfrm>
        </p:spPr>
        <p:txBody>
          <a:bodyPr>
            <a:normAutofit/>
          </a:bodyPr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Коэффициенты риска проектов в космической отрасли РФ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2433F9-6080-45E9-97AA-7CF54BB89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056" y="2055510"/>
            <a:ext cx="8451772" cy="45523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279DB9-1E0E-462A-B29A-89FB6B1C2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7" y="3630160"/>
            <a:ext cx="1800200" cy="65007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9622B4-E711-4EC9-BFA5-44E728FD8CB1}"/>
              </a:ext>
            </a:extLst>
          </p:cNvPr>
          <p:cNvSpPr/>
          <p:nvPr/>
        </p:nvSpPr>
        <p:spPr>
          <a:xfrm>
            <a:off x="171202" y="6058724"/>
            <a:ext cx="1825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HSE Sans" panose="02000000000000000000" pitchFamily="50" charset="-52"/>
                <a:cs typeface="Arial" panose="020B0604020202020204" pitchFamily="34" charset="0"/>
              </a:rPr>
              <a:t>По данным </a:t>
            </a:r>
            <a:br>
              <a:rPr lang="ru-RU" sz="1200" b="1" dirty="0">
                <a:latin typeface="HSE Sans" panose="02000000000000000000" pitchFamily="50" charset="-52"/>
                <a:cs typeface="Arial" panose="020B0604020202020204" pitchFamily="34" charset="0"/>
              </a:rPr>
            </a:br>
            <a:r>
              <a:rPr lang="ru-RU" sz="1200" b="1" dirty="0">
                <a:latin typeface="HSE Sans" panose="02000000000000000000" pitchFamily="50" charset="-52"/>
                <a:cs typeface="Arial" panose="020B0604020202020204" pitchFamily="34" charset="0"/>
              </a:rPr>
              <a:t>статистики сбоев и отказов в работе ИСЗ</a:t>
            </a:r>
          </a:p>
        </p:txBody>
      </p:sp>
      <p:pic>
        <p:nvPicPr>
          <p:cNvPr id="12" name="Picture 2" descr="Спутник Пространство Коммуникации - Бесплатная векторная графика на Pixabay  - Pixabay">
            <a:extLst>
              <a:ext uri="{FF2B5EF4-FFF2-40B4-BE49-F238E27FC236}">
                <a16:creationId xmlns:a16="http://schemas.microsoft.com/office/drawing/2014/main" id="{B7965101-7BDE-4C2F-A5A8-04D63F7B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9" y="2138638"/>
            <a:ext cx="2002612" cy="100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4">
            <a:extLst>
              <a:ext uri="{FF2B5EF4-FFF2-40B4-BE49-F238E27FC236}">
                <a16:creationId xmlns:a16="http://schemas.microsoft.com/office/drawing/2014/main" id="{BFA35669-59B3-43DE-B170-348AE1FA8ECB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EE6B4107-A9F0-4D6D-AF8B-C302D209FC3C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E08E66D0-3394-4D49-BE3B-A239083C91C4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7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BA680FF-EF45-4CC9-9F53-52124A9A8F1E}"/>
              </a:ext>
            </a:extLst>
          </p:cNvPr>
          <p:cNvSpPr/>
          <p:nvPr/>
        </p:nvSpPr>
        <p:spPr>
          <a:xfrm>
            <a:off x="396241" y="2987116"/>
            <a:ext cx="433721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Ориентация на потребителя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Лидерство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Взаимодействие работников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Процессный подход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Улучшение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Принятие решений, основанное на свидетельствах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Менеджмент взаимоотношений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B12880F-ABA0-4C72-9E45-0E105FD32C50}"/>
              </a:ext>
            </a:extLst>
          </p:cNvPr>
          <p:cNvSpPr/>
          <p:nvPr/>
        </p:nvSpPr>
        <p:spPr>
          <a:xfrm>
            <a:off x="4869437" y="2987116"/>
            <a:ext cx="711242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160338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Выполнение требований потребителей и стремление превзойти их ожидания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Единство цели и направления деятельности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Компетентность персонала для создания ценности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Получение последовательных и прогнозируемых результатов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Уровни осуществления деятельности (полнота выполнения)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Решения, основанные на анализе статистических и оценке экспертных данных</a:t>
            </a:r>
          </a:p>
          <a:p>
            <a:pPr marL="342900" indent="-160338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Взаимоотношение с поставщиками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525D6AB4-47B6-4962-9946-DF65CA77B123}"/>
              </a:ext>
            </a:extLst>
          </p:cNvPr>
          <p:cNvCxnSpPr>
            <a:cxnSpLocks/>
          </p:cNvCxnSpPr>
          <p:nvPr/>
        </p:nvCxnSpPr>
        <p:spPr>
          <a:xfrm>
            <a:off x="2880360" y="3148211"/>
            <a:ext cx="21395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E2949DD7-CB25-424E-A982-B113E2C96123}"/>
              </a:ext>
            </a:extLst>
          </p:cNvPr>
          <p:cNvCxnSpPr>
            <a:cxnSpLocks/>
          </p:cNvCxnSpPr>
          <p:nvPr/>
        </p:nvCxnSpPr>
        <p:spPr>
          <a:xfrm>
            <a:off x="1485900" y="3353503"/>
            <a:ext cx="35339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F083B034-C35D-41A9-97BD-335558850D6F}"/>
              </a:ext>
            </a:extLst>
          </p:cNvPr>
          <p:cNvCxnSpPr>
            <a:cxnSpLocks/>
          </p:cNvCxnSpPr>
          <p:nvPr/>
        </p:nvCxnSpPr>
        <p:spPr>
          <a:xfrm>
            <a:off x="2880360" y="3579481"/>
            <a:ext cx="21517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67D4EF2A-FAB0-4E78-A428-54138DEBBF46}"/>
              </a:ext>
            </a:extLst>
          </p:cNvPr>
          <p:cNvCxnSpPr>
            <a:cxnSpLocks/>
          </p:cNvCxnSpPr>
          <p:nvPr/>
        </p:nvCxnSpPr>
        <p:spPr>
          <a:xfrm>
            <a:off x="2316480" y="3805459"/>
            <a:ext cx="271564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B77EB03F-4567-4664-9517-283C7599569E}"/>
              </a:ext>
            </a:extLst>
          </p:cNvPr>
          <p:cNvCxnSpPr>
            <a:cxnSpLocks/>
          </p:cNvCxnSpPr>
          <p:nvPr/>
        </p:nvCxnSpPr>
        <p:spPr>
          <a:xfrm>
            <a:off x="1607820" y="3997837"/>
            <a:ext cx="34243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95D2772D-AB61-443A-B508-774F618BF676}"/>
              </a:ext>
            </a:extLst>
          </p:cNvPr>
          <p:cNvCxnSpPr>
            <a:cxnSpLocks/>
          </p:cNvCxnSpPr>
          <p:nvPr/>
        </p:nvCxnSpPr>
        <p:spPr>
          <a:xfrm>
            <a:off x="3185160" y="4430242"/>
            <a:ext cx="18347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70C2AD5E-FE7D-47A2-AE43-EC583B0C4E12}"/>
              </a:ext>
            </a:extLst>
          </p:cNvPr>
          <p:cNvCxnSpPr>
            <a:cxnSpLocks/>
          </p:cNvCxnSpPr>
          <p:nvPr/>
        </p:nvCxnSpPr>
        <p:spPr>
          <a:xfrm>
            <a:off x="4709221" y="4214876"/>
            <a:ext cx="3229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EA7B785-5778-4771-BCD9-035BC3683E48}"/>
              </a:ext>
            </a:extLst>
          </p:cNvPr>
          <p:cNvSpPr/>
          <p:nvPr/>
        </p:nvSpPr>
        <p:spPr>
          <a:xfrm>
            <a:off x="585897" y="2348788"/>
            <a:ext cx="8246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b="1" dirty="0">
                <a:latin typeface="HSE Sans" panose="02000000000000000000" pitchFamily="50" charset="-52"/>
                <a:ea typeface="ＭＳ Ｐゴシック"/>
                <a:cs typeface="Arial" panose="020B0604020202020204" pitchFamily="34" charset="0"/>
              </a:rPr>
              <a:t>Принципы менеджмента качества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3D3EF3E-77CF-4B98-B94F-E7A10FC3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911" y="1294802"/>
            <a:ext cx="2072612" cy="71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Текст 4">
            <a:extLst>
              <a:ext uri="{FF2B5EF4-FFF2-40B4-BE49-F238E27FC236}">
                <a16:creationId xmlns:a16="http://schemas.microsoft.com/office/drawing/2014/main" id="{62BE7470-A28C-4BB6-AD30-81FCF4B62B08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8" name="Текст 5">
            <a:extLst>
              <a:ext uri="{FF2B5EF4-FFF2-40B4-BE49-F238E27FC236}">
                <a16:creationId xmlns:a16="http://schemas.microsoft.com/office/drawing/2014/main" id="{7105FFB3-351F-4A88-8057-F59EF8C856E8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id="{CADE39A3-BE9C-4326-A56E-4A94096A20FE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72255E83-3F22-4716-A8D4-8D93F559E4F6}"/>
              </a:ext>
            </a:extLst>
          </p:cNvPr>
          <p:cNvSpPr txBox="1">
            <a:spLocks/>
          </p:cNvSpPr>
          <p:nvPr/>
        </p:nvSpPr>
        <p:spPr>
          <a:xfrm>
            <a:off x="585897" y="1361507"/>
            <a:ext cx="7621031" cy="40486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>
                <a:latin typeface="HSE Sans Black" panose="02000000000000000000" pitchFamily="50" charset="0"/>
                <a:cs typeface="Arial" panose="020B0604020202020204" pitchFamily="34" charset="0"/>
              </a:rPr>
              <a:t>Влияние СМК на целевой уровень надежности ЭМ</a:t>
            </a:r>
            <a:endParaRPr lang="ru-RU" dirty="0">
              <a:latin typeface="HSE Sans Black" panose="020000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1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361507"/>
            <a:ext cx="7621031" cy="404864"/>
          </a:xfrm>
        </p:spPr>
        <p:txBody>
          <a:bodyPr>
            <a:normAutofit/>
          </a:bodyPr>
          <a:lstStyle/>
          <a:p>
            <a:r>
              <a:rPr lang="ru-RU" dirty="0">
                <a:latin typeface="HSE Sans Black" panose="02000000000000000000" pitchFamily="50" charset="0"/>
                <a:cs typeface="Arial" panose="020B0604020202020204" pitchFamily="34" charset="0"/>
              </a:rPr>
              <a:t>Влияние СМК на целевой уровень надежности ЭМ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CEE8A48-8194-463C-8C69-DF6BF74E65A4}"/>
              </a:ext>
            </a:extLst>
          </p:cNvPr>
          <p:cNvSpPr/>
          <p:nvPr/>
        </p:nvSpPr>
        <p:spPr>
          <a:xfrm>
            <a:off x="659066" y="2225655"/>
            <a:ext cx="8246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b="1" dirty="0">
                <a:latin typeface="HSE Sans" panose="02000000000000000000" pitchFamily="50" charset="-52"/>
                <a:ea typeface="ＭＳ Ｐゴシック"/>
                <a:cs typeface="Arial" panose="020B0604020202020204" pitchFamily="34" charset="0"/>
              </a:rPr>
              <a:t>Причины неэффективного функционирования СМК на предприятиях 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B7CDEA1-D0E2-4BFD-BAD2-A5AE2CDFAD46}"/>
              </a:ext>
            </a:extLst>
          </p:cNvPr>
          <p:cNvSpPr/>
          <p:nvPr/>
        </p:nvSpPr>
        <p:spPr>
          <a:xfrm>
            <a:off x="819037" y="2536125"/>
            <a:ext cx="95050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Отстраненность высшего руководства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Требования ISO 9001 реализуются не в полной мере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Некомпетентность в интерпретации требований ISO 9001 </a:t>
            </a: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(без учета отраслевой специфики)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Непонимание организации СМК подавляющим большинством персонала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Фиктивное «внедрение» СМК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Нарушение этапов процесса сертификации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HSE Sans" panose="02000000000000000000" pitchFamily="50" charset="-52"/>
                <a:cs typeface="Arial" panose="020B0604020202020204" pitchFamily="34" charset="0"/>
              </a:rPr>
              <a:t>Невыполнение организацией в полном объеме требований ISO 9001 по обеспечению удовлетворенности потребителей и отсутствие ориентации органов по сертификации на проверку этого требования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Низкая достоверность статистических данных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HSE Sans" panose="02000000000000000000" pitchFamily="50" charset="-52"/>
                <a:cs typeface="Arial" panose="020B0604020202020204" pitchFamily="34" charset="0"/>
              </a:rPr>
              <a:t>Недостаточный объем аудиторских проверок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9485C4-7F3D-4A6F-86F0-AC14F751C894}"/>
              </a:ext>
            </a:extLst>
          </p:cNvPr>
          <p:cNvSpPr txBox="1"/>
          <p:nvPr/>
        </p:nvSpPr>
        <p:spPr>
          <a:xfrm>
            <a:off x="819037" y="4748218"/>
            <a:ext cx="9469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Только </a:t>
            </a:r>
            <a:r>
              <a:rPr lang="ru-RU" sz="1400" b="1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статистических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данных </a:t>
            </a:r>
            <a:r>
              <a:rPr lang="ru-RU" sz="1400" u="sng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недостаточно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для оценки «коэффициента качества производства».</a:t>
            </a:r>
          </a:p>
          <a:p>
            <a:pPr algn="just"/>
            <a:r>
              <a:rPr lang="ru-RU" sz="1400" u="sng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Необходимо расширять объем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экспертных оценок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400" u="sng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Необходим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последовательный</a:t>
            </a:r>
            <a:r>
              <a:rPr lang="ru-RU" sz="14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контроль полноты выполнения необходимых требований (мероприятий).</a:t>
            </a:r>
          </a:p>
        </p:txBody>
      </p:sp>
      <p:pic>
        <p:nvPicPr>
          <p:cNvPr id="4098" name="Picture 2" descr="Фон внимание (54 фото) » Фоны и обои для рабочего стола. Картинки для  заставки на телефон">
            <a:extLst>
              <a:ext uri="{FF2B5EF4-FFF2-40B4-BE49-F238E27FC236}">
                <a16:creationId xmlns:a16="http://schemas.microsoft.com/office/drawing/2014/main" id="{942F470F-EEC7-40BB-8366-D6D81EF89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1" t="12935" r="38060" b="3570"/>
          <a:stretch/>
        </p:blipFill>
        <p:spPr bwMode="auto">
          <a:xfrm>
            <a:off x="9952441" y="4575637"/>
            <a:ext cx="371653" cy="9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3D3EF3E-77CF-4B98-B94F-E7A10FC3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911" y="1294802"/>
            <a:ext cx="2072612" cy="71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Текст 4">
            <a:extLst>
              <a:ext uri="{FF2B5EF4-FFF2-40B4-BE49-F238E27FC236}">
                <a16:creationId xmlns:a16="http://schemas.microsoft.com/office/drawing/2014/main" id="{62BE7470-A28C-4BB6-AD30-81FCF4B62B08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8" name="Текст 5">
            <a:extLst>
              <a:ext uri="{FF2B5EF4-FFF2-40B4-BE49-F238E27FC236}">
                <a16:creationId xmlns:a16="http://schemas.microsoft.com/office/drawing/2014/main" id="{7105FFB3-351F-4A88-8057-F59EF8C856E8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id="{CADE39A3-BE9C-4326-A56E-4A94096A20FE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483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362CBE3C-EE69-4727-992B-FFB54BA7119F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E6C6CA08-353F-451C-852B-6620E04D8B55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0E620C20-82CE-4E50-84C7-1A76BAA7FEFF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7148E573-7027-4B52-92AA-F05D3153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447791"/>
            <a:ext cx="7621031" cy="404864"/>
          </a:xfrm>
        </p:spPr>
        <p:txBody>
          <a:bodyPr>
            <a:normAutofit/>
          </a:bodyPr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Существующая методика оценки показателей надежности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35E162-9B23-4F47-B194-24DF4ADC4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3"/>
          <a:stretch/>
        </p:blipFill>
        <p:spPr>
          <a:xfrm>
            <a:off x="338835" y="1913111"/>
            <a:ext cx="11514329" cy="4716956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59A26BEC-C162-4E60-AB6D-0BB0D8077D79}"/>
              </a:ext>
            </a:extLst>
          </p:cNvPr>
          <p:cNvSpPr/>
          <p:nvPr/>
        </p:nvSpPr>
        <p:spPr>
          <a:xfrm>
            <a:off x="6892007" y="4760926"/>
            <a:ext cx="1753229" cy="8539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281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Система менеджмента качества">
            <a:extLst>
              <a:ext uri="{FF2B5EF4-FFF2-40B4-BE49-F238E27FC236}">
                <a16:creationId xmlns:a16="http://schemas.microsoft.com/office/drawing/2014/main" id="{1CD7EED2-1558-4B87-8993-F31A1A697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7"/>
          <a:stretch/>
        </p:blipFill>
        <p:spPr bwMode="auto">
          <a:xfrm>
            <a:off x="8467372" y="3444595"/>
            <a:ext cx="3541264" cy="32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447791"/>
            <a:ext cx="7621031" cy="404864"/>
          </a:xfrm>
        </p:spPr>
        <p:txBody>
          <a:bodyPr>
            <a:normAutofit/>
          </a:bodyPr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Коэффициент качества производства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443AAF-D337-4B4C-95CB-2416096C6C65}"/>
              </a:ext>
            </a:extLst>
          </p:cNvPr>
          <p:cNvSpPr txBox="1"/>
          <p:nvPr/>
        </p:nvSpPr>
        <p:spPr>
          <a:xfrm>
            <a:off x="2244407" y="3888406"/>
            <a:ext cx="5053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Недостаток:</a:t>
            </a:r>
            <a:r>
              <a:rPr lang="ru-RU" sz="1600" dirty="0">
                <a:solidFill>
                  <a:srgbClr val="C0000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является интегральным и усредненным</a:t>
            </a:r>
            <a:r>
              <a:rPr lang="en-US" sz="1600" dirty="0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справедлив для высоконадежных ЭМ1 прошлого поколения (до 2000 </a:t>
            </a:r>
            <a:r>
              <a:rPr lang="ru-RU" sz="1600" dirty="0" err="1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г.г</a:t>
            </a:r>
            <a:r>
              <a:rPr lang="ru-RU" sz="1600" dirty="0">
                <a:solidFill>
                  <a:srgbClr val="002060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.)!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D3B8462-1C09-4C4B-8C1C-8138F39358B2}"/>
              </a:ext>
            </a:extLst>
          </p:cNvPr>
          <p:cNvSpPr/>
          <p:nvPr/>
        </p:nvSpPr>
        <p:spPr>
          <a:xfrm>
            <a:off x="1834197" y="5310369"/>
            <a:ext cx="2566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HSE Sans" panose="02000000000000000000" pitchFamily="50" charset="-52"/>
                <a:cs typeface="Arial" panose="020B0604020202020204" pitchFamily="34" charset="0"/>
              </a:rPr>
              <a:t>Для Положения «РК - …»: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A90F-D5B2-4613-9B8B-BB1D1142F8F3}"/>
              </a:ext>
            </a:extLst>
          </p:cNvPr>
          <p:cNvSpPr txBox="1"/>
          <p:nvPr/>
        </p:nvSpPr>
        <p:spPr>
          <a:xfrm>
            <a:off x="4400298" y="5279591"/>
            <a:ext cx="1035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HSE Sans" panose="02000000000000000000" pitchFamily="50" charset="-52"/>
                <a:cs typeface="Times New Roman" panose="02020603050405020304" pitchFamily="18" charset="0"/>
              </a:rPr>
              <a:t>K</a:t>
            </a:r>
            <a:r>
              <a:rPr lang="en-US" sz="1200" i="1" dirty="0">
                <a:latin typeface="HSE Sans" panose="02000000000000000000" pitchFamily="50" charset="-52"/>
                <a:cs typeface="Arial" panose="020B0604020202020204" pitchFamily="34" charset="0"/>
              </a:rPr>
              <a:t>A</a:t>
            </a:r>
            <a:r>
              <a:rPr lang="ru-RU" sz="1200" i="1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=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0.2</a:t>
            </a:r>
            <a:endParaRPr lang="ru-RU" sz="3200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7A9CD2-5F9F-4ACF-8DFC-7193E30B923F}"/>
              </a:ext>
            </a:extLst>
          </p:cNvPr>
          <p:cNvSpPr/>
          <p:nvPr/>
        </p:nvSpPr>
        <p:spPr>
          <a:xfrm>
            <a:off x="183364" y="6410675"/>
            <a:ext cx="3326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HSE Sans" panose="02000000000000000000" pitchFamily="50" charset="-52"/>
                <a:ea typeface="ＭＳ Ｐゴシック"/>
                <a:cs typeface="Arial" panose="020B0604020202020204" pitchFamily="34" charset="0"/>
              </a:rPr>
              <a:t>Справочник «Надежность ЭРИ» 2006</a:t>
            </a:r>
            <a:endParaRPr lang="ru-RU" sz="1400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0FF25EB-756A-4F79-9D70-6EE205815120}"/>
              </a:ext>
            </a:extLst>
          </p:cNvPr>
          <p:cNvSpPr/>
          <p:nvPr/>
        </p:nvSpPr>
        <p:spPr>
          <a:xfrm>
            <a:off x="7278973" y="3074852"/>
            <a:ext cx="46462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HSE Sans" panose="02000000000000000000" pitchFamily="50" charset="-52"/>
                <a:ea typeface="ＭＳ Ｐゴシック"/>
                <a:cs typeface="Arial" panose="020B0604020202020204" pitchFamily="34" charset="0"/>
              </a:rPr>
              <a:t>Суммарная интенсивность отказов ЭМ0 (ЭРИ)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163BF5-9756-4B4E-A966-C579200006E3}"/>
              </a:ext>
            </a:extLst>
          </p:cNvPr>
          <p:cNvSpPr/>
          <p:nvPr/>
        </p:nvSpPr>
        <p:spPr>
          <a:xfrm>
            <a:off x="2854755" y="3079245"/>
            <a:ext cx="3809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HSE Sans" panose="02000000000000000000" pitchFamily="50" charset="-52"/>
                <a:ea typeface="ＭＳ Ｐゴシック"/>
                <a:cs typeface="Arial" panose="020B0604020202020204" pitchFamily="34" charset="0"/>
              </a:rPr>
              <a:t>«Коэффициент качества производства»</a:t>
            </a:r>
          </a:p>
        </p:txBody>
      </p:sp>
      <p:sp>
        <p:nvSpPr>
          <p:cNvPr id="21" name="Стрелка вправо 16">
            <a:extLst>
              <a:ext uri="{FF2B5EF4-FFF2-40B4-BE49-F238E27FC236}">
                <a16:creationId xmlns:a16="http://schemas.microsoft.com/office/drawing/2014/main" id="{C9409DE5-9EB7-4211-A89E-CC89E292E0B1}"/>
              </a:ext>
            </a:extLst>
          </p:cNvPr>
          <p:cNvSpPr/>
          <p:nvPr/>
        </p:nvSpPr>
        <p:spPr>
          <a:xfrm rot="7849094">
            <a:off x="6316085" y="2807779"/>
            <a:ext cx="265471" cy="1696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2" name="Стрелка вправо 16">
            <a:extLst>
              <a:ext uri="{FF2B5EF4-FFF2-40B4-BE49-F238E27FC236}">
                <a16:creationId xmlns:a16="http://schemas.microsoft.com/office/drawing/2014/main" id="{F27F2720-9BF4-4AB7-B5B8-3AC64AE2FC19}"/>
              </a:ext>
            </a:extLst>
          </p:cNvPr>
          <p:cNvSpPr/>
          <p:nvPr/>
        </p:nvSpPr>
        <p:spPr>
          <a:xfrm rot="3179081">
            <a:off x="7491910" y="2808935"/>
            <a:ext cx="265471" cy="1696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3" name="Стрелка вправо 16">
            <a:extLst>
              <a:ext uri="{FF2B5EF4-FFF2-40B4-BE49-F238E27FC236}">
                <a16:creationId xmlns:a16="http://schemas.microsoft.com/office/drawing/2014/main" id="{E863B552-49A5-4B55-B34C-6AD7C69D487A}"/>
              </a:ext>
            </a:extLst>
          </p:cNvPr>
          <p:cNvSpPr/>
          <p:nvPr/>
        </p:nvSpPr>
        <p:spPr>
          <a:xfrm rot="5400000">
            <a:off x="4730646" y="3595011"/>
            <a:ext cx="265471" cy="1696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4" name="Стрелка вправо 16">
            <a:extLst>
              <a:ext uri="{FF2B5EF4-FFF2-40B4-BE49-F238E27FC236}">
                <a16:creationId xmlns:a16="http://schemas.microsoft.com/office/drawing/2014/main" id="{9B3C1A27-7974-4625-AF8C-7F437357BA6A}"/>
              </a:ext>
            </a:extLst>
          </p:cNvPr>
          <p:cNvSpPr/>
          <p:nvPr/>
        </p:nvSpPr>
        <p:spPr>
          <a:xfrm rot="5400000">
            <a:off x="4730646" y="4889786"/>
            <a:ext cx="265471" cy="1696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40C1E86-6120-4BA7-866F-809E7E1079E9}"/>
              </a:ext>
            </a:extLst>
          </p:cNvPr>
          <p:cNvSpPr/>
          <p:nvPr/>
        </p:nvSpPr>
        <p:spPr>
          <a:xfrm>
            <a:off x="1806509" y="5682690"/>
            <a:ext cx="4289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r>
              <a:rPr lang="ru-RU" sz="1600" dirty="0">
                <a:latin typeface="HSE Sans" panose="02000000000000000000" pitchFamily="50" charset="-52"/>
                <a:cs typeface="Arial" panose="020B0604020202020204" pitchFamily="34" charset="0"/>
              </a:rPr>
              <a:t>Для КГВС «Мороз-6, 7» и «Климат 8» 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CA7916-E8B7-4348-83D8-0BBD95CB305E}"/>
              </a:ext>
            </a:extLst>
          </p:cNvPr>
          <p:cNvSpPr txBox="1"/>
          <p:nvPr/>
        </p:nvSpPr>
        <p:spPr>
          <a:xfrm>
            <a:off x="5538736" y="5895727"/>
            <a:ext cx="1035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HSE Sans" panose="02000000000000000000" pitchFamily="50" charset="-52"/>
                <a:cs typeface="Times New Roman" panose="02020603050405020304" pitchFamily="18" charset="0"/>
              </a:rPr>
              <a:t>K</a:t>
            </a:r>
            <a:r>
              <a:rPr lang="en-US" sz="1200" i="1" dirty="0">
                <a:latin typeface="HSE Sans" panose="02000000000000000000" pitchFamily="50" charset="-52"/>
                <a:cs typeface="Arial" panose="020B0604020202020204" pitchFamily="34" charset="0"/>
              </a:rPr>
              <a:t>A</a:t>
            </a:r>
            <a:r>
              <a:rPr lang="ru-RU" sz="1200" i="1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HSE Sans" panose="02000000000000000000" pitchFamily="50" charset="-52"/>
                <a:cs typeface="Arial" panose="020B0604020202020204" pitchFamily="34" charset="0"/>
              </a:rPr>
              <a:t>=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1</a:t>
            </a:r>
            <a:endParaRPr lang="ru-RU" sz="3200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CF3F3F7-9AD7-4D5A-8976-A05EF7B8E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417" y="2192152"/>
            <a:ext cx="2192228" cy="551890"/>
          </a:xfrm>
          <a:prstGeom prst="rect">
            <a:avLst/>
          </a:prstGeom>
        </p:spPr>
      </p:pic>
      <p:pic>
        <p:nvPicPr>
          <p:cNvPr id="29" name="Picture 2" descr="Спутник Пространство Коммуникации - Бесплатная векторная графика на Pixabay  - Pixabay">
            <a:extLst>
              <a:ext uri="{FF2B5EF4-FFF2-40B4-BE49-F238E27FC236}">
                <a16:creationId xmlns:a16="http://schemas.microsoft.com/office/drawing/2014/main" id="{7BAC82DB-4A1C-4712-9E11-C7688BAC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1" y="5130203"/>
            <a:ext cx="1120018" cy="56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Танк – Бесплатные иконки: транспорт">
            <a:extLst>
              <a:ext uri="{FF2B5EF4-FFF2-40B4-BE49-F238E27FC236}">
                <a16:creationId xmlns:a16="http://schemas.microsoft.com/office/drawing/2014/main" id="{945E76EF-F42E-4F13-9F72-3D42C541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69" y="5682690"/>
            <a:ext cx="789252" cy="7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т требований к постановкам задач на разработку с помощью архитектурного  проекта - Практические курсы по бизнес-анализу – обучение системных и  бизнес-аналитиков, курсы BABOK">
            <a:extLst>
              <a:ext uri="{FF2B5EF4-FFF2-40B4-BE49-F238E27FC236}">
                <a16:creationId xmlns:a16="http://schemas.microsoft.com/office/drawing/2014/main" id="{76BC2FE0-5742-4168-891C-3641186B8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61" y="2242649"/>
            <a:ext cx="1830846" cy="83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ечатные платы — РЕЗОНИТ — Производство и монтаж печатных плат">
            <a:extLst>
              <a:ext uri="{FF2B5EF4-FFF2-40B4-BE49-F238E27FC236}">
                <a16:creationId xmlns:a16="http://schemas.microsoft.com/office/drawing/2014/main" id="{F93A003E-29EF-4D24-B8C8-F58D4DAB3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11418" r="6859" b="6811"/>
          <a:stretch/>
        </p:blipFill>
        <p:spPr bwMode="auto">
          <a:xfrm>
            <a:off x="368127" y="3157165"/>
            <a:ext cx="1937512" cy="15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Требования – Бесплатные иконки: файлы и папки">
            <a:extLst>
              <a:ext uri="{FF2B5EF4-FFF2-40B4-BE49-F238E27FC236}">
                <a16:creationId xmlns:a16="http://schemas.microsoft.com/office/drawing/2014/main" id="{F37B304D-77B7-48C1-A835-665E8AC3A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5396" r="11829" b="4508"/>
          <a:stretch/>
        </p:blipFill>
        <p:spPr bwMode="auto">
          <a:xfrm>
            <a:off x="3624231" y="2101193"/>
            <a:ext cx="681498" cy="76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: изогнутая вверх 1">
            <a:extLst>
              <a:ext uri="{FF2B5EF4-FFF2-40B4-BE49-F238E27FC236}">
                <a16:creationId xmlns:a16="http://schemas.microsoft.com/office/drawing/2014/main" id="{8DF5D661-7790-40DE-BC50-5C0CB4C78704}"/>
              </a:ext>
            </a:extLst>
          </p:cNvPr>
          <p:cNvSpPr/>
          <p:nvPr/>
        </p:nvSpPr>
        <p:spPr>
          <a:xfrm rot="16200000">
            <a:off x="4392808" y="2534705"/>
            <a:ext cx="673126" cy="348420"/>
          </a:xfrm>
          <a:prstGeom prst="ben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SE Sans" panose="02000000000000000000" pitchFamily="50" charset="-52"/>
            </a:endParaRPr>
          </a:p>
        </p:txBody>
      </p:sp>
      <p:sp>
        <p:nvSpPr>
          <p:cNvPr id="31" name="Стрелка вправо 16">
            <a:extLst>
              <a:ext uri="{FF2B5EF4-FFF2-40B4-BE49-F238E27FC236}">
                <a16:creationId xmlns:a16="http://schemas.microsoft.com/office/drawing/2014/main" id="{564056CE-9079-42FF-BA39-E69C2A917D24}"/>
              </a:ext>
            </a:extLst>
          </p:cNvPr>
          <p:cNvSpPr/>
          <p:nvPr/>
        </p:nvSpPr>
        <p:spPr>
          <a:xfrm rot="10433982">
            <a:off x="2476274" y="2473280"/>
            <a:ext cx="837878" cy="15891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33" name="Стрелка вправо 16">
            <a:extLst>
              <a:ext uri="{FF2B5EF4-FFF2-40B4-BE49-F238E27FC236}">
                <a16:creationId xmlns:a16="http://schemas.microsoft.com/office/drawing/2014/main" id="{A8FAF670-1EA9-400B-9F3F-36A5AAA46243}"/>
              </a:ext>
            </a:extLst>
          </p:cNvPr>
          <p:cNvSpPr/>
          <p:nvPr/>
        </p:nvSpPr>
        <p:spPr>
          <a:xfrm rot="9352578">
            <a:off x="2084776" y="3035958"/>
            <a:ext cx="1358464" cy="15818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96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>
            <a:extLst>
              <a:ext uri="{FF2B5EF4-FFF2-40B4-BE49-F238E27FC236}">
                <a16:creationId xmlns:a16="http://schemas.microsoft.com/office/drawing/2014/main" id="{31ECD99B-42FC-4DCF-82AC-3F76E3346D9F}"/>
              </a:ext>
            </a:extLst>
          </p:cNvPr>
          <p:cNvSpPr txBox="1">
            <a:spLocks/>
          </p:cNvSpPr>
          <p:nvPr/>
        </p:nvSpPr>
        <p:spPr>
          <a:xfrm>
            <a:off x="1143689" y="540904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Московский институт электроники и математики им. А.Н. Тихонова</a:t>
            </a:r>
          </a:p>
          <a:p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9706FD48-6BBA-4713-A75A-32816C206276}"/>
              </a:ext>
            </a:extLst>
          </p:cNvPr>
          <p:cNvSpPr txBox="1">
            <a:spLocks/>
          </p:cNvSpPr>
          <p:nvPr/>
        </p:nvSpPr>
        <p:spPr>
          <a:xfrm>
            <a:off x="3459163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Управление надежностью   на предприятиях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CEA09815-D3B4-41EB-B8B5-402CE80E1522}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Развитие методов прогнозирования показателей надежности электронных модулей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B5E7D-61C6-4F7E-92BD-A49E9F377B92}"/>
              </a:ext>
            </a:extLst>
          </p:cNvPr>
          <p:cNvSpPr txBox="1"/>
          <p:nvPr/>
        </p:nvSpPr>
        <p:spPr>
          <a:xfrm>
            <a:off x="540774" y="1303267"/>
            <a:ext cx="367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HSE Sans Black" panose="02000000000000000000" pitchFamily="50" charset="0"/>
              </a:rPr>
              <a:t>Цели и задачи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81AC72-5254-45E5-9DE0-3DE286BD0262}"/>
              </a:ext>
            </a:extLst>
          </p:cNvPr>
          <p:cNvSpPr txBox="1"/>
          <p:nvPr/>
        </p:nvSpPr>
        <p:spPr>
          <a:xfrm>
            <a:off x="2118747" y="3936161"/>
            <a:ext cx="3597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HSE Sans" panose="02000000000000000000" pitchFamily="2" charset="0"/>
              </a:rPr>
              <a:t>Повышение достоверности расчетной оценки показателей надежности электронных модулей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EB04FF-0715-461F-A56E-EF3038BCD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33" y="3875363"/>
            <a:ext cx="1445037" cy="14450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7C9D72-8A1B-40B3-B705-49DDBCFF03C2}"/>
              </a:ext>
            </a:extLst>
          </p:cNvPr>
          <p:cNvSpPr txBox="1"/>
          <p:nvPr/>
        </p:nvSpPr>
        <p:spPr>
          <a:xfrm>
            <a:off x="498433" y="3119071"/>
            <a:ext cx="129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HSE Sans" panose="02000000000000000000" pitchFamily="2" charset="0"/>
              </a:rPr>
              <a:t>Цель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4B561DE-F8D1-4EF3-B586-FC9ED2C5E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136" y="1885136"/>
            <a:ext cx="1445038" cy="14450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AA6F02-041E-40FC-9546-800159C54D77}"/>
              </a:ext>
            </a:extLst>
          </p:cNvPr>
          <p:cNvSpPr txBox="1"/>
          <p:nvPr/>
        </p:nvSpPr>
        <p:spPr>
          <a:xfrm>
            <a:off x="6551875" y="2197808"/>
            <a:ext cx="144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HSE Sans" panose="02000000000000000000" pitchFamily="2" charset="0"/>
              </a:rPr>
              <a:t>Задачи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780A19-A73E-418D-8398-09A77EE3A707}"/>
              </a:ext>
            </a:extLst>
          </p:cNvPr>
          <p:cNvSpPr txBox="1"/>
          <p:nvPr/>
        </p:nvSpPr>
        <p:spPr>
          <a:xfrm>
            <a:off x="6551875" y="2895048"/>
            <a:ext cx="3597735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HSE Sans" panose="02000000000000000000" pitchFamily="2" charset="0"/>
              </a:rPr>
              <a:t>Автоматизация системы оценивания коэффициента качества производства (К</a:t>
            </a:r>
            <a:r>
              <a:rPr lang="ru-RU" sz="2000" baseline="-25000" dirty="0">
                <a:latin typeface="HSE Sans" panose="02000000000000000000" pitchFamily="2" charset="0"/>
              </a:rPr>
              <a:t>А</a:t>
            </a:r>
            <a:r>
              <a:rPr lang="ru-RU" sz="2000" dirty="0">
                <a:latin typeface="HSE Sans" panose="02000000000000000000" pitchFamily="2" charset="0"/>
              </a:rPr>
              <a:t>)</a:t>
            </a:r>
            <a:endParaRPr lang="ru-RU" sz="2000" baseline="-25000" dirty="0">
              <a:latin typeface="HSE Sans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baseline="-25000" dirty="0">
              <a:latin typeface="HSE Sans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HSE Sans" panose="02000000000000000000" pitchFamily="2" charset="0"/>
              </a:rPr>
              <a:t>Создание структуры автоматизированного оценивания К</a:t>
            </a:r>
            <a:r>
              <a:rPr lang="ru-RU" sz="2000" baseline="-25000" dirty="0">
                <a:latin typeface="HSE Sans" panose="02000000000000000000" pitchFamily="2" charset="0"/>
              </a:rPr>
              <a:t>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baseline="-25000" dirty="0">
              <a:latin typeface="HSE Sans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HSE Sans" panose="02000000000000000000" pitchFamily="2" charset="0"/>
              </a:rPr>
              <a:t>Применение многофакторного подхода к оцениванию К</a:t>
            </a:r>
            <a:r>
              <a:rPr lang="ru-RU" sz="2000" baseline="-25000" dirty="0">
                <a:latin typeface="HSE Sans" panose="02000000000000000000" pitchFamily="2" charset="0"/>
              </a:rPr>
              <a:t>А</a:t>
            </a:r>
            <a:endParaRPr lang="ru-RU" sz="2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823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purl.org/dc/terms/"/>
    <ds:schemaRef ds:uri="e96afe77-3acb-4328-97fc-408e1bde3ecd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875bd71-cde8-496c-a136-433f55d5e6d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16257</TotalTime>
  <Words>1232</Words>
  <Application>Microsoft Office PowerPoint</Application>
  <PresentationFormat>Широкоэкранный</PresentationFormat>
  <Paragraphs>230</Paragraphs>
  <Slides>18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HSE Sans</vt:lpstr>
      <vt:lpstr>HSE Sans Black</vt:lpstr>
      <vt:lpstr>Office Theme</vt:lpstr>
      <vt:lpstr>Презентация PowerPoint</vt:lpstr>
      <vt:lpstr>Презентация PowerPoint</vt:lpstr>
      <vt:lpstr>Подтверждение проблемы</vt:lpstr>
      <vt:lpstr>Коэффициенты риска проектов в космической отрасли РФ</vt:lpstr>
      <vt:lpstr>Презентация PowerPoint</vt:lpstr>
      <vt:lpstr>Влияние СМК на целевой уровень надежности ЭМ</vt:lpstr>
      <vt:lpstr>Существующая методика оценки показателей надежности</vt:lpstr>
      <vt:lpstr>Коэффициент качества производства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Модифицированная структура опросника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Игорь Харьков</cp:lastModifiedBy>
  <cp:revision>572</cp:revision>
  <cp:lastPrinted>2021-11-11T13:08:42Z</cp:lastPrinted>
  <dcterms:created xsi:type="dcterms:W3CDTF">2021-11-11T08:52:47Z</dcterms:created>
  <dcterms:modified xsi:type="dcterms:W3CDTF">2024-04-17T23:19:29Z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