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636" y="464819"/>
            <a:ext cx="449580" cy="44805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297935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9047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76331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jp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22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1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60" y="961644"/>
            <a:ext cx="886967" cy="8869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89903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2604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8540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2352" y="1163192"/>
            <a:ext cx="2172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 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электронной</a:t>
            </a:r>
            <a:r>
              <a:rPr sz="1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7638" y="1152271"/>
            <a:ext cx="227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Московский</a:t>
            </a:r>
            <a:r>
              <a:rPr sz="1200" spc="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институт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электроники </a:t>
            </a:r>
            <a:r>
              <a:rPr sz="1200" spc="-26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 математики</a:t>
            </a:r>
            <a:r>
              <a:rPr sz="12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им.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А.Н.</a:t>
            </a:r>
            <a:r>
              <a:rPr sz="12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Тихонова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4938" y="1152271"/>
            <a:ext cx="842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Москва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12.04.2024</a:t>
            </a:r>
            <a:r>
              <a:rPr sz="1200" spc="-4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0D2C69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8944" y="2437002"/>
            <a:ext cx="41910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2C69"/>
                </a:solidFill>
                <a:latin typeface="Calibri"/>
                <a:cs typeface="Calibri"/>
              </a:rPr>
              <a:t>Доклад</a:t>
            </a:r>
            <a:endParaRPr sz="1400" dirty="0">
              <a:latin typeface="Calibri"/>
              <a:cs typeface="Calibri"/>
            </a:endParaRPr>
          </a:p>
          <a:p>
            <a:pPr marL="12065" marR="5080" indent="-1270" algn="ctr">
              <a:lnSpc>
                <a:spcPts val="1680"/>
              </a:lnSpc>
              <a:spcBef>
                <a:spcPts val="55"/>
              </a:spcBef>
            </a:pP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«С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ТРУКТУРА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СИСТЕМЫ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ДЛЯ</a:t>
            </a:r>
            <a:r>
              <a:rPr sz="1100" b="1" spc="5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ЭКСПЕРТНОЙ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ОЦЕНКИ</a:t>
            </a:r>
            <a:r>
              <a:rPr sz="1100" b="1" spc="9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ВЫПОЛНЕНИЯ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НЕОБХОДИМЫХ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ПРОЦЕДУР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ПРИ </a:t>
            </a:r>
            <a:r>
              <a:rPr sz="1100" b="1" spc="-10" dirty="0">
                <a:solidFill>
                  <a:srgbClr val="000080"/>
                </a:solidFill>
                <a:latin typeface="Calibri"/>
                <a:cs typeface="Calibri"/>
              </a:rPr>
              <a:t>РАЗРАБОТКЕ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 РАДИОТЕХНИЧЕСКИХ </a:t>
            </a:r>
            <a:r>
              <a:rPr sz="1100" b="1" spc="-2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УСТРОЙСТВ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КОСМИЧЕСКОЙ</a:t>
            </a:r>
            <a:r>
              <a:rPr sz="1100" b="1" spc="8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АППАРАТУРЫ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460" y="4357496"/>
            <a:ext cx="27908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D2C69"/>
                </a:solidFill>
                <a:latin typeface="Calibri"/>
                <a:cs typeface="Calibri"/>
              </a:rPr>
              <a:t>Докладчик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Насыров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Даниэль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Дамилевич,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студент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года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обучения</a:t>
            </a:r>
            <a:r>
              <a:rPr sz="1400" spc="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ОП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“ИТСС”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0808" y="2170176"/>
            <a:ext cx="4541520" cy="3427729"/>
          </a:xfrm>
          <a:custGeom>
            <a:avLst/>
            <a:gdLst/>
            <a:ahLst/>
            <a:cxnLst/>
            <a:rect l="l" t="t" r="r" b="b"/>
            <a:pathLst>
              <a:path w="4541520" h="3427729">
                <a:moveTo>
                  <a:pt x="0" y="571246"/>
                </a:moveTo>
                <a:lnTo>
                  <a:pt x="1893" y="524397"/>
                </a:lnTo>
                <a:lnTo>
                  <a:pt x="7477" y="478592"/>
                </a:lnTo>
                <a:lnTo>
                  <a:pt x="16603" y="433976"/>
                </a:lnTo>
                <a:lnTo>
                  <a:pt x="29124" y="390696"/>
                </a:lnTo>
                <a:lnTo>
                  <a:pt x="44894" y="348900"/>
                </a:lnTo>
                <a:lnTo>
                  <a:pt x="63765" y="308735"/>
                </a:lnTo>
                <a:lnTo>
                  <a:pt x="85591" y="270347"/>
                </a:lnTo>
                <a:lnTo>
                  <a:pt x="110223" y="233885"/>
                </a:lnTo>
                <a:lnTo>
                  <a:pt x="137516" y="199494"/>
                </a:lnTo>
                <a:lnTo>
                  <a:pt x="167322" y="167322"/>
                </a:lnTo>
                <a:lnTo>
                  <a:pt x="199494" y="137516"/>
                </a:lnTo>
                <a:lnTo>
                  <a:pt x="233885" y="110223"/>
                </a:lnTo>
                <a:lnTo>
                  <a:pt x="270347" y="85591"/>
                </a:lnTo>
                <a:lnTo>
                  <a:pt x="308735" y="63765"/>
                </a:lnTo>
                <a:lnTo>
                  <a:pt x="348900" y="44894"/>
                </a:lnTo>
                <a:lnTo>
                  <a:pt x="390696" y="29124"/>
                </a:lnTo>
                <a:lnTo>
                  <a:pt x="433976" y="16603"/>
                </a:lnTo>
                <a:lnTo>
                  <a:pt x="478592" y="7477"/>
                </a:lnTo>
                <a:lnTo>
                  <a:pt x="524397" y="1893"/>
                </a:lnTo>
                <a:lnTo>
                  <a:pt x="571246" y="0"/>
                </a:lnTo>
                <a:lnTo>
                  <a:pt x="3970274" y="0"/>
                </a:lnTo>
                <a:lnTo>
                  <a:pt x="4017122" y="1893"/>
                </a:lnTo>
                <a:lnTo>
                  <a:pt x="4062927" y="7477"/>
                </a:lnTo>
                <a:lnTo>
                  <a:pt x="4107543" y="16603"/>
                </a:lnTo>
                <a:lnTo>
                  <a:pt x="4150823" y="29124"/>
                </a:lnTo>
                <a:lnTo>
                  <a:pt x="4192619" y="44894"/>
                </a:lnTo>
                <a:lnTo>
                  <a:pt x="4232784" y="63765"/>
                </a:lnTo>
                <a:lnTo>
                  <a:pt x="4271172" y="85591"/>
                </a:lnTo>
                <a:lnTo>
                  <a:pt x="4307634" y="110223"/>
                </a:lnTo>
                <a:lnTo>
                  <a:pt x="4342025" y="137516"/>
                </a:lnTo>
                <a:lnTo>
                  <a:pt x="4374197" y="167322"/>
                </a:lnTo>
                <a:lnTo>
                  <a:pt x="4404003" y="199494"/>
                </a:lnTo>
                <a:lnTo>
                  <a:pt x="4431296" y="233885"/>
                </a:lnTo>
                <a:lnTo>
                  <a:pt x="4455928" y="270347"/>
                </a:lnTo>
                <a:lnTo>
                  <a:pt x="4477754" y="308735"/>
                </a:lnTo>
                <a:lnTo>
                  <a:pt x="4496625" y="348900"/>
                </a:lnTo>
                <a:lnTo>
                  <a:pt x="4512395" y="390696"/>
                </a:lnTo>
                <a:lnTo>
                  <a:pt x="4524916" y="433976"/>
                </a:lnTo>
                <a:lnTo>
                  <a:pt x="4534042" y="478592"/>
                </a:lnTo>
                <a:lnTo>
                  <a:pt x="4539626" y="524397"/>
                </a:lnTo>
                <a:lnTo>
                  <a:pt x="4541520" y="571246"/>
                </a:lnTo>
                <a:lnTo>
                  <a:pt x="4541520" y="2856230"/>
                </a:lnTo>
                <a:lnTo>
                  <a:pt x="4539626" y="2903078"/>
                </a:lnTo>
                <a:lnTo>
                  <a:pt x="4534042" y="2948883"/>
                </a:lnTo>
                <a:lnTo>
                  <a:pt x="4524916" y="2993499"/>
                </a:lnTo>
                <a:lnTo>
                  <a:pt x="4512395" y="3036779"/>
                </a:lnTo>
                <a:lnTo>
                  <a:pt x="4496625" y="3078575"/>
                </a:lnTo>
                <a:lnTo>
                  <a:pt x="4477754" y="3118740"/>
                </a:lnTo>
                <a:lnTo>
                  <a:pt x="4455928" y="3157128"/>
                </a:lnTo>
                <a:lnTo>
                  <a:pt x="4431296" y="3193590"/>
                </a:lnTo>
                <a:lnTo>
                  <a:pt x="4404003" y="3227981"/>
                </a:lnTo>
                <a:lnTo>
                  <a:pt x="4374197" y="3260153"/>
                </a:lnTo>
                <a:lnTo>
                  <a:pt x="4342025" y="3289959"/>
                </a:lnTo>
                <a:lnTo>
                  <a:pt x="4307634" y="3317252"/>
                </a:lnTo>
                <a:lnTo>
                  <a:pt x="4271172" y="3341884"/>
                </a:lnTo>
                <a:lnTo>
                  <a:pt x="4232784" y="3363710"/>
                </a:lnTo>
                <a:lnTo>
                  <a:pt x="4192619" y="3382581"/>
                </a:lnTo>
                <a:lnTo>
                  <a:pt x="4150823" y="3398351"/>
                </a:lnTo>
                <a:lnTo>
                  <a:pt x="4107543" y="3410872"/>
                </a:lnTo>
                <a:lnTo>
                  <a:pt x="4062927" y="3419998"/>
                </a:lnTo>
                <a:lnTo>
                  <a:pt x="4017122" y="3425582"/>
                </a:lnTo>
                <a:lnTo>
                  <a:pt x="3970274" y="3427476"/>
                </a:lnTo>
                <a:lnTo>
                  <a:pt x="571246" y="3427476"/>
                </a:lnTo>
                <a:lnTo>
                  <a:pt x="524397" y="3425582"/>
                </a:lnTo>
                <a:lnTo>
                  <a:pt x="478592" y="3419998"/>
                </a:lnTo>
                <a:lnTo>
                  <a:pt x="433976" y="3410872"/>
                </a:lnTo>
                <a:lnTo>
                  <a:pt x="390696" y="3398351"/>
                </a:lnTo>
                <a:lnTo>
                  <a:pt x="348900" y="3382581"/>
                </a:lnTo>
                <a:lnTo>
                  <a:pt x="308735" y="3363710"/>
                </a:lnTo>
                <a:lnTo>
                  <a:pt x="270347" y="3341884"/>
                </a:lnTo>
                <a:lnTo>
                  <a:pt x="233885" y="3317252"/>
                </a:lnTo>
                <a:lnTo>
                  <a:pt x="199494" y="3289959"/>
                </a:lnTo>
                <a:lnTo>
                  <a:pt x="167322" y="3260153"/>
                </a:lnTo>
                <a:lnTo>
                  <a:pt x="137516" y="3227981"/>
                </a:lnTo>
                <a:lnTo>
                  <a:pt x="110223" y="3193590"/>
                </a:lnTo>
                <a:lnTo>
                  <a:pt x="85591" y="3157128"/>
                </a:lnTo>
                <a:lnTo>
                  <a:pt x="63765" y="3118740"/>
                </a:lnTo>
                <a:lnTo>
                  <a:pt x="44894" y="3078575"/>
                </a:lnTo>
                <a:lnTo>
                  <a:pt x="29124" y="3036779"/>
                </a:lnTo>
                <a:lnTo>
                  <a:pt x="16603" y="2993499"/>
                </a:lnTo>
                <a:lnTo>
                  <a:pt x="7477" y="2948883"/>
                </a:lnTo>
                <a:lnTo>
                  <a:pt x="1893" y="2903078"/>
                </a:lnTo>
                <a:lnTo>
                  <a:pt x="0" y="2856230"/>
                </a:lnTo>
                <a:lnTo>
                  <a:pt x="0" y="571246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616954" y="2454910"/>
            <a:ext cx="4552950" cy="2858135"/>
            <a:chOff x="6616954" y="2454910"/>
            <a:chExt cx="4552950" cy="2858135"/>
          </a:xfrm>
        </p:grpSpPr>
        <p:sp>
          <p:nvSpPr>
            <p:cNvPr id="14" name="object 14"/>
            <p:cNvSpPr/>
            <p:nvPr/>
          </p:nvSpPr>
          <p:spPr>
            <a:xfrm>
              <a:off x="6623304" y="2461260"/>
              <a:ext cx="4540250" cy="2845435"/>
            </a:xfrm>
            <a:custGeom>
              <a:avLst/>
              <a:gdLst/>
              <a:ahLst/>
              <a:cxnLst/>
              <a:rect l="l" t="t" r="r" b="b"/>
              <a:pathLst>
                <a:path w="4540250" h="2845435">
                  <a:moveTo>
                    <a:pt x="0" y="474217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8" y="0"/>
                  </a:lnTo>
                  <a:lnTo>
                    <a:pt x="4065778" y="0"/>
                  </a:lnTo>
                  <a:lnTo>
                    <a:pt x="4114259" y="2448"/>
                  </a:lnTo>
                  <a:lnTo>
                    <a:pt x="4161341" y="9635"/>
                  </a:lnTo>
                  <a:lnTo>
                    <a:pt x="4206785" y="21322"/>
                  </a:lnTo>
                  <a:lnTo>
                    <a:pt x="4250352" y="37270"/>
                  </a:lnTo>
                  <a:lnTo>
                    <a:pt x="4291805" y="57241"/>
                  </a:lnTo>
                  <a:lnTo>
                    <a:pt x="4330904" y="80996"/>
                  </a:lnTo>
                  <a:lnTo>
                    <a:pt x="4367412" y="108297"/>
                  </a:lnTo>
                  <a:lnTo>
                    <a:pt x="4401089" y="138906"/>
                  </a:lnTo>
                  <a:lnTo>
                    <a:pt x="4431698" y="172583"/>
                  </a:lnTo>
                  <a:lnTo>
                    <a:pt x="4458999" y="209091"/>
                  </a:lnTo>
                  <a:lnTo>
                    <a:pt x="4482754" y="248190"/>
                  </a:lnTo>
                  <a:lnTo>
                    <a:pt x="4502725" y="289643"/>
                  </a:lnTo>
                  <a:lnTo>
                    <a:pt x="4518673" y="333210"/>
                  </a:lnTo>
                  <a:lnTo>
                    <a:pt x="4530360" y="378654"/>
                  </a:lnTo>
                  <a:lnTo>
                    <a:pt x="4537547" y="425736"/>
                  </a:lnTo>
                  <a:lnTo>
                    <a:pt x="4539996" y="474217"/>
                  </a:lnTo>
                  <a:lnTo>
                    <a:pt x="4539996" y="2371090"/>
                  </a:lnTo>
                  <a:lnTo>
                    <a:pt x="4537547" y="2419571"/>
                  </a:lnTo>
                  <a:lnTo>
                    <a:pt x="4530360" y="2466653"/>
                  </a:lnTo>
                  <a:lnTo>
                    <a:pt x="4518673" y="2512097"/>
                  </a:lnTo>
                  <a:lnTo>
                    <a:pt x="4502725" y="2555664"/>
                  </a:lnTo>
                  <a:lnTo>
                    <a:pt x="4482754" y="2597117"/>
                  </a:lnTo>
                  <a:lnTo>
                    <a:pt x="4458999" y="2636216"/>
                  </a:lnTo>
                  <a:lnTo>
                    <a:pt x="4431698" y="2672724"/>
                  </a:lnTo>
                  <a:lnTo>
                    <a:pt x="4401089" y="2706401"/>
                  </a:lnTo>
                  <a:lnTo>
                    <a:pt x="4367412" y="2737010"/>
                  </a:lnTo>
                  <a:lnTo>
                    <a:pt x="4330904" y="2764311"/>
                  </a:lnTo>
                  <a:lnTo>
                    <a:pt x="4291805" y="2788066"/>
                  </a:lnTo>
                  <a:lnTo>
                    <a:pt x="4250352" y="2808037"/>
                  </a:lnTo>
                  <a:lnTo>
                    <a:pt x="4206785" y="2823985"/>
                  </a:lnTo>
                  <a:lnTo>
                    <a:pt x="4161341" y="2835672"/>
                  </a:lnTo>
                  <a:lnTo>
                    <a:pt x="4114259" y="2842859"/>
                  </a:lnTo>
                  <a:lnTo>
                    <a:pt x="4065778" y="2845308"/>
                  </a:lnTo>
                  <a:lnTo>
                    <a:pt x="474218" y="2845308"/>
                  </a:lnTo>
                  <a:lnTo>
                    <a:pt x="425736" y="2842859"/>
                  </a:lnTo>
                  <a:lnTo>
                    <a:pt x="378654" y="2835672"/>
                  </a:lnTo>
                  <a:lnTo>
                    <a:pt x="333210" y="2823985"/>
                  </a:lnTo>
                  <a:lnTo>
                    <a:pt x="289643" y="2808037"/>
                  </a:lnTo>
                  <a:lnTo>
                    <a:pt x="248190" y="2788066"/>
                  </a:lnTo>
                  <a:lnTo>
                    <a:pt x="209091" y="2764311"/>
                  </a:lnTo>
                  <a:lnTo>
                    <a:pt x="172583" y="2737010"/>
                  </a:lnTo>
                  <a:lnTo>
                    <a:pt x="138906" y="2706401"/>
                  </a:lnTo>
                  <a:lnTo>
                    <a:pt x="108297" y="2672724"/>
                  </a:lnTo>
                  <a:lnTo>
                    <a:pt x="80996" y="2636216"/>
                  </a:lnTo>
                  <a:lnTo>
                    <a:pt x="57241" y="2597117"/>
                  </a:lnTo>
                  <a:lnTo>
                    <a:pt x="37270" y="2555664"/>
                  </a:lnTo>
                  <a:lnTo>
                    <a:pt x="21322" y="2512097"/>
                  </a:lnTo>
                  <a:lnTo>
                    <a:pt x="9635" y="2466653"/>
                  </a:lnTo>
                  <a:lnTo>
                    <a:pt x="2448" y="2419571"/>
                  </a:lnTo>
                  <a:lnTo>
                    <a:pt x="0" y="2371090"/>
                  </a:lnTo>
                  <a:lnTo>
                    <a:pt x="0" y="474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5256" y="3643909"/>
              <a:ext cx="736092" cy="7283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88617" y="2347721"/>
            <a:ext cx="314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Доклад 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рамках конференции </a:t>
            </a:r>
            <a:r>
              <a:rPr sz="1800" b="1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готовили: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764" y="3170682"/>
            <a:ext cx="29451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Насыров</a:t>
            </a:r>
            <a:r>
              <a:rPr sz="18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Даниэль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Дамилевич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Мкртчян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E2C68"/>
                </a:solidFill>
                <a:latin typeface="Calibri"/>
                <a:cs typeface="Calibri"/>
              </a:rPr>
              <a:t>Гарик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Андраникович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Бушуев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 Никита</a:t>
            </a:r>
            <a:r>
              <a:rPr sz="18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Игоревич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1078" y="4268216"/>
            <a:ext cx="37706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E2C68"/>
                </a:solidFill>
                <a:latin typeface="Calibri"/>
                <a:cs typeface="Calibri"/>
              </a:rPr>
              <a:t>Под</a:t>
            </a:r>
            <a:r>
              <a:rPr sz="1800" b="1" spc="-15" dirty="0">
                <a:solidFill>
                  <a:srgbClr val="0E2C68"/>
                </a:solidFill>
                <a:latin typeface="Calibri"/>
                <a:cs typeface="Calibri"/>
              </a:rPr>
              <a:t> руководством:</a:t>
            </a:r>
            <a:endParaRPr sz="1800" dirty="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Сергея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Николаевича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E2C68"/>
                </a:solidFill>
                <a:latin typeface="Calibri"/>
                <a:cs typeface="Calibri"/>
              </a:rPr>
              <a:t>Полесского,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доцента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департамента</a:t>
            </a:r>
            <a:r>
              <a:rPr sz="18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компьютерной</a:t>
            </a:r>
            <a:endParaRPr sz="1800" dirty="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3564" y="1383791"/>
            <a:ext cx="2673096" cy="22966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00" y="4238244"/>
            <a:ext cx="7566659" cy="20711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0136" y="3066669"/>
            <a:ext cx="342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432" y="3465957"/>
            <a:ext cx="14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736" y="1201524"/>
            <a:ext cx="8094345" cy="22123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r>
              <a:rPr sz="2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ЭМ1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919"/>
              </a:spcBef>
              <a:tabLst>
                <a:tab pos="4110354" algn="l"/>
              </a:tabLst>
            </a:pPr>
            <a:r>
              <a:rPr sz="4000" spc="5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ЭМ1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=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r>
              <a:rPr sz="3975" b="1" baseline="-20964" dirty="0">
                <a:solidFill>
                  <a:srgbClr val="0E2C68"/>
                </a:solidFill>
                <a:latin typeface="Calibri"/>
                <a:cs typeface="Calibri"/>
              </a:rPr>
              <a:t>∑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(П</a:t>
            </a:r>
            <a:r>
              <a:rPr sz="3975" spc="-7" baseline="-20964" dirty="0">
                <a:solidFill>
                  <a:srgbClr val="0E2C68"/>
                </a:solidFill>
                <a:latin typeface="Calibri"/>
                <a:cs typeface="Calibri"/>
              </a:rPr>
              <a:t>p</a:t>
            </a:r>
            <a:r>
              <a:rPr sz="3975" spc="465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IM</a:t>
            </a:r>
            <a:r>
              <a:rPr sz="3975" spc="45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Е	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D</a:t>
            </a:r>
            <a:r>
              <a:rPr sz="3975" spc="-30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G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М</a:t>
            </a:r>
            <a:r>
              <a:rPr sz="3975" spc="42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IM</a:t>
            </a:r>
            <a:r>
              <a:rPr sz="3975" spc="434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Е </a:t>
            </a:r>
            <a:r>
              <a:rPr sz="3975" spc="-87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G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S</a:t>
            </a:r>
            <a:r>
              <a:rPr sz="3975" spc="450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G</a:t>
            </a:r>
            <a:r>
              <a:rPr sz="3975" spc="45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I</a:t>
            </a:r>
            <a:r>
              <a:rPr sz="3975" spc="45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N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W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)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r>
              <a:rPr sz="3975" b="1" spc="-22" baseline="-20964" dirty="0">
                <a:solidFill>
                  <a:srgbClr val="0E2C68"/>
                </a:solidFill>
                <a:latin typeface="Calibri"/>
                <a:cs typeface="Calibri"/>
              </a:rPr>
              <a:t>SW</a:t>
            </a:r>
            <a:endParaRPr sz="3975" baseline="-20964">
              <a:latin typeface="Calibri"/>
              <a:cs typeface="Calibri"/>
            </a:endParaRPr>
          </a:p>
          <a:p>
            <a:pPr marL="989330">
              <a:lnSpc>
                <a:spcPct val="100000"/>
              </a:lnSpc>
              <a:spcBef>
                <a:spcPts val="134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Суммарная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366" y="3388614"/>
            <a:ext cx="1298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366" y="3632453"/>
            <a:ext cx="1049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r>
              <a:rPr sz="1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(λ  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136" y="3923792"/>
            <a:ext cx="342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7432" y="4323079"/>
            <a:ext cx="63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2C68"/>
                </a:solidFill>
                <a:latin typeface="Calibri"/>
                <a:cs typeface="Calibri"/>
              </a:rPr>
              <a:t>SW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2757" y="3749335"/>
            <a:ext cx="2058670" cy="10382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490"/>
              </a:spcBef>
            </a:pPr>
            <a:r>
              <a:rPr sz="1050" spc="10" dirty="0">
                <a:solidFill>
                  <a:srgbClr val="0E2C68"/>
                </a:solidFill>
                <a:latin typeface="Cambria Math"/>
                <a:cs typeface="Cambria Math"/>
              </a:rPr>
              <a:t>∑</a:t>
            </a:r>
            <a:endParaRPr sz="10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Прогнозируемая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r>
              <a:rPr sz="16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r>
              <a:rPr sz="16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(λ</a:t>
            </a:r>
            <a:r>
              <a:rPr sz="1575" baseline="-21164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311" y="4786883"/>
            <a:ext cx="2071116" cy="20711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10360" y="1443608"/>
          <a:ext cx="3451860" cy="487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41">
                <a:tc>
                  <a:txBody>
                    <a:bodyPr/>
                    <a:lstStyle/>
                    <a:p>
                      <a:pPr marL="10160" marR="494030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он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ук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ивн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41">
                <a:tc>
                  <a:txBody>
                    <a:bodyPr/>
                    <a:lstStyle/>
                    <a:p>
                      <a:pPr marL="10160" marR="243204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оизв</a:t>
                      </a:r>
                      <a:r>
                        <a:rPr sz="1600" spc="-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ст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ен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ые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15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09">
                <a:tc>
                  <a:txBody>
                    <a:bodyPr/>
                    <a:lstStyle/>
                    <a:p>
                      <a:pPr marL="10160" marR="497205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 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омплек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тующих  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элементов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Несовершенство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41">
                <a:tc>
                  <a:txBody>
                    <a:bodyPr/>
                    <a:lstStyle/>
                    <a:p>
                      <a:pPr marL="10160" marR="327660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Несовершенство 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методов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контроля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marL="10160" marR="259715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луа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ационные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marL="10160">
                        <a:lnSpc>
                          <a:spcPts val="1880"/>
                        </a:lnSpc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Деградационные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15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8872">
                <a:tc>
                  <a:txBody>
                    <a:bodyPr/>
                    <a:lstStyle/>
                    <a:p>
                      <a:pPr marL="10160" marR="453390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Несо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вершенство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160" marR="754380">
                        <a:lnSpc>
                          <a:spcPts val="1920"/>
                        </a:lnSpc>
                      </a:pP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повышени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м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надежности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442327" y="1391234"/>
            <a:ext cx="4050029" cy="1051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93345" algn="r">
              <a:lnSpc>
                <a:spcPts val="3370"/>
              </a:lnSpc>
              <a:spcBef>
                <a:spcPts val="114"/>
              </a:spcBef>
            </a:pPr>
            <a:r>
              <a:rPr sz="2900" u="heavy" spc="-135" dirty="0">
                <a:solidFill>
                  <a:srgbClr val="0E2C68"/>
                </a:solidFill>
                <a:uFill>
                  <a:solidFill>
                    <a:srgbClr val="0E2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80" dirty="0">
                <a:solidFill>
                  <a:srgbClr val="0E2C68"/>
                </a:solidFill>
                <a:uFill>
                  <a:solidFill>
                    <a:srgbClr val="0E2C68"/>
                  </a:solidFill>
                </a:uFill>
                <a:latin typeface="Cambria Math"/>
                <a:cs typeface="Cambria Math"/>
              </a:rPr>
              <a:t>1</a:t>
            </a:r>
            <a:endParaRPr sz="2900">
              <a:latin typeface="Cambria Math"/>
              <a:cs typeface="Cambria Math"/>
            </a:endParaRPr>
          </a:p>
          <a:p>
            <a:pPr marL="38100">
              <a:lnSpc>
                <a:spcPts val="4690"/>
              </a:lnSpc>
              <a:tabLst>
                <a:tab pos="685165" algn="l"/>
                <a:tab pos="1785620" algn="l"/>
              </a:tabLst>
            </a:pPr>
            <a:r>
              <a:rPr sz="4000" dirty="0">
                <a:solidFill>
                  <a:srgbClr val="0E2C68"/>
                </a:solidFill>
                <a:latin typeface="Cambria Math"/>
                <a:cs typeface="Cambria Math"/>
              </a:rPr>
              <a:t>П</a:t>
            </a:r>
            <a:r>
              <a:rPr sz="4350" spc="487" baseline="-15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4350" baseline="-15325" dirty="0">
                <a:solidFill>
                  <a:srgbClr val="0E2C68"/>
                </a:solidFill>
                <a:latin typeface="Cambria Math"/>
                <a:cs typeface="Cambria Math"/>
              </a:rPr>
              <a:t>	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=</a:t>
            </a:r>
            <a:r>
              <a:rPr sz="4000" spc="235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𝛼</a:t>
            </a:r>
            <a:r>
              <a:rPr sz="4350" spc="487" baseline="-15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4350" baseline="-15325" dirty="0">
                <a:solidFill>
                  <a:srgbClr val="0E2C68"/>
                </a:solidFill>
                <a:latin typeface="Cambria Math"/>
                <a:cs typeface="Cambria Math"/>
              </a:rPr>
              <a:t>	</a:t>
            </a:r>
            <a:r>
              <a:rPr sz="4000" dirty="0">
                <a:solidFill>
                  <a:srgbClr val="0E2C68"/>
                </a:solidFill>
                <a:latin typeface="Cambria Math"/>
                <a:cs typeface="Cambria Math"/>
              </a:rPr>
              <a:t>(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−</a:t>
            </a:r>
            <a:r>
              <a:rPr sz="4000" spc="-220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10" dirty="0">
                <a:solidFill>
                  <a:srgbClr val="0E2C68"/>
                </a:solidFill>
                <a:latin typeface="Cambria Math"/>
                <a:cs typeface="Cambria Math"/>
              </a:rPr>
              <a:t>l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n</a:t>
            </a:r>
            <a:r>
              <a:rPr sz="4000" spc="-195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80" dirty="0">
                <a:solidFill>
                  <a:srgbClr val="0E2C68"/>
                </a:solidFill>
                <a:latin typeface="Cambria Math"/>
                <a:cs typeface="Cambria Math"/>
              </a:rPr>
              <a:t>𝑅</a:t>
            </a:r>
            <a:r>
              <a:rPr sz="4350" spc="892" baseline="-15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4000" dirty="0">
                <a:solidFill>
                  <a:srgbClr val="0E2C68"/>
                </a:solidFill>
                <a:latin typeface="Cambria Math"/>
                <a:cs typeface="Cambria Math"/>
              </a:rPr>
              <a:t>)</a:t>
            </a:r>
            <a:r>
              <a:rPr sz="4350" spc="405" baseline="21072" dirty="0">
                <a:solidFill>
                  <a:srgbClr val="0E2C68"/>
                </a:solidFill>
                <a:latin typeface="Cambria Math"/>
                <a:cs typeface="Cambria Math"/>
              </a:rPr>
              <a:t>𝛽</a:t>
            </a:r>
            <a:r>
              <a:rPr sz="3600" spc="660" baseline="11574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3600" baseline="11574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5860" y="3515614"/>
            <a:ext cx="15557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1916" y="3274822"/>
            <a:ext cx="1024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2460" algn="l"/>
              </a:tabLst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𝑅	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3806" y="3632580"/>
            <a:ext cx="2514600" cy="33655"/>
          </a:xfrm>
          <a:custGeom>
            <a:avLst/>
            <a:gdLst/>
            <a:ahLst/>
            <a:cxnLst/>
            <a:rect l="l" t="t" r="r" b="b"/>
            <a:pathLst>
              <a:path w="2514600" h="33654">
                <a:moveTo>
                  <a:pt x="2514600" y="0"/>
                </a:moveTo>
                <a:lnTo>
                  <a:pt x="0" y="0"/>
                </a:lnTo>
                <a:lnTo>
                  <a:pt x="0" y="33528"/>
                </a:lnTo>
                <a:lnTo>
                  <a:pt x="2514600" y="33528"/>
                </a:lnTo>
                <a:lnTo>
                  <a:pt x="2514600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1868" y="2791713"/>
            <a:ext cx="385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∑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1532" y="3114802"/>
            <a:ext cx="69913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1019" dirty="0">
                <a:solidFill>
                  <a:srgbClr val="0E2C68"/>
                </a:solidFill>
                <a:latin typeface="Cambria Math"/>
                <a:cs typeface="Cambria Math"/>
              </a:rPr>
              <a:t>𝑗</a:t>
            </a:r>
            <a:r>
              <a:rPr sz="2900" spc="-40" dirty="0">
                <a:solidFill>
                  <a:srgbClr val="0E2C68"/>
                </a:solidFill>
                <a:latin typeface="Cambria Math"/>
                <a:cs typeface="Cambria Math"/>
              </a:rPr>
              <a:t>=</a:t>
            </a:r>
            <a:r>
              <a:rPr sz="2900" spc="80" dirty="0">
                <a:solidFill>
                  <a:srgbClr val="0E2C68"/>
                </a:solidFill>
                <a:latin typeface="Cambria Math"/>
                <a:cs typeface="Cambria Math"/>
              </a:rPr>
              <a:t>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3056" y="2676855"/>
            <a:ext cx="26670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400" dirty="0">
                <a:solidFill>
                  <a:srgbClr val="0E2C68"/>
                </a:solidFill>
                <a:latin typeface="Cambria Math"/>
                <a:cs typeface="Cambria Math"/>
              </a:rPr>
              <a:t>𝑛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3848" y="2821635"/>
            <a:ext cx="140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3942" y="2915157"/>
            <a:ext cx="1438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112" baseline="11111" dirty="0">
                <a:solidFill>
                  <a:srgbClr val="0E2C68"/>
                </a:solidFill>
                <a:latin typeface="Cambria Math"/>
                <a:cs typeface="Cambria Math"/>
              </a:rPr>
              <a:t>𝐺</a:t>
            </a:r>
            <a:r>
              <a:rPr sz="2900" spc="75" dirty="0">
                <a:solidFill>
                  <a:srgbClr val="0E2C68"/>
                </a:solidFill>
                <a:latin typeface="Cambria Math"/>
                <a:cs typeface="Cambria Math"/>
              </a:rPr>
              <a:t>𝑖𝑗</a:t>
            </a:r>
            <a:r>
              <a:rPr sz="6000" spc="112" baseline="11111" dirty="0">
                <a:solidFill>
                  <a:srgbClr val="0E2C68"/>
                </a:solidFill>
                <a:latin typeface="Cambria Math"/>
                <a:cs typeface="Cambria Math"/>
              </a:rPr>
              <a:t>𝑊</a:t>
            </a:r>
            <a:r>
              <a:rPr sz="2900" spc="75" dirty="0">
                <a:solidFill>
                  <a:srgbClr val="0E2C68"/>
                </a:solidFill>
                <a:latin typeface="Cambria Math"/>
                <a:cs typeface="Cambria Math"/>
              </a:rPr>
              <a:t>𝑖𝑗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4956" y="3647897"/>
            <a:ext cx="385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∑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5002" y="3987749"/>
            <a:ext cx="69723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1015" dirty="0">
                <a:solidFill>
                  <a:srgbClr val="0E2C68"/>
                </a:solidFill>
                <a:latin typeface="Cambria Math"/>
                <a:cs typeface="Cambria Math"/>
              </a:rPr>
              <a:t>𝑗</a:t>
            </a:r>
            <a:r>
              <a:rPr sz="2900" spc="-45" dirty="0">
                <a:solidFill>
                  <a:srgbClr val="0E2C68"/>
                </a:solidFill>
                <a:latin typeface="Cambria Math"/>
                <a:cs typeface="Cambria Math"/>
              </a:rPr>
              <a:t>=</a:t>
            </a:r>
            <a:r>
              <a:rPr sz="2900" spc="80" dirty="0">
                <a:solidFill>
                  <a:srgbClr val="0E2C68"/>
                </a:solidFill>
                <a:latin typeface="Cambria Math"/>
                <a:cs typeface="Cambria Math"/>
              </a:rPr>
              <a:t>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5002" y="3533902"/>
            <a:ext cx="26606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400" dirty="0">
                <a:solidFill>
                  <a:srgbClr val="0E2C68"/>
                </a:solidFill>
                <a:latin typeface="Cambria Math"/>
                <a:cs typeface="Cambria Math"/>
              </a:rPr>
              <a:t>𝑛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95793" y="3678682"/>
            <a:ext cx="14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0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10906" y="3667709"/>
            <a:ext cx="508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𝑊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25433" y="3908805"/>
            <a:ext cx="32893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320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2900" spc="900" dirty="0">
                <a:solidFill>
                  <a:srgbClr val="0E2C68"/>
                </a:solidFill>
                <a:latin typeface="Cambria Math"/>
                <a:cs typeface="Cambria Math"/>
              </a:rPr>
              <a:t>𝑗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79005" y="5385003"/>
            <a:ext cx="26987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245" dirty="0">
                <a:solidFill>
                  <a:srgbClr val="0E2C68"/>
                </a:solidFill>
                <a:latin typeface="Cambria Math"/>
                <a:cs typeface="Cambria Math"/>
              </a:rPr>
              <a:t>𝑔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7441" y="5144211"/>
            <a:ext cx="1139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6760" algn="l"/>
              </a:tabLst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П	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23504" y="5501385"/>
            <a:ext cx="3016250" cy="33655"/>
          </a:xfrm>
          <a:custGeom>
            <a:avLst/>
            <a:gdLst/>
            <a:ahLst/>
            <a:cxnLst/>
            <a:rect l="l" t="t" r="r" b="b"/>
            <a:pathLst>
              <a:path w="3016250" h="33654">
                <a:moveTo>
                  <a:pt x="3015996" y="0"/>
                </a:moveTo>
                <a:lnTo>
                  <a:pt x="0" y="0"/>
                </a:lnTo>
                <a:lnTo>
                  <a:pt x="0" y="33527"/>
                </a:lnTo>
                <a:lnTo>
                  <a:pt x="3015996" y="33527"/>
                </a:lnTo>
                <a:lnTo>
                  <a:pt x="3015996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16008" y="4899533"/>
            <a:ext cx="1430655" cy="470534"/>
          </a:xfrm>
          <a:custGeom>
            <a:avLst/>
            <a:gdLst/>
            <a:ahLst/>
            <a:cxnLst/>
            <a:rect l="l" t="t" r="r" b="b"/>
            <a:pathLst>
              <a:path w="1430654" h="470535">
                <a:moveTo>
                  <a:pt x="1280541" y="0"/>
                </a:moveTo>
                <a:lnTo>
                  <a:pt x="1273937" y="19050"/>
                </a:lnTo>
                <a:lnTo>
                  <a:pt x="1301105" y="30859"/>
                </a:lnTo>
                <a:lnTo>
                  <a:pt x="1324498" y="47228"/>
                </a:lnTo>
                <a:lnTo>
                  <a:pt x="1359916" y="93599"/>
                </a:lnTo>
                <a:lnTo>
                  <a:pt x="1380712" y="155987"/>
                </a:lnTo>
                <a:lnTo>
                  <a:pt x="1387602" y="232664"/>
                </a:lnTo>
                <a:lnTo>
                  <a:pt x="1385863" y="274117"/>
                </a:lnTo>
                <a:lnTo>
                  <a:pt x="1371957" y="345642"/>
                </a:lnTo>
                <a:lnTo>
                  <a:pt x="1344029" y="401452"/>
                </a:lnTo>
                <a:lnTo>
                  <a:pt x="1301460" y="439120"/>
                </a:lnTo>
                <a:lnTo>
                  <a:pt x="1274699" y="450977"/>
                </a:lnTo>
                <a:lnTo>
                  <a:pt x="1280541" y="470027"/>
                </a:lnTo>
                <a:lnTo>
                  <a:pt x="1344755" y="440007"/>
                </a:lnTo>
                <a:lnTo>
                  <a:pt x="1391920" y="387985"/>
                </a:lnTo>
                <a:lnTo>
                  <a:pt x="1420844" y="318166"/>
                </a:lnTo>
                <a:lnTo>
                  <a:pt x="1428103" y="278328"/>
                </a:lnTo>
                <a:lnTo>
                  <a:pt x="1430527" y="235204"/>
                </a:lnTo>
                <a:lnTo>
                  <a:pt x="1428101" y="192079"/>
                </a:lnTo>
                <a:lnTo>
                  <a:pt x="1420828" y="152241"/>
                </a:lnTo>
                <a:lnTo>
                  <a:pt x="1408721" y="115689"/>
                </a:lnTo>
                <a:lnTo>
                  <a:pt x="1370266" y="53488"/>
                </a:lnTo>
                <a:lnTo>
                  <a:pt x="1314640" y="12289"/>
                </a:lnTo>
                <a:lnTo>
                  <a:pt x="1280541" y="0"/>
                </a:lnTo>
                <a:close/>
              </a:path>
              <a:path w="1430654" h="470535">
                <a:moveTo>
                  <a:pt x="149860" y="0"/>
                </a:moveTo>
                <a:lnTo>
                  <a:pt x="85915" y="30114"/>
                </a:lnTo>
                <a:lnTo>
                  <a:pt x="38735" y="82423"/>
                </a:lnTo>
                <a:lnTo>
                  <a:pt x="9699" y="152241"/>
                </a:lnTo>
                <a:lnTo>
                  <a:pt x="2426" y="192079"/>
                </a:lnTo>
                <a:lnTo>
                  <a:pt x="0" y="235204"/>
                </a:lnTo>
                <a:lnTo>
                  <a:pt x="2407" y="278328"/>
                </a:lnTo>
                <a:lnTo>
                  <a:pt x="9636" y="318166"/>
                </a:lnTo>
                <a:lnTo>
                  <a:pt x="21699" y="354718"/>
                </a:lnTo>
                <a:lnTo>
                  <a:pt x="60063" y="416752"/>
                </a:lnTo>
                <a:lnTo>
                  <a:pt x="115689" y="457761"/>
                </a:lnTo>
                <a:lnTo>
                  <a:pt x="149860" y="470027"/>
                </a:lnTo>
                <a:lnTo>
                  <a:pt x="155829" y="450977"/>
                </a:lnTo>
                <a:lnTo>
                  <a:pt x="129067" y="439120"/>
                </a:lnTo>
                <a:lnTo>
                  <a:pt x="105949" y="422608"/>
                </a:lnTo>
                <a:lnTo>
                  <a:pt x="70739" y="375666"/>
                </a:lnTo>
                <a:lnTo>
                  <a:pt x="49815" y="311785"/>
                </a:lnTo>
                <a:lnTo>
                  <a:pt x="42799" y="232664"/>
                </a:lnTo>
                <a:lnTo>
                  <a:pt x="44557" y="192539"/>
                </a:lnTo>
                <a:lnTo>
                  <a:pt x="58550" y="123007"/>
                </a:lnTo>
                <a:lnTo>
                  <a:pt x="86546" y="68145"/>
                </a:lnTo>
                <a:lnTo>
                  <a:pt x="129496" y="30859"/>
                </a:lnTo>
                <a:lnTo>
                  <a:pt x="156591" y="19050"/>
                </a:lnTo>
                <a:lnTo>
                  <a:pt x="149860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211693" y="4759528"/>
            <a:ext cx="228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0940" algn="l"/>
              </a:tabLst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1.12	𝑡</a:t>
            </a:r>
            <a:r>
              <a:rPr sz="4000" spc="60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+</a:t>
            </a:r>
            <a:r>
              <a:rPr sz="4000" spc="-35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2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80954" y="4711065"/>
            <a:ext cx="54165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-45" dirty="0">
                <a:solidFill>
                  <a:srgbClr val="0E2C68"/>
                </a:solidFill>
                <a:latin typeface="Cambria Math"/>
                <a:cs typeface="Cambria Math"/>
              </a:rPr>
              <a:t>−</a:t>
            </a:r>
            <a:r>
              <a:rPr sz="2900" spc="335" dirty="0">
                <a:solidFill>
                  <a:srgbClr val="0E2C68"/>
                </a:solidFill>
                <a:latin typeface="Cambria Math"/>
                <a:cs typeface="Cambria Math"/>
              </a:rPr>
              <a:t>𝛼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80906" y="5331663"/>
            <a:ext cx="873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67" baseline="-16666" dirty="0">
                <a:solidFill>
                  <a:srgbClr val="0E2C68"/>
                </a:solidFill>
                <a:latin typeface="Cambria Math"/>
                <a:cs typeface="Cambria Math"/>
              </a:rPr>
              <a:t>2</a:t>
            </a:r>
            <a:r>
              <a:rPr sz="2900" spc="45" dirty="0">
                <a:solidFill>
                  <a:srgbClr val="0E2C68"/>
                </a:solidFill>
                <a:latin typeface="Cambria Math"/>
                <a:cs typeface="Cambria Math"/>
              </a:rPr>
              <a:t>−𝛼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136" y="1527759"/>
            <a:ext cx="5304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Существующие </a:t>
            </a:r>
            <a:r>
              <a:rPr sz="3600" spc="-20" dirty="0">
                <a:solidFill>
                  <a:srgbClr val="0E2C68"/>
                </a:solidFill>
                <a:latin typeface="Calibri"/>
                <a:cs typeface="Calibri"/>
              </a:rPr>
              <a:t>проблемы </a:t>
            </a:r>
            <a:r>
              <a:rPr sz="3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иностранного</a:t>
            </a:r>
            <a:r>
              <a:rPr sz="3600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справочника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5628" y="2022170"/>
            <a:ext cx="47732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Вопросы</a:t>
            </a:r>
            <a:r>
              <a:rPr sz="2000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справочнике</a:t>
            </a:r>
            <a:r>
              <a:rPr sz="2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структурированы,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не адаптированы на 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русский</a:t>
            </a:r>
            <a:r>
              <a:rPr sz="2000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язык</a:t>
            </a:r>
            <a:r>
              <a:rPr sz="2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под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новые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принципы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МК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628" y="3241929"/>
            <a:ext cx="47720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Большое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количество однообразных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вопросов,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ответы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на </a:t>
            </a:r>
            <a:r>
              <a:rPr sz="2000" spc="-15" dirty="0">
                <a:solidFill>
                  <a:srgbClr val="0E2C68"/>
                </a:solidFill>
                <a:latin typeface="Calibri"/>
                <a:cs typeface="Calibri"/>
              </a:rPr>
              <a:t>которые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могут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быть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предсказаны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автоматически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E2C68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40513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Отсутствие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электронного </a:t>
            </a:r>
            <a:r>
              <a:rPr sz="2000" spc="-25" dirty="0">
                <a:solidFill>
                  <a:srgbClr val="0E2C68"/>
                </a:solidFill>
                <a:latin typeface="Calibri"/>
                <a:cs typeface="Calibri"/>
              </a:rPr>
              <a:t>модуля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для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расчетов показателей надежности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выявление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“проблемных</a:t>
            </a:r>
            <a:r>
              <a:rPr sz="20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областей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предприятия”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708" y="3579876"/>
            <a:ext cx="3144012" cy="27005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1464" y="2101595"/>
            <a:ext cx="1088135" cy="9052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136" y="1124203"/>
            <a:ext cx="8215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2C68"/>
                </a:solidFill>
                <a:latin typeface="Calibri"/>
                <a:cs typeface="Calibri"/>
              </a:rPr>
              <a:t>Исходная</a:t>
            </a:r>
            <a:r>
              <a:rPr sz="36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 модифицированная</a:t>
            </a:r>
            <a:r>
              <a:rPr sz="36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структура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184" y="1766316"/>
            <a:ext cx="3968496" cy="46177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0" y="2132076"/>
            <a:ext cx="4311396" cy="25938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5871" y="2660014"/>
          <a:ext cx="11207115" cy="353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8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1300" spc="-3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п/п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Question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551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Вопрос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(перевод)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Процесс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(согласно</a:t>
                      </a:r>
                      <a:r>
                        <a:rPr sz="125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ГОСТ</a:t>
                      </a:r>
                      <a:r>
                        <a:rPr sz="125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 </a:t>
                      </a:r>
                      <a:r>
                        <a:rPr sz="12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57193-2016)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79095" marR="6350" indent="-36449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Напра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ле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нно  сть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40005" indent="774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Категория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дмет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ой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области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27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there an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effective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Failure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Reporting and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Corrective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(FRACAS)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the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fielded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system?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Существует</a:t>
                      </a:r>
                      <a:r>
                        <a:rPr sz="13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ли эффективная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968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передачи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сообщений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об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отказах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анализа </a:t>
                      </a:r>
                      <a:r>
                        <a:rPr sz="1300" spc="-27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внесения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исправлений</a:t>
                      </a:r>
                      <a:r>
                        <a:rPr sz="1300" spc="3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(FRACAS)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развернутой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системы?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9400" marR="221615" indent="-5080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че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1465" marR="166370" indent="-1162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пра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вле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я 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рисками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Продукт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sz="1300" spc="-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FRACAS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is the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percentage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of field </a:t>
                      </a:r>
                      <a:r>
                        <a:rPr sz="1300" spc="-28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failures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which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root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cause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determined?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Каков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процент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отказов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процессе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26035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эксплуатации,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определена </a:t>
                      </a:r>
                      <a:r>
                        <a:rPr sz="1300" spc="-27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первопричина?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9400" marR="221615" indent="-50800">
                        <a:lnSpc>
                          <a:spcPct val="100000"/>
                        </a:lnSpc>
                      </a:pPr>
                      <a:r>
                        <a:rPr sz="1300" spc="-1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че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1465" marR="166370" indent="-116205">
                        <a:lnSpc>
                          <a:spcPct val="100000"/>
                        </a:lnSpc>
                      </a:pPr>
                      <a:r>
                        <a:rPr sz="1300" spc="-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пра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вле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я 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рисками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Продукт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все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Анализ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70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the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original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designers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300" spc="-27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personnel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consulted</a:t>
                      </a:r>
                      <a:r>
                        <a:rPr sz="1300" spc="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regarding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potential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corrective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action?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Проводятся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ли</a:t>
                      </a:r>
                      <a:r>
                        <a:rPr sz="13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консультации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с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первоначальными</a:t>
                      </a:r>
                      <a:r>
                        <a:rPr sz="1300" spc="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разработчиками</a:t>
                      </a:r>
                      <a:r>
                        <a:rPr sz="1300" spc="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или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24765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производственным</a:t>
                      </a:r>
                      <a:r>
                        <a:rPr sz="1300" spc="3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персоналом</a:t>
                      </a:r>
                      <a:r>
                        <a:rPr sz="1300" spc="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поводу </a:t>
                      </a:r>
                      <a:r>
                        <a:rPr sz="1300" spc="-28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возможных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внесений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исправлений?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575" marR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Организационного </a:t>
                      </a:r>
                      <a:r>
                        <a:rPr sz="1300" spc="-28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обеспечения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 marR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300" spc="-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лов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ече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ми  ресурсами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Персонал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все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Техподдержка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73430" y="1415237"/>
            <a:ext cx="5612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E2C68"/>
                </a:solidFill>
                <a:latin typeface="Calibri"/>
                <a:cs typeface="Calibri"/>
              </a:rPr>
              <a:t>Модифицированная</a:t>
            </a:r>
            <a:r>
              <a:rPr sz="2400" b="1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E2C68"/>
                </a:solidFill>
                <a:latin typeface="Calibri"/>
                <a:cs typeface="Calibri"/>
              </a:rPr>
              <a:t>структура</a:t>
            </a:r>
            <a:r>
              <a:rPr sz="2400" b="1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E2C68"/>
                </a:solidFill>
                <a:latin typeface="Calibri"/>
                <a:cs typeface="Calibri"/>
              </a:rPr>
              <a:t>опросника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5" y="1498168"/>
            <a:ext cx="15633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М</a:t>
            </a:r>
            <a:r>
              <a:rPr sz="3600" spc="-95" dirty="0">
                <a:solidFill>
                  <a:srgbClr val="0E2C68"/>
                </a:solidFill>
                <a:latin typeface="Calibri"/>
                <a:cs typeface="Calibri"/>
              </a:rPr>
              <a:t>о</a:t>
            </a:r>
            <a:r>
              <a:rPr sz="3600" spc="-45" dirty="0">
                <a:solidFill>
                  <a:srgbClr val="0E2C68"/>
                </a:solidFill>
                <a:latin typeface="Calibri"/>
                <a:cs typeface="Calibri"/>
              </a:rPr>
              <a:t>д</a:t>
            </a:r>
            <a:r>
              <a:rPr sz="3600" spc="-65" dirty="0">
                <a:solidFill>
                  <a:srgbClr val="0E2C68"/>
                </a:solidFill>
                <a:latin typeface="Calibri"/>
                <a:cs typeface="Calibri"/>
              </a:rPr>
              <a:t>е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ль  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дерева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" y="4395215"/>
            <a:ext cx="1601724" cy="16032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1064" y="1341119"/>
            <a:ext cx="7453884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252854"/>
            <a:ext cx="4311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E2C68"/>
                </a:solidFill>
                <a:latin typeface="Calibri"/>
                <a:cs typeface="Calibri"/>
              </a:rPr>
              <a:t>Схема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рассмотрения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предметных</a:t>
            </a:r>
            <a:r>
              <a:rPr sz="3600" spc="-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E2C68"/>
                </a:solidFill>
                <a:latin typeface="Calibri"/>
                <a:cs typeface="Calibri"/>
              </a:rPr>
              <a:t>областей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8764" y="1248155"/>
            <a:ext cx="6528816" cy="52623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5" y="1324178"/>
            <a:ext cx="1137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3600" spc="-50" dirty="0">
                <a:solidFill>
                  <a:srgbClr val="0E2C68"/>
                </a:solidFill>
                <a:latin typeface="Calibri"/>
                <a:cs typeface="Calibri"/>
              </a:rPr>
              <a:t>т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оги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191" y="1965960"/>
            <a:ext cx="4559808" cy="37932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688" y="1530096"/>
            <a:ext cx="4559808" cy="50383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60" y="961644"/>
            <a:ext cx="886967" cy="8869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89903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2604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8540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2352" y="1163192"/>
            <a:ext cx="2172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 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электронной</a:t>
            </a:r>
            <a:r>
              <a:rPr sz="1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7638" y="1152271"/>
            <a:ext cx="227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Московский</a:t>
            </a:r>
            <a:r>
              <a:rPr sz="1200" spc="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институт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электроники </a:t>
            </a:r>
            <a:r>
              <a:rPr sz="1200" spc="-26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 математики</a:t>
            </a:r>
            <a:r>
              <a:rPr sz="12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им.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А.Н.</a:t>
            </a:r>
            <a:r>
              <a:rPr sz="12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Тихонова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4938" y="1152271"/>
            <a:ext cx="842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Москва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12.04.2024</a:t>
            </a:r>
            <a:r>
              <a:rPr sz="1200" spc="-4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0D2C69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8944" y="2437002"/>
            <a:ext cx="41910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2C69"/>
                </a:solidFill>
                <a:latin typeface="Calibri"/>
                <a:cs typeface="Calibri"/>
              </a:rPr>
              <a:t>Доклад</a:t>
            </a:r>
            <a:endParaRPr sz="1400">
              <a:latin typeface="Calibri"/>
              <a:cs typeface="Calibri"/>
            </a:endParaRPr>
          </a:p>
          <a:p>
            <a:pPr marL="12065" marR="5080" indent="-1270" algn="ctr">
              <a:lnSpc>
                <a:spcPts val="1680"/>
              </a:lnSpc>
              <a:spcBef>
                <a:spcPts val="55"/>
              </a:spcBef>
            </a:pP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«С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ТРУКТУРА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СИСТЕМЫ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ДЛЯ</a:t>
            </a:r>
            <a:r>
              <a:rPr sz="1100" b="1" spc="5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ЭКСПЕРТНОЙ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ОЦЕНКИ</a:t>
            </a:r>
            <a:r>
              <a:rPr sz="1100" b="1" spc="9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ВЫПОЛНЕНИЯ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НЕОБХОДИМЫХ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ПРОЦЕДУР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ПРИ </a:t>
            </a:r>
            <a:r>
              <a:rPr sz="1100" b="1" spc="-10" dirty="0">
                <a:solidFill>
                  <a:srgbClr val="000080"/>
                </a:solidFill>
                <a:latin typeface="Calibri"/>
                <a:cs typeface="Calibri"/>
              </a:rPr>
              <a:t>РАЗРАБОТКЕ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 РАДИОТЕХНИЧЕСКИХ </a:t>
            </a:r>
            <a:r>
              <a:rPr sz="1100" b="1" spc="-2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УСТРОЙСТВ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КОСМИЧЕСКОЙ</a:t>
            </a:r>
            <a:r>
              <a:rPr sz="1100" b="1" spc="8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АППАРАТУРЫ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460" y="4357496"/>
            <a:ext cx="27908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D2C69"/>
                </a:solidFill>
                <a:latin typeface="Calibri"/>
                <a:cs typeface="Calibri"/>
              </a:rPr>
              <a:t>Докладчик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Насыров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Даниэль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Дамилевич,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студент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года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обучения</a:t>
            </a:r>
            <a:r>
              <a:rPr sz="1400" spc="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ОП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“ИТСС”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0808" y="2170176"/>
            <a:ext cx="4541520" cy="3427729"/>
          </a:xfrm>
          <a:custGeom>
            <a:avLst/>
            <a:gdLst/>
            <a:ahLst/>
            <a:cxnLst/>
            <a:rect l="l" t="t" r="r" b="b"/>
            <a:pathLst>
              <a:path w="4541520" h="3427729">
                <a:moveTo>
                  <a:pt x="0" y="571246"/>
                </a:moveTo>
                <a:lnTo>
                  <a:pt x="1893" y="524397"/>
                </a:lnTo>
                <a:lnTo>
                  <a:pt x="7477" y="478592"/>
                </a:lnTo>
                <a:lnTo>
                  <a:pt x="16603" y="433976"/>
                </a:lnTo>
                <a:lnTo>
                  <a:pt x="29124" y="390696"/>
                </a:lnTo>
                <a:lnTo>
                  <a:pt x="44894" y="348900"/>
                </a:lnTo>
                <a:lnTo>
                  <a:pt x="63765" y="308735"/>
                </a:lnTo>
                <a:lnTo>
                  <a:pt x="85591" y="270347"/>
                </a:lnTo>
                <a:lnTo>
                  <a:pt x="110223" y="233885"/>
                </a:lnTo>
                <a:lnTo>
                  <a:pt x="137516" y="199494"/>
                </a:lnTo>
                <a:lnTo>
                  <a:pt x="167322" y="167322"/>
                </a:lnTo>
                <a:lnTo>
                  <a:pt x="199494" y="137516"/>
                </a:lnTo>
                <a:lnTo>
                  <a:pt x="233885" y="110223"/>
                </a:lnTo>
                <a:lnTo>
                  <a:pt x="270347" y="85591"/>
                </a:lnTo>
                <a:lnTo>
                  <a:pt x="308735" y="63765"/>
                </a:lnTo>
                <a:lnTo>
                  <a:pt x="348900" y="44894"/>
                </a:lnTo>
                <a:lnTo>
                  <a:pt x="390696" y="29124"/>
                </a:lnTo>
                <a:lnTo>
                  <a:pt x="433976" y="16603"/>
                </a:lnTo>
                <a:lnTo>
                  <a:pt x="478592" y="7477"/>
                </a:lnTo>
                <a:lnTo>
                  <a:pt x="524397" y="1893"/>
                </a:lnTo>
                <a:lnTo>
                  <a:pt x="571246" y="0"/>
                </a:lnTo>
                <a:lnTo>
                  <a:pt x="3970274" y="0"/>
                </a:lnTo>
                <a:lnTo>
                  <a:pt x="4017122" y="1893"/>
                </a:lnTo>
                <a:lnTo>
                  <a:pt x="4062927" y="7477"/>
                </a:lnTo>
                <a:lnTo>
                  <a:pt x="4107543" y="16603"/>
                </a:lnTo>
                <a:lnTo>
                  <a:pt x="4150823" y="29124"/>
                </a:lnTo>
                <a:lnTo>
                  <a:pt x="4192619" y="44894"/>
                </a:lnTo>
                <a:lnTo>
                  <a:pt x="4232784" y="63765"/>
                </a:lnTo>
                <a:lnTo>
                  <a:pt x="4271172" y="85591"/>
                </a:lnTo>
                <a:lnTo>
                  <a:pt x="4307634" y="110223"/>
                </a:lnTo>
                <a:lnTo>
                  <a:pt x="4342025" y="137516"/>
                </a:lnTo>
                <a:lnTo>
                  <a:pt x="4374197" y="167322"/>
                </a:lnTo>
                <a:lnTo>
                  <a:pt x="4404003" y="199494"/>
                </a:lnTo>
                <a:lnTo>
                  <a:pt x="4431296" y="233885"/>
                </a:lnTo>
                <a:lnTo>
                  <a:pt x="4455928" y="270347"/>
                </a:lnTo>
                <a:lnTo>
                  <a:pt x="4477754" y="308735"/>
                </a:lnTo>
                <a:lnTo>
                  <a:pt x="4496625" y="348900"/>
                </a:lnTo>
                <a:lnTo>
                  <a:pt x="4512395" y="390696"/>
                </a:lnTo>
                <a:lnTo>
                  <a:pt x="4524916" y="433976"/>
                </a:lnTo>
                <a:lnTo>
                  <a:pt x="4534042" y="478592"/>
                </a:lnTo>
                <a:lnTo>
                  <a:pt x="4539626" y="524397"/>
                </a:lnTo>
                <a:lnTo>
                  <a:pt x="4541520" y="571246"/>
                </a:lnTo>
                <a:lnTo>
                  <a:pt x="4541520" y="2856230"/>
                </a:lnTo>
                <a:lnTo>
                  <a:pt x="4539626" y="2903078"/>
                </a:lnTo>
                <a:lnTo>
                  <a:pt x="4534042" y="2948883"/>
                </a:lnTo>
                <a:lnTo>
                  <a:pt x="4524916" y="2993499"/>
                </a:lnTo>
                <a:lnTo>
                  <a:pt x="4512395" y="3036779"/>
                </a:lnTo>
                <a:lnTo>
                  <a:pt x="4496625" y="3078575"/>
                </a:lnTo>
                <a:lnTo>
                  <a:pt x="4477754" y="3118740"/>
                </a:lnTo>
                <a:lnTo>
                  <a:pt x="4455928" y="3157128"/>
                </a:lnTo>
                <a:lnTo>
                  <a:pt x="4431296" y="3193590"/>
                </a:lnTo>
                <a:lnTo>
                  <a:pt x="4404003" y="3227981"/>
                </a:lnTo>
                <a:lnTo>
                  <a:pt x="4374197" y="3260153"/>
                </a:lnTo>
                <a:lnTo>
                  <a:pt x="4342025" y="3289959"/>
                </a:lnTo>
                <a:lnTo>
                  <a:pt x="4307634" y="3317252"/>
                </a:lnTo>
                <a:lnTo>
                  <a:pt x="4271172" y="3341884"/>
                </a:lnTo>
                <a:lnTo>
                  <a:pt x="4232784" y="3363710"/>
                </a:lnTo>
                <a:lnTo>
                  <a:pt x="4192619" y="3382581"/>
                </a:lnTo>
                <a:lnTo>
                  <a:pt x="4150823" y="3398351"/>
                </a:lnTo>
                <a:lnTo>
                  <a:pt x="4107543" y="3410872"/>
                </a:lnTo>
                <a:lnTo>
                  <a:pt x="4062927" y="3419998"/>
                </a:lnTo>
                <a:lnTo>
                  <a:pt x="4017122" y="3425582"/>
                </a:lnTo>
                <a:lnTo>
                  <a:pt x="3970274" y="3427476"/>
                </a:lnTo>
                <a:lnTo>
                  <a:pt x="571246" y="3427476"/>
                </a:lnTo>
                <a:lnTo>
                  <a:pt x="524397" y="3425582"/>
                </a:lnTo>
                <a:lnTo>
                  <a:pt x="478592" y="3419998"/>
                </a:lnTo>
                <a:lnTo>
                  <a:pt x="433976" y="3410872"/>
                </a:lnTo>
                <a:lnTo>
                  <a:pt x="390696" y="3398351"/>
                </a:lnTo>
                <a:lnTo>
                  <a:pt x="348900" y="3382581"/>
                </a:lnTo>
                <a:lnTo>
                  <a:pt x="308735" y="3363710"/>
                </a:lnTo>
                <a:lnTo>
                  <a:pt x="270347" y="3341884"/>
                </a:lnTo>
                <a:lnTo>
                  <a:pt x="233885" y="3317252"/>
                </a:lnTo>
                <a:lnTo>
                  <a:pt x="199494" y="3289959"/>
                </a:lnTo>
                <a:lnTo>
                  <a:pt x="167322" y="3260153"/>
                </a:lnTo>
                <a:lnTo>
                  <a:pt x="137516" y="3227981"/>
                </a:lnTo>
                <a:lnTo>
                  <a:pt x="110223" y="3193590"/>
                </a:lnTo>
                <a:lnTo>
                  <a:pt x="85591" y="3157128"/>
                </a:lnTo>
                <a:lnTo>
                  <a:pt x="63765" y="3118740"/>
                </a:lnTo>
                <a:lnTo>
                  <a:pt x="44894" y="3078575"/>
                </a:lnTo>
                <a:lnTo>
                  <a:pt x="29124" y="3036779"/>
                </a:lnTo>
                <a:lnTo>
                  <a:pt x="16603" y="2993499"/>
                </a:lnTo>
                <a:lnTo>
                  <a:pt x="7477" y="2948883"/>
                </a:lnTo>
                <a:lnTo>
                  <a:pt x="1893" y="2903078"/>
                </a:lnTo>
                <a:lnTo>
                  <a:pt x="0" y="2856230"/>
                </a:lnTo>
                <a:lnTo>
                  <a:pt x="0" y="571246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616954" y="2454910"/>
            <a:ext cx="4552950" cy="2858135"/>
            <a:chOff x="6616954" y="2454910"/>
            <a:chExt cx="4552950" cy="2858135"/>
          </a:xfrm>
        </p:grpSpPr>
        <p:sp>
          <p:nvSpPr>
            <p:cNvPr id="14" name="object 14"/>
            <p:cNvSpPr/>
            <p:nvPr/>
          </p:nvSpPr>
          <p:spPr>
            <a:xfrm>
              <a:off x="6623304" y="2461260"/>
              <a:ext cx="4540250" cy="2845435"/>
            </a:xfrm>
            <a:custGeom>
              <a:avLst/>
              <a:gdLst/>
              <a:ahLst/>
              <a:cxnLst/>
              <a:rect l="l" t="t" r="r" b="b"/>
              <a:pathLst>
                <a:path w="4540250" h="2845435">
                  <a:moveTo>
                    <a:pt x="0" y="474217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8" y="0"/>
                  </a:lnTo>
                  <a:lnTo>
                    <a:pt x="4065778" y="0"/>
                  </a:lnTo>
                  <a:lnTo>
                    <a:pt x="4114259" y="2448"/>
                  </a:lnTo>
                  <a:lnTo>
                    <a:pt x="4161341" y="9635"/>
                  </a:lnTo>
                  <a:lnTo>
                    <a:pt x="4206785" y="21322"/>
                  </a:lnTo>
                  <a:lnTo>
                    <a:pt x="4250352" y="37270"/>
                  </a:lnTo>
                  <a:lnTo>
                    <a:pt x="4291805" y="57241"/>
                  </a:lnTo>
                  <a:lnTo>
                    <a:pt x="4330904" y="80996"/>
                  </a:lnTo>
                  <a:lnTo>
                    <a:pt x="4367412" y="108297"/>
                  </a:lnTo>
                  <a:lnTo>
                    <a:pt x="4401089" y="138906"/>
                  </a:lnTo>
                  <a:lnTo>
                    <a:pt x="4431698" y="172583"/>
                  </a:lnTo>
                  <a:lnTo>
                    <a:pt x="4458999" y="209091"/>
                  </a:lnTo>
                  <a:lnTo>
                    <a:pt x="4482754" y="248190"/>
                  </a:lnTo>
                  <a:lnTo>
                    <a:pt x="4502725" y="289643"/>
                  </a:lnTo>
                  <a:lnTo>
                    <a:pt x="4518673" y="333210"/>
                  </a:lnTo>
                  <a:lnTo>
                    <a:pt x="4530360" y="378654"/>
                  </a:lnTo>
                  <a:lnTo>
                    <a:pt x="4537547" y="425736"/>
                  </a:lnTo>
                  <a:lnTo>
                    <a:pt x="4539996" y="474217"/>
                  </a:lnTo>
                  <a:lnTo>
                    <a:pt x="4539996" y="2371090"/>
                  </a:lnTo>
                  <a:lnTo>
                    <a:pt x="4537547" y="2419571"/>
                  </a:lnTo>
                  <a:lnTo>
                    <a:pt x="4530360" y="2466653"/>
                  </a:lnTo>
                  <a:lnTo>
                    <a:pt x="4518673" y="2512097"/>
                  </a:lnTo>
                  <a:lnTo>
                    <a:pt x="4502725" y="2555664"/>
                  </a:lnTo>
                  <a:lnTo>
                    <a:pt x="4482754" y="2597117"/>
                  </a:lnTo>
                  <a:lnTo>
                    <a:pt x="4458999" y="2636216"/>
                  </a:lnTo>
                  <a:lnTo>
                    <a:pt x="4431698" y="2672724"/>
                  </a:lnTo>
                  <a:lnTo>
                    <a:pt x="4401089" y="2706401"/>
                  </a:lnTo>
                  <a:lnTo>
                    <a:pt x="4367412" y="2737010"/>
                  </a:lnTo>
                  <a:lnTo>
                    <a:pt x="4330904" y="2764311"/>
                  </a:lnTo>
                  <a:lnTo>
                    <a:pt x="4291805" y="2788066"/>
                  </a:lnTo>
                  <a:lnTo>
                    <a:pt x="4250352" y="2808037"/>
                  </a:lnTo>
                  <a:lnTo>
                    <a:pt x="4206785" y="2823985"/>
                  </a:lnTo>
                  <a:lnTo>
                    <a:pt x="4161341" y="2835672"/>
                  </a:lnTo>
                  <a:lnTo>
                    <a:pt x="4114259" y="2842859"/>
                  </a:lnTo>
                  <a:lnTo>
                    <a:pt x="4065778" y="2845308"/>
                  </a:lnTo>
                  <a:lnTo>
                    <a:pt x="474218" y="2845308"/>
                  </a:lnTo>
                  <a:lnTo>
                    <a:pt x="425736" y="2842859"/>
                  </a:lnTo>
                  <a:lnTo>
                    <a:pt x="378654" y="2835672"/>
                  </a:lnTo>
                  <a:lnTo>
                    <a:pt x="333210" y="2823985"/>
                  </a:lnTo>
                  <a:lnTo>
                    <a:pt x="289643" y="2808037"/>
                  </a:lnTo>
                  <a:lnTo>
                    <a:pt x="248190" y="2788066"/>
                  </a:lnTo>
                  <a:lnTo>
                    <a:pt x="209091" y="2764311"/>
                  </a:lnTo>
                  <a:lnTo>
                    <a:pt x="172583" y="2737010"/>
                  </a:lnTo>
                  <a:lnTo>
                    <a:pt x="138906" y="2706401"/>
                  </a:lnTo>
                  <a:lnTo>
                    <a:pt x="108297" y="2672724"/>
                  </a:lnTo>
                  <a:lnTo>
                    <a:pt x="80996" y="2636216"/>
                  </a:lnTo>
                  <a:lnTo>
                    <a:pt x="57241" y="2597117"/>
                  </a:lnTo>
                  <a:lnTo>
                    <a:pt x="37270" y="2555664"/>
                  </a:lnTo>
                  <a:lnTo>
                    <a:pt x="21322" y="2512097"/>
                  </a:lnTo>
                  <a:lnTo>
                    <a:pt x="9635" y="2466653"/>
                  </a:lnTo>
                  <a:lnTo>
                    <a:pt x="2448" y="2419571"/>
                  </a:lnTo>
                  <a:lnTo>
                    <a:pt x="0" y="2371090"/>
                  </a:lnTo>
                  <a:lnTo>
                    <a:pt x="0" y="474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5256" y="3643909"/>
              <a:ext cx="736092" cy="7283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88617" y="2347721"/>
            <a:ext cx="314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Доклад 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рамках конференции </a:t>
            </a:r>
            <a:r>
              <a:rPr sz="1800" b="1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готовили: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764" y="3170682"/>
            <a:ext cx="29451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Насыров</a:t>
            </a:r>
            <a:r>
              <a:rPr sz="18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Даниэль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Дамилевич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Мкртчян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E2C68"/>
                </a:solidFill>
                <a:latin typeface="Calibri"/>
                <a:cs typeface="Calibri"/>
              </a:rPr>
              <a:t>Гарик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Андраникович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Бушуев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 Никита</a:t>
            </a:r>
            <a:r>
              <a:rPr sz="18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Игоревич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1078" y="4268216"/>
            <a:ext cx="37706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E2C68"/>
                </a:solidFill>
                <a:latin typeface="Calibri"/>
                <a:cs typeface="Calibri"/>
              </a:rPr>
              <a:t>Под</a:t>
            </a:r>
            <a:r>
              <a:rPr sz="1800" b="1" spc="-15" dirty="0">
                <a:solidFill>
                  <a:srgbClr val="0E2C68"/>
                </a:solidFill>
                <a:latin typeface="Calibri"/>
                <a:cs typeface="Calibri"/>
              </a:rPr>
              <a:t> руководством:</a:t>
            </a:r>
            <a:endParaRPr sz="18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Сергея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Николаевича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E2C68"/>
                </a:solidFill>
                <a:latin typeface="Calibri"/>
                <a:cs typeface="Calibri"/>
              </a:rPr>
              <a:t>Полесского,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доцента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департамента</a:t>
            </a:r>
            <a:r>
              <a:rPr sz="18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компьютерной</a:t>
            </a:r>
            <a:endParaRPr sz="18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5055" y="3203575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Р</a:t>
            </a: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0952" y="2171700"/>
            <a:ext cx="2496820" cy="3340735"/>
          </a:xfrm>
          <a:custGeom>
            <a:avLst/>
            <a:gdLst/>
            <a:ahLst/>
            <a:cxnLst/>
            <a:rect l="l" t="t" r="r" b="b"/>
            <a:pathLst>
              <a:path w="2496820" h="3340735">
                <a:moveTo>
                  <a:pt x="2496312" y="0"/>
                </a:moveTo>
                <a:lnTo>
                  <a:pt x="0" y="0"/>
                </a:lnTo>
                <a:lnTo>
                  <a:pt x="0" y="3340608"/>
                </a:lnTo>
                <a:lnTo>
                  <a:pt x="2496312" y="3340608"/>
                </a:lnTo>
                <a:lnTo>
                  <a:pt x="2496312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0952" y="2171700"/>
            <a:ext cx="2496820" cy="3340735"/>
          </a:xfrm>
          <a:prstGeom prst="rect">
            <a:avLst/>
          </a:prstGeom>
          <a:ln w="12700">
            <a:solidFill>
              <a:srgbClr val="081D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84785" marR="17780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Результаты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расчетной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оценки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показателей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надежности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электронных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модулей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61604" y="2171700"/>
            <a:ext cx="2496820" cy="3340735"/>
          </a:xfrm>
          <a:custGeom>
            <a:avLst/>
            <a:gdLst/>
            <a:ahLst/>
            <a:cxnLst/>
            <a:rect l="l" t="t" r="r" b="b"/>
            <a:pathLst>
              <a:path w="2496820" h="3340735">
                <a:moveTo>
                  <a:pt x="2496311" y="0"/>
                </a:moveTo>
                <a:lnTo>
                  <a:pt x="0" y="0"/>
                </a:lnTo>
                <a:lnTo>
                  <a:pt x="0" y="3340608"/>
                </a:lnTo>
                <a:lnTo>
                  <a:pt x="2496311" y="3340608"/>
                </a:lnTo>
                <a:lnTo>
                  <a:pt x="2496311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61604" y="2171700"/>
            <a:ext cx="2496820" cy="3340735"/>
          </a:xfrm>
          <a:prstGeom prst="rect">
            <a:avLst/>
          </a:prstGeom>
          <a:ln w="12700">
            <a:solidFill>
              <a:srgbClr val="081D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58445" marR="24892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Реальная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статистика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отказов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при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эксплуатации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электронных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модулей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291" y="3965447"/>
            <a:ext cx="1752600" cy="17526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529071" y="2383535"/>
            <a:ext cx="1060450" cy="1322705"/>
          </a:xfrm>
          <a:custGeom>
            <a:avLst/>
            <a:gdLst/>
            <a:ahLst/>
            <a:cxnLst/>
            <a:rect l="l" t="t" r="r" b="b"/>
            <a:pathLst>
              <a:path w="1060450" h="1322704">
                <a:moveTo>
                  <a:pt x="15239" y="0"/>
                </a:moveTo>
                <a:lnTo>
                  <a:pt x="15239" y="1322451"/>
                </a:lnTo>
              </a:path>
              <a:path w="1060450" h="1322704">
                <a:moveTo>
                  <a:pt x="1060450" y="228600"/>
                </a:moveTo>
                <a:lnTo>
                  <a:pt x="0" y="228600"/>
                </a:lnTo>
              </a:path>
              <a:path w="1060450" h="1322704">
                <a:moveTo>
                  <a:pt x="1060450" y="1098803"/>
                </a:moveTo>
                <a:lnTo>
                  <a:pt x="0" y="1098803"/>
                </a:lnTo>
              </a:path>
            </a:pathLst>
          </a:custGeom>
          <a:ln w="57150">
            <a:solidFill>
              <a:srgbClr val="0E2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014459" y="2252472"/>
            <a:ext cx="990600" cy="3136900"/>
            <a:chOff x="9014459" y="2252472"/>
            <a:chExt cx="990600" cy="31369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4459" y="2252472"/>
              <a:ext cx="990600" cy="9890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4291" y="4759451"/>
              <a:ext cx="630935" cy="62941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255520" y="2225039"/>
            <a:ext cx="1027430" cy="3287395"/>
            <a:chOff x="2255520" y="2225039"/>
            <a:chExt cx="1027430" cy="328739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20" y="2225039"/>
              <a:ext cx="1027176" cy="1027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0196" y="4636007"/>
              <a:ext cx="876300" cy="8762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651119" y="2352802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Статистика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08928" y="2690622"/>
            <a:ext cx="85725" cy="709295"/>
          </a:xfrm>
          <a:custGeom>
            <a:avLst/>
            <a:gdLst/>
            <a:ahLst/>
            <a:cxnLst/>
            <a:rect l="l" t="t" r="r" b="b"/>
            <a:pathLst>
              <a:path w="85725" h="709295">
                <a:moveTo>
                  <a:pt x="28575" y="623442"/>
                </a:moveTo>
                <a:lnTo>
                  <a:pt x="0" y="623442"/>
                </a:lnTo>
                <a:lnTo>
                  <a:pt x="42925" y="709167"/>
                </a:lnTo>
                <a:lnTo>
                  <a:pt x="78623" y="637666"/>
                </a:lnTo>
                <a:lnTo>
                  <a:pt x="28575" y="637666"/>
                </a:lnTo>
                <a:lnTo>
                  <a:pt x="28575" y="623442"/>
                </a:lnTo>
                <a:close/>
              </a:path>
              <a:path w="85725" h="709295">
                <a:moveTo>
                  <a:pt x="57150" y="71374"/>
                </a:moveTo>
                <a:lnTo>
                  <a:pt x="28575" y="71374"/>
                </a:lnTo>
                <a:lnTo>
                  <a:pt x="28575" y="637666"/>
                </a:lnTo>
                <a:lnTo>
                  <a:pt x="57150" y="637666"/>
                </a:lnTo>
                <a:lnTo>
                  <a:pt x="57150" y="71374"/>
                </a:lnTo>
                <a:close/>
              </a:path>
              <a:path w="85725" h="709295">
                <a:moveTo>
                  <a:pt x="85725" y="623442"/>
                </a:moveTo>
                <a:lnTo>
                  <a:pt x="57150" y="623442"/>
                </a:lnTo>
                <a:lnTo>
                  <a:pt x="57150" y="637666"/>
                </a:lnTo>
                <a:lnTo>
                  <a:pt x="78623" y="637666"/>
                </a:lnTo>
                <a:lnTo>
                  <a:pt x="85725" y="623442"/>
                </a:lnTo>
                <a:close/>
              </a:path>
              <a:path w="85725" h="709295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709295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08444" y="2733294"/>
            <a:ext cx="69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Разница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ес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ль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8444" y="3098749"/>
            <a:ext cx="645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пор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6253" y="5908344"/>
            <a:ext cx="5080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Не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достигается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целевой уровень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надежности </a:t>
            </a:r>
            <a:r>
              <a:rPr sz="1800" b="1" spc="5" dirty="0">
                <a:solidFill>
                  <a:srgbClr val="0E2C68"/>
                </a:solidFill>
                <a:latin typeface="Calibri"/>
                <a:cs typeface="Calibri"/>
              </a:rPr>
              <a:t>из-за </a:t>
            </a:r>
            <a:r>
              <a:rPr sz="1800" b="1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наличия</a:t>
            </a:r>
            <a:r>
              <a:rPr sz="18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недостатков</a:t>
            </a:r>
            <a:r>
              <a:rPr sz="18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стратегии ее</a:t>
            </a:r>
            <a:r>
              <a:rPr sz="1800" b="1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обеспечения!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455" y="1131265"/>
            <a:ext cx="499872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Существующая</a:t>
            </a:r>
            <a:r>
              <a:rPr sz="3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E2C68"/>
                </a:solidFill>
                <a:latin typeface="Calibri"/>
                <a:cs typeface="Calibri"/>
              </a:rPr>
              <a:t>проблема</a:t>
            </a:r>
            <a:endParaRPr sz="3600">
              <a:latin typeface="Calibri"/>
              <a:cs typeface="Calibri"/>
            </a:endParaRPr>
          </a:p>
          <a:p>
            <a:pPr marL="889635">
              <a:lnSpc>
                <a:spcPct val="100000"/>
              </a:lnSpc>
              <a:spcBef>
                <a:spcPts val="1750"/>
              </a:spcBef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Проектирование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7314" y="1902079"/>
            <a:ext cx="1115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Произв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57545" y="2187069"/>
            <a:ext cx="177800" cy="17741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 отказов</a:t>
            </a:r>
            <a:r>
              <a:rPr sz="12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E2C68"/>
                </a:solidFill>
                <a:latin typeface="Calibri"/>
                <a:cs typeface="Calibri"/>
              </a:rPr>
              <a:t>1/ч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4184" y="4236211"/>
            <a:ext cx="859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Завышенная </a:t>
            </a:r>
            <a:r>
              <a:rPr sz="1200" spc="-2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E2C68"/>
                </a:solidFill>
                <a:latin typeface="Calibri"/>
                <a:cs typeface="Calibri"/>
              </a:rPr>
              <a:t>оценка </a:t>
            </a: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E2C68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0E2C68"/>
                </a:solidFill>
                <a:latin typeface="Calibri"/>
                <a:cs typeface="Calibri"/>
              </a:rPr>
              <a:t>де</a:t>
            </a:r>
            <a:r>
              <a:rPr sz="1200" dirty="0">
                <a:solidFill>
                  <a:srgbClr val="0E2C68"/>
                </a:solidFill>
                <a:latin typeface="Calibri"/>
                <a:cs typeface="Calibri"/>
              </a:rPr>
              <a:t>ж</a:t>
            </a: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ности!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430" y="1317116"/>
            <a:ext cx="363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E2C68"/>
                </a:solidFill>
                <a:latin typeface="Calibri"/>
                <a:cs typeface="Calibri"/>
              </a:rPr>
              <a:t>Подтверждение</a:t>
            </a:r>
            <a:r>
              <a:rPr sz="2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E2C68"/>
                </a:solidFill>
                <a:latin typeface="Calibri"/>
                <a:cs typeface="Calibri"/>
              </a:rPr>
              <a:t>проблемы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024" y="1946148"/>
            <a:ext cx="9645396" cy="47213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0037" y="5925108"/>
            <a:ext cx="1463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2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данным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Центра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исследования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r>
              <a:rPr sz="12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RIAC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72896" y="1994916"/>
            <a:ext cx="3137535" cy="4144010"/>
            <a:chOff x="1072896" y="1994916"/>
            <a:chExt cx="3137535" cy="41440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591" y="3581400"/>
              <a:ext cx="425196" cy="4160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0" y="1994916"/>
              <a:ext cx="472439" cy="466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3591" y="2461260"/>
              <a:ext cx="509015" cy="5120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3976" y="4062983"/>
              <a:ext cx="466344" cy="4678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9291" y="4581144"/>
              <a:ext cx="509015" cy="515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5525" y="5643016"/>
              <a:ext cx="393636" cy="4956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3863" y="5049011"/>
              <a:ext cx="726186" cy="628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2896" y="2831591"/>
              <a:ext cx="509016" cy="509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430" y="1415237"/>
            <a:ext cx="7564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Коэффициенты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риска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проектов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космической</a:t>
            </a:r>
            <a:r>
              <a:rPr sz="2400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отрасли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РФ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9335" y="2055876"/>
            <a:ext cx="8452104" cy="4552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16" y="3630167"/>
            <a:ext cx="1801368" cy="6507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0037" y="6083604"/>
            <a:ext cx="1421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2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данным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стати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ст</a:t>
            </a: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ик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сбое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2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работе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ИСЗ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123" y="2138172"/>
            <a:ext cx="2002536" cy="10012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980" y="3008757"/>
            <a:ext cx="41535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9558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Ориентация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потребителя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Лидерство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Взаимодействие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работников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Процессный</a:t>
            </a:r>
            <a:r>
              <a:rPr sz="14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подход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Улучшение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Принятие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решений,</a:t>
            </a:r>
            <a:r>
              <a:rPr sz="1400" b="1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основанное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свидетельствах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Менеджмент</a:t>
            </a:r>
            <a:r>
              <a:rPr sz="1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взаимоотношений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1689" y="3008757"/>
            <a:ext cx="629602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72720" algn="l"/>
              </a:tabLst>
            </a:pP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Выполнение</a:t>
            </a:r>
            <a:r>
              <a:rPr sz="1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требований</a:t>
            </a:r>
            <a:r>
              <a:rPr sz="1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потребителей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стремление</a:t>
            </a:r>
            <a:r>
              <a:rPr sz="1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превзойти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их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ожидания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Единство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направления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Компетентность</a:t>
            </a:r>
            <a:r>
              <a:rPr sz="1400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персонала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для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создания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ценности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Получение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последовательных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400" b="1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прогнозируемых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результатов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Уровни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осуществления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деятельности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(полнота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выполнения)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Решения,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основанные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анализе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статистических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оценке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экспертных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данных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Взаимоотношение</a:t>
            </a:r>
            <a:r>
              <a:rPr sz="1400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поставщиками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0360" y="3110483"/>
            <a:ext cx="2139950" cy="76200"/>
          </a:xfrm>
          <a:custGeom>
            <a:avLst/>
            <a:gdLst/>
            <a:ahLst/>
            <a:cxnLst/>
            <a:rect l="l" t="t" r="r" b="b"/>
            <a:pathLst>
              <a:path w="2139950" h="76200">
                <a:moveTo>
                  <a:pt x="2063368" y="0"/>
                </a:moveTo>
                <a:lnTo>
                  <a:pt x="2063368" y="76200"/>
                </a:lnTo>
                <a:lnTo>
                  <a:pt x="2126868" y="44450"/>
                </a:lnTo>
                <a:lnTo>
                  <a:pt x="2076068" y="44450"/>
                </a:lnTo>
                <a:lnTo>
                  <a:pt x="2076068" y="31750"/>
                </a:lnTo>
                <a:lnTo>
                  <a:pt x="2126868" y="31750"/>
                </a:lnTo>
                <a:lnTo>
                  <a:pt x="2063368" y="0"/>
                </a:lnTo>
                <a:close/>
              </a:path>
              <a:path w="2139950" h="76200">
                <a:moveTo>
                  <a:pt x="206336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63368" y="44450"/>
                </a:lnTo>
                <a:lnTo>
                  <a:pt x="2063368" y="31750"/>
                </a:lnTo>
                <a:close/>
              </a:path>
              <a:path w="2139950" h="76200">
                <a:moveTo>
                  <a:pt x="2126868" y="31750"/>
                </a:moveTo>
                <a:lnTo>
                  <a:pt x="2076068" y="31750"/>
                </a:lnTo>
                <a:lnTo>
                  <a:pt x="2076068" y="44450"/>
                </a:lnTo>
                <a:lnTo>
                  <a:pt x="2126868" y="44450"/>
                </a:lnTo>
                <a:lnTo>
                  <a:pt x="2139568" y="38100"/>
                </a:lnTo>
                <a:lnTo>
                  <a:pt x="2126868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900" y="3314700"/>
            <a:ext cx="3534410" cy="76200"/>
          </a:xfrm>
          <a:custGeom>
            <a:avLst/>
            <a:gdLst/>
            <a:ahLst/>
            <a:cxnLst/>
            <a:rect l="l" t="t" r="r" b="b"/>
            <a:pathLst>
              <a:path w="3534410" h="76200">
                <a:moveTo>
                  <a:pt x="3457829" y="0"/>
                </a:moveTo>
                <a:lnTo>
                  <a:pt x="3457829" y="76200"/>
                </a:lnTo>
                <a:lnTo>
                  <a:pt x="3521329" y="44450"/>
                </a:lnTo>
                <a:lnTo>
                  <a:pt x="3470529" y="44450"/>
                </a:lnTo>
                <a:lnTo>
                  <a:pt x="3470529" y="31750"/>
                </a:lnTo>
                <a:lnTo>
                  <a:pt x="3521329" y="31750"/>
                </a:lnTo>
                <a:lnTo>
                  <a:pt x="3457829" y="0"/>
                </a:lnTo>
                <a:close/>
              </a:path>
              <a:path w="3534410" h="76200">
                <a:moveTo>
                  <a:pt x="34578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457829" y="44450"/>
                </a:lnTo>
                <a:lnTo>
                  <a:pt x="3457829" y="31750"/>
                </a:lnTo>
                <a:close/>
              </a:path>
              <a:path w="3534410" h="76200">
                <a:moveTo>
                  <a:pt x="3521329" y="31750"/>
                </a:moveTo>
                <a:lnTo>
                  <a:pt x="3470529" y="31750"/>
                </a:lnTo>
                <a:lnTo>
                  <a:pt x="3470529" y="44450"/>
                </a:lnTo>
                <a:lnTo>
                  <a:pt x="3521329" y="44450"/>
                </a:lnTo>
                <a:lnTo>
                  <a:pt x="3534029" y="38100"/>
                </a:lnTo>
                <a:lnTo>
                  <a:pt x="3521329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0360" y="3541776"/>
            <a:ext cx="2152015" cy="76200"/>
          </a:xfrm>
          <a:custGeom>
            <a:avLst/>
            <a:gdLst/>
            <a:ahLst/>
            <a:cxnLst/>
            <a:rect l="l" t="t" r="r" b="b"/>
            <a:pathLst>
              <a:path w="2152015" h="76200">
                <a:moveTo>
                  <a:pt x="2075561" y="0"/>
                </a:moveTo>
                <a:lnTo>
                  <a:pt x="2075561" y="76200"/>
                </a:lnTo>
                <a:lnTo>
                  <a:pt x="2139061" y="44450"/>
                </a:lnTo>
                <a:lnTo>
                  <a:pt x="2088261" y="44450"/>
                </a:lnTo>
                <a:lnTo>
                  <a:pt x="2088261" y="31750"/>
                </a:lnTo>
                <a:lnTo>
                  <a:pt x="2139061" y="31750"/>
                </a:lnTo>
                <a:lnTo>
                  <a:pt x="2075561" y="0"/>
                </a:lnTo>
                <a:close/>
              </a:path>
              <a:path w="2152015" h="76200">
                <a:moveTo>
                  <a:pt x="207556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75561" y="44450"/>
                </a:lnTo>
                <a:lnTo>
                  <a:pt x="2075561" y="31750"/>
                </a:lnTo>
                <a:close/>
              </a:path>
              <a:path w="2152015" h="76200">
                <a:moveTo>
                  <a:pt x="2139061" y="31750"/>
                </a:moveTo>
                <a:lnTo>
                  <a:pt x="2088261" y="31750"/>
                </a:lnTo>
                <a:lnTo>
                  <a:pt x="2088261" y="44450"/>
                </a:lnTo>
                <a:lnTo>
                  <a:pt x="2139061" y="44450"/>
                </a:lnTo>
                <a:lnTo>
                  <a:pt x="2151761" y="38100"/>
                </a:lnTo>
                <a:lnTo>
                  <a:pt x="213906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6479" y="3767328"/>
            <a:ext cx="2715895" cy="76200"/>
          </a:xfrm>
          <a:custGeom>
            <a:avLst/>
            <a:gdLst/>
            <a:ahLst/>
            <a:cxnLst/>
            <a:rect l="l" t="t" r="r" b="b"/>
            <a:pathLst>
              <a:path w="2715895" h="76200">
                <a:moveTo>
                  <a:pt x="2639441" y="0"/>
                </a:moveTo>
                <a:lnTo>
                  <a:pt x="2639441" y="76200"/>
                </a:lnTo>
                <a:lnTo>
                  <a:pt x="2702941" y="44450"/>
                </a:lnTo>
                <a:lnTo>
                  <a:pt x="2652141" y="44450"/>
                </a:lnTo>
                <a:lnTo>
                  <a:pt x="2652141" y="31750"/>
                </a:lnTo>
                <a:lnTo>
                  <a:pt x="2702941" y="31750"/>
                </a:lnTo>
                <a:lnTo>
                  <a:pt x="2639441" y="0"/>
                </a:lnTo>
                <a:close/>
              </a:path>
              <a:path w="2715895" h="76200">
                <a:moveTo>
                  <a:pt x="263944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39441" y="44450"/>
                </a:lnTo>
                <a:lnTo>
                  <a:pt x="2639441" y="31750"/>
                </a:lnTo>
                <a:close/>
              </a:path>
              <a:path w="2715895" h="76200">
                <a:moveTo>
                  <a:pt x="2702941" y="31750"/>
                </a:moveTo>
                <a:lnTo>
                  <a:pt x="2652141" y="31750"/>
                </a:lnTo>
                <a:lnTo>
                  <a:pt x="2652141" y="44450"/>
                </a:lnTo>
                <a:lnTo>
                  <a:pt x="2702941" y="44450"/>
                </a:lnTo>
                <a:lnTo>
                  <a:pt x="2715641" y="38100"/>
                </a:lnTo>
                <a:lnTo>
                  <a:pt x="270294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7819" y="3959352"/>
            <a:ext cx="3424554" cy="76200"/>
          </a:xfrm>
          <a:custGeom>
            <a:avLst/>
            <a:gdLst/>
            <a:ahLst/>
            <a:cxnLst/>
            <a:rect l="l" t="t" r="r" b="b"/>
            <a:pathLst>
              <a:path w="3424554" h="76200">
                <a:moveTo>
                  <a:pt x="3348101" y="0"/>
                </a:moveTo>
                <a:lnTo>
                  <a:pt x="3348101" y="76200"/>
                </a:lnTo>
                <a:lnTo>
                  <a:pt x="3411601" y="44450"/>
                </a:lnTo>
                <a:lnTo>
                  <a:pt x="3360801" y="44450"/>
                </a:lnTo>
                <a:lnTo>
                  <a:pt x="3360801" y="31750"/>
                </a:lnTo>
                <a:lnTo>
                  <a:pt x="3411601" y="31750"/>
                </a:lnTo>
                <a:lnTo>
                  <a:pt x="3348101" y="0"/>
                </a:lnTo>
                <a:close/>
              </a:path>
              <a:path w="3424554" h="76200">
                <a:moveTo>
                  <a:pt x="334810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348101" y="44450"/>
                </a:lnTo>
                <a:lnTo>
                  <a:pt x="3348101" y="31750"/>
                </a:lnTo>
                <a:close/>
              </a:path>
              <a:path w="3424554" h="76200">
                <a:moveTo>
                  <a:pt x="3411601" y="31750"/>
                </a:moveTo>
                <a:lnTo>
                  <a:pt x="3360801" y="31750"/>
                </a:lnTo>
                <a:lnTo>
                  <a:pt x="3360801" y="44450"/>
                </a:lnTo>
                <a:lnTo>
                  <a:pt x="3411601" y="44450"/>
                </a:lnTo>
                <a:lnTo>
                  <a:pt x="3424301" y="38100"/>
                </a:lnTo>
                <a:lnTo>
                  <a:pt x="341160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5160" y="4392167"/>
            <a:ext cx="1835150" cy="76200"/>
          </a:xfrm>
          <a:custGeom>
            <a:avLst/>
            <a:gdLst/>
            <a:ahLst/>
            <a:cxnLst/>
            <a:rect l="l" t="t" r="r" b="b"/>
            <a:pathLst>
              <a:path w="1835150" h="76200">
                <a:moveTo>
                  <a:pt x="1758568" y="0"/>
                </a:moveTo>
                <a:lnTo>
                  <a:pt x="1758568" y="76199"/>
                </a:lnTo>
                <a:lnTo>
                  <a:pt x="1822068" y="44449"/>
                </a:lnTo>
                <a:lnTo>
                  <a:pt x="1771268" y="44449"/>
                </a:lnTo>
                <a:lnTo>
                  <a:pt x="1771268" y="31749"/>
                </a:lnTo>
                <a:lnTo>
                  <a:pt x="1822068" y="31749"/>
                </a:lnTo>
                <a:lnTo>
                  <a:pt x="1758568" y="0"/>
                </a:lnTo>
                <a:close/>
              </a:path>
              <a:path w="1835150" h="76200">
                <a:moveTo>
                  <a:pt x="1758568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758568" y="44449"/>
                </a:lnTo>
                <a:lnTo>
                  <a:pt x="1758568" y="31749"/>
                </a:lnTo>
                <a:close/>
              </a:path>
              <a:path w="1835150" h="76200">
                <a:moveTo>
                  <a:pt x="1822068" y="31749"/>
                </a:moveTo>
                <a:lnTo>
                  <a:pt x="1771268" y="31749"/>
                </a:lnTo>
                <a:lnTo>
                  <a:pt x="1771268" y="44449"/>
                </a:lnTo>
                <a:lnTo>
                  <a:pt x="1822068" y="44449"/>
                </a:lnTo>
                <a:lnTo>
                  <a:pt x="1834768" y="38099"/>
                </a:lnTo>
                <a:lnTo>
                  <a:pt x="1822068" y="31749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9159" y="4177284"/>
            <a:ext cx="323215" cy="76200"/>
          </a:xfrm>
          <a:custGeom>
            <a:avLst/>
            <a:gdLst/>
            <a:ahLst/>
            <a:cxnLst/>
            <a:rect l="l" t="t" r="r" b="b"/>
            <a:pathLst>
              <a:path w="323214" h="76200">
                <a:moveTo>
                  <a:pt x="246761" y="0"/>
                </a:moveTo>
                <a:lnTo>
                  <a:pt x="246761" y="76200"/>
                </a:lnTo>
                <a:lnTo>
                  <a:pt x="310261" y="44450"/>
                </a:lnTo>
                <a:lnTo>
                  <a:pt x="259461" y="44450"/>
                </a:lnTo>
                <a:lnTo>
                  <a:pt x="259461" y="31750"/>
                </a:lnTo>
                <a:lnTo>
                  <a:pt x="310261" y="31750"/>
                </a:lnTo>
                <a:lnTo>
                  <a:pt x="246761" y="0"/>
                </a:lnTo>
                <a:close/>
              </a:path>
              <a:path w="323214" h="76200">
                <a:moveTo>
                  <a:pt x="24676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6761" y="44450"/>
                </a:lnTo>
                <a:lnTo>
                  <a:pt x="246761" y="31750"/>
                </a:lnTo>
                <a:close/>
              </a:path>
              <a:path w="323214" h="76200">
                <a:moveTo>
                  <a:pt x="310261" y="31750"/>
                </a:moveTo>
                <a:lnTo>
                  <a:pt x="259461" y="31750"/>
                </a:lnTo>
                <a:lnTo>
                  <a:pt x="259461" y="44450"/>
                </a:lnTo>
                <a:lnTo>
                  <a:pt x="310261" y="44450"/>
                </a:lnTo>
                <a:lnTo>
                  <a:pt x="322961" y="38100"/>
                </a:lnTo>
                <a:lnTo>
                  <a:pt x="31026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5707" y="1295400"/>
            <a:ext cx="2072640" cy="71018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430" y="1329309"/>
            <a:ext cx="6593840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Влияние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целевой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уровень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Принципы</a:t>
            </a:r>
            <a:r>
              <a:rPr sz="1800" b="1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менеджмента</a:t>
            </a:r>
            <a:r>
              <a:rPr sz="18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качества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430" y="1329309"/>
            <a:ext cx="8748395" cy="4107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Влияние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целевой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уровень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Причины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неэффективного</a:t>
            </a:r>
            <a:r>
              <a:rPr sz="1800" b="1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функционирования</a:t>
            </a:r>
            <a:r>
              <a:rPr sz="18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1800" b="1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предприятиях</a:t>
            </a:r>
            <a:endParaRPr sz="18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Отстраненность</a:t>
            </a:r>
            <a:r>
              <a:rPr sz="14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высшего</a:t>
            </a:r>
            <a:r>
              <a:rPr sz="1400" b="1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руководства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Требования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ISO 9001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реализуются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не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полной</a:t>
            </a:r>
            <a:r>
              <a:rPr sz="1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мере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Некомпетентность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интерпретации</a:t>
            </a:r>
            <a:r>
              <a:rPr sz="1400" b="1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требований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ISO</a:t>
            </a:r>
            <a:r>
              <a:rPr sz="1400" b="1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9001</a:t>
            </a:r>
            <a:r>
              <a:rPr sz="1400" b="1" spc="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(без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учета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отраслевой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специфики)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Непонимание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организации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подавляющим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большинством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персонала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Фиктивное</a:t>
            </a:r>
            <a:r>
              <a:rPr sz="1400" b="1" spc="-6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«внедрение»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Нарушение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этапов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процесса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сертификации</a:t>
            </a:r>
            <a:endParaRPr sz="1400">
              <a:latin typeface="Calibri"/>
              <a:cs typeface="Calibri"/>
            </a:endParaRPr>
          </a:p>
          <a:p>
            <a:pPr marL="680085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80085" algn="l"/>
                <a:tab pos="68072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Невыполнение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организацией</a:t>
            </a:r>
            <a:r>
              <a:rPr sz="1400" spc="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полном</a:t>
            </a:r>
            <a:r>
              <a:rPr sz="1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объеме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требований</a:t>
            </a:r>
            <a:r>
              <a:rPr sz="1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ISO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9001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обеспечению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удовлетворенности </a:t>
            </a:r>
            <a:r>
              <a:rPr sz="1400" spc="-30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потребителей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и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отсутствие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ориентации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органов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сертификации</a:t>
            </a:r>
            <a:r>
              <a:rPr sz="1400" spc="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на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проверку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этого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требования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Низкая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достоверность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статистических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данных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Недостаточный</a:t>
            </a:r>
            <a:r>
              <a:rPr sz="1400" b="1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объем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аудиторских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проверок</a:t>
            </a:r>
            <a:endParaRPr sz="1400">
              <a:latin typeface="Calibri"/>
              <a:cs typeface="Calibri"/>
            </a:endParaRPr>
          </a:p>
          <a:p>
            <a:pPr marL="337185" marR="958215">
              <a:lnSpc>
                <a:spcPct val="100000"/>
              </a:lnSpc>
              <a:spcBef>
                <a:spcPts val="620"/>
              </a:spcBef>
            </a:pP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Только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статистических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данных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недостаточно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оценки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«коэффициента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качества</a:t>
            </a:r>
            <a:r>
              <a:rPr sz="14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производства». </a:t>
            </a:r>
            <a:r>
              <a:rPr sz="1400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Необходимо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расширять</a:t>
            </a:r>
            <a:r>
              <a:rPr sz="1400" u="sng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объем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экспертных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оценок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337185">
              <a:lnSpc>
                <a:spcPct val="100000"/>
              </a:lnSpc>
            </a:pPr>
            <a:r>
              <a:rPr sz="14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Необходим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последовательный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контроль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полноты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выполнения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необходимых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требований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(мероприятий).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19" y="4575047"/>
            <a:ext cx="371855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707" y="1295400"/>
            <a:ext cx="2072640" cy="710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430" y="1415237"/>
            <a:ext cx="7612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Существующая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E2C68"/>
                </a:solidFill>
                <a:latin typeface="Calibri"/>
                <a:cs typeface="Calibri"/>
              </a:rPr>
              <a:t>методика</a:t>
            </a:r>
            <a:r>
              <a:rPr sz="2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оценки</a:t>
            </a:r>
            <a:r>
              <a:rPr sz="2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показателей</a:t>
            </a:r>
            <a:r>
              <a:rPr sz="2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8327" y="1912620"/>
            <a:ext cx="11515725" cy="4716780"/>
            <a:chOff x="338327" y="1912620"/>
            <a:chExt cx="11515725" cy="47167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912620"/>
              <a:ext cx="11515344" cy="47167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91527" y="4760976"/>
              <a:ext cx="1754505" cy="853440"/>
            </a:xfrm>
            <a:custGeom>
              <a:avLst/>
              <a:gdLst/>
              <a:ahLst/>
              <a:cxnLst/>
              <a:rect l="l" t="t" r="r" b="b"/>
              <a:pathLst>
                <a:path w="1754504" h="853439">
                  <a:moveTo>
                    <a:pt x="0" y="426719"/>
                  </a:moveTo>
                  <a:lnTo>
                    <a:pt x="8709" y="366340"/>
                  </a:lnTo>
                  <a:lnTo>
                    <a:pt x="34047" y="308565"/>
                  </a:lnTo>
                  <a:lnTo>
                    <a:pt x="74826" y="253973"/>
                  </a:lnTo>
                  <a:lnTo>
                    <a:pt x="129858" y="203141"/>
                  </a:lnTo>
                  <a:lnTo>
                    <a:pt x="162348" y="179315"/>
                  </a:lnTo>
                  <a:lnTo>
                    <a:pt x="197955" y="156646"/>
                  </a:lnTo>
                  <a:lnTo>
                    <a:pt x="236533" y="135205"/>
                  </a:lnTo>
                  <a:lnTo>
                    <a:pt x="277931" y="115064"/>
                  </a:lnTo>
                  <a:lnTo>
                    <a:pt x="322003" y="96297"/>
                  </a:lnTo>
                  <a:lnTo>
                    <a:pt x="368598" y="78974"/>
                  </a:lnTo>
                  <a:lnTo>
                    <a:pt x="417570" y="63169"/>
                  </a:lnTo>
                  <a:lnTo>
                    <a:pt x="468769" y="48953"/>
                  </a:lnTo>
                  <a:lnTo>
                    <a:pt x="522047" y="36398"/>
                  </a:lnTo>
                  <a:lnTo>
                    <a:pt x="577255" y="25577"/>
                  </a:lnTo>
                  <a:lnTo>
                    <a:pt x="634246" y="16561"/>
                  </a:lnTo>
                  <a:lnTo>
                    <a:pt x="692870" y="9424"/>
                  </a:lnTo>
                  <a:lnTo>
                    <a:pt x="752980" y="4236"/>
                  </a:lnTo>
                  <a:lnTo>
                    <a:pt x="814427" y="1071"/>
                  </a:lnTo>
                  <a:lnTo>
                    <a:pt x="877062" y="0"/>
                  </a:lnTo>
                  <a:lnTo>
                    <a:pt x="939696" y="1071"/>
                  </a:lnTo>
                  <a:lnTo>
                    <a:pt x="1001143" y="4236"/>
                  </a:lnTo>
                  <a:lnTo>
                    <a:pt x="1061253" y="9424"/>
                  </a:lnTo>
                  <a:lnTo>
                    <a:pt x="1119877" y="16561"/>
                  </a:lnTo>
                  <a:lnTo>
                    <a:pt x="1176868" y="25577"/>
                  </a:lnTo>
                  <a:lnTo>
                    <a:pt x="1232076" y="36398"/>
                  </a:lnTo>
                  <a:lnTo>
                    <a:pt x="1285354" y="48953"/>
                  </a:lnTo>
                  <a:lnTo>
                    <a:pt x="1336553" y="63169"/>
                  </a:lnTo>
                  <a:lnTo>
                    <a:pt x="1385525" y="78974"/>
                  </a:lnTo>
                  <a:lnTo>
                    <a:pt x="1432120" y="96297"/>
                  </a:lnTo>
                  <a:lnTo>
                    <a:pt x="1476192" y="115064"/>
                  </a:lnTo>
                  <a:lnTo>
                    <a:pt x="1517590" y="135205"/>
                  </a:lnTo>
                  <a:lnTo>
                    <a:pt x="1556168" y="156646"/>
                  </a:lnTo>
                  <a:lnTo>
                    <a:pt x="1591775" y="179315"/>
                  </a:lnTo>
                  <a:lnTo>
                    <a:pt x="1624265" y="203141"/>
                  </a:lnTo>
                  <a:lnTo>
                    <a:pt x="1653489" y="228051"/>
                  </a:lnTo>
                  <a:lnTo>
                    <a:pt x="1701542" y="280835"/>
                  </a:lnTo>
                  <a:lnTo>
                    <a:pt x="1734749" y="337091"/>
                  </a:lnTo>
                  <a:lnTo>
                    <a:pt x="1751921" y="396240"/>
                  </a:lnTo>
                  <a:lnTo>
                    <a:pt x="1754124" y="426719"/>
                  </a:lnTo>
                  <a:lnTo>
                    <a:pt x="1751921" y="457199"/>
                  </a:lnTo>
                  <a:lnTo>
                    <a:pt x="1734749" y="516348"/>
                  </a:lnTo>
                  <a:lnTo>
                    <a:pt x="1701542" y="572604"/>
                  </a:lnTo>
                  <a:lnTo>
                    <a:pt x="1653489" y="625388"/>
                  </a:lnTo>
                  <a:lnTo>
                    <a:pt x="1624265" y="650298"/>
                  </a:lnTo>
                  <a:lnTo>
                    <a:pt x="1591775" y="674124"/>
                  </a:lnTo>
                  <a:lnTo>
                    <a:pt x="1556168" y="696793"/>
                  </a:lnTo>
                  <a:lnTo>
                    <a:pt x="1517590" y="718234"/>
                  </a:lnTo>
                  <a:lnTo>
                    <a:pt x="1476192" y="738375"/>
                  </a:lnTo>
                  <a:lnTo>
                    <a:pt x="1432120" y="757142"/>
                  </a:lnTo>
                  <a:lnTo>
                    <a:pt x="1385525" y="774465"/>
                  </a:lnTo>
                  <a:lnTo>
                    <a:pt x="1336553" y="790270"/>
                  </a:lnTo>
                  <a:lnTo>
                    <a:pt x="1285354" y="804486"/>
                  </a:lnTo>
                  <a:lnTo>
                    <a:pt x="1232076" y="817041"/>
                  </a:lnTo>
                  <a:lnTo>
                    <a:pt x="1176868" y="827862"/>
                  </a:lnTo>
                  <a:lnTo>
                    <a:pt x="1119877" y="836878"/>
                  </a:lnTo>
                  <a:lnTo>
                    <a:pt x="1061253" y="844015"/>
                  </a:lnTo>
                  <a:lnTo>
                    <a:pt x="1001143" y="849203"/>
                  </a:lnTo>
                  <a:lnTo>
                    <a:pt x="939696" y="852368"/>
                  </a:lnTo>
                  <a:lnTo>
                    <a:pt x="877062" y="853440"/>
                  </a:lnTo>
                  <a:lnTo>
                    <a:pt x="814427" y="852368"/>
                  </a:lnTo>
                  <a:lnTo>
                    <a:pt x="752980" y="849203"/>
                  </a:lnTo>
                  <a:lnTo>
                    <a:pt x="692870" y="844015"/>
                  </a:lnTo>
                  <a:lnTo>
                    <a:pt x="634246" y="836878"/>
                  </a:lnTo>
                  <a:lnTo>
                    <a:pt x="577255" y="827862"/>
                  </a:lnTo>
                  <a:lnTo>
                    <a:pt x="522047" y="817041"/>
                  </a:lnTo>
                  <a:lnTo>
                    <a:pt x="468769" y="804486"/>
                  </a:lnTo>
                  <a:lnTo>
                    <a:pt x="417570" y="790270"/>
                  </a:lnTo>
                  <a:lnTo>
                    <a:pt x="368598" y="774465"/>
                  </a:lnTo>
                  <a:lnTo>
                    <a:pt x="322003" y="757142"/>
                  </a:lnTo>
                  <a:lnTo>
                    <a:pt x="277931" y="738375"/>
                  </a:lnTo>
                  <a:lnTo>
                    <a:pt x="236533" y="718234"/>
                  </a:lnTo>
                  <a:lnTo>
                    <a:pt x="197955" y="696793"/>
                  </a:lnTo>
                  <a:lnTo>
                    <a:pt x="162348" y="674124"/>
                  </a:lnTo>
                  <a:lnTo>
                    <a:pt x="129858" y="650298"/>
                  </a:lnTo>
                  <a:lnTo>
                    <a:pt x="100634" y="625388"/>
                  </a:lnTo>
                  <a:lnTo>
                    <a:pt x="52581" y="572604"/>
                  </a:lnTo>
                  <a:lnTo>
                    <a:pt x="19374" y="516348"/>
                  </a:lnTo>
                  <a:lnTo>
                    <a:pt x="2202" y="457199"/>
                  </a:lnTo>
                  <a:lnTo>
                    <a:pt x="0" y="42671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7343" y="3444240"/>
            <a:ext cx="3541776" cy="32125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3430" y="1415237"/>
            <a:ext cx="4821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Коэффициент</a:t>
            </a:r>
            <a:r>
              <a:rPr sz="2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качества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производства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9227" y="3910076"/>
            <a:ext cx="46247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Недостаток: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1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интегральным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усредненным, </a:t>
            </a:r>
            <a:r>
              <a:rPr sz="1600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справедлив для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высоконадежных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ЭМ1 прошлого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поколения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(до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2000</a:t>
            </a:r>
            <a:r>
              <a:rPr sz="16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г.г.)!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3382" y="5332602"/>
            <a:ext cx="2214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Для</a:t>
            </a:r>
            <a:r>
              <a:rPr sz="16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Положения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«РК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…»: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9797" y="5297170"/>
            <a:ext cx="699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E2C68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0E2C68"/>
                </a:solidFill>
                <a:latin typeface="Calibri"/>
                <a:cs typeface="Calibri"/>
              </a:rPr>
              <a:t>A</a:t>
            </a:r>
            <a:r>
              <a:rPr sz="1200" i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=</a:t>
            </a:r>
            <a:r>
              <a:rPr sz="1400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0.2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229" y="6432905"/>
            <a:ext cx="2870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Справочник</a:t>
            </a:r>
            <a:r>
              <a:rPr sz="14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«Надежность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ЭРИ»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2006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8633" y="3096513"/>
            <a:ext cx="398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Суммарная</a:t>
            </a:r>
            <a:r>
              <a:rPr sz="16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r>
              <a:rPr sz="16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отказов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ЭМ0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(ЭРИ)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3826" y="3100831"/>
            <a:ext cx="34277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«Коэффициент</a:t>
            </a:r>
            <a:r>
              <a:rPr sz="1600" spc="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качества производства»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76089" y="3543172"/>
            <a:ext cx="175895" cy="273050"/>
            <a:chOff x="4776089" y="3543172"/>
            <a:chExt cx="175895" cy="2730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4" y="3546347"/>
              <a:ext cx="169163" cy="266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79264" y="3546347"/>
              <a:ext cx="169545" cy="266700"/>
            </a:xfrm>
            <a:custGeom>
              <a:avLst/>
              <a:gdLst/>
              <a:ahLst/>
              <a:cxnLst/>
              <a:rect l="l" t="t" r="r" b="b"/>
              <a:pathLst>
                <a:path w="169545" h="266700">
                  <a:moveTo>
                    <a:pt x="126873" y="0"/>
                  </a:moveTo>
                  <a:lnTo>
                    <a:pt x="126873" y="182118"/>
                  </a:lnTo>
                  <a:lnTo>
                    <a:pt x="169163" y="182118"/>
                  </a:lnTo>
                  <a:lnTo>
                    <a:pt x="84582" y="266700"/>
                  </a:lnTo>
                  <a:lnTo>
                    <a:pt x="0" y="182118"/>
                  </a:lnTo>
                  <a:lnTo>
                    <a:pt x="42290" y="182118"/>
                  </a:lnTo>
                  <a:lnTo>
                    <a:pt x="42290" y="0"/>
                  </a:lnTo>
                  <a:lnTo>
                    <a:pt x="126873" y="0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776089" y="4838572"/>
            <a:ext cx="175895" cy="271780"/>
            <a:chOff x="4776089" y="4838572"/>
            <a:chExt cx="175895" cy="27178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64" y="4841747"/>
              <a:ext cx="169163" cy="2651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79264" y="4841747"/>
              <a:ext cx="169545" cy="265430"/>
            </a:xfrm>
            <a:custGeom>
              <a:avLst/>
              <a:gdLst/>
              <a:ahLst/>
              <a:cxnLst/>
              <a:rect l="l" t="t" r="r" b="b"/>
              <a:pathLst>
                <a:path w="169545" h="265429">
                  <a:moveTo>
                    <a:pt x="126873" y="0"/>
                  </a:moveTo>
                  <a:lnTo>
                    <a:pt x="126873" y="180594"/>
                  </a:lnTo>
                  <a:lnTo>
                    <a:pt x="169163" y="180594"/>
                  </a:lnTo>
                  <a:lnTo>
                    <a:pt x="84582" y="265175"/>
                  </a:lnTo>
                  <a:lnTo>
                    <a:pt x="0" y="180594"/>
                  </a:lnTo>
                  <a:lnTo>
                    <a:pt x="42290" y="180594"/>
                  </a:lnTo>
                  <a:lnTo>
                    <a:pt x="42290" y="0"/>
                  </a:lnTo>
                  <a:lnTo>
                    <a:pt x="126873" y="0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433059" y="2191511"/>
            <a:ext cx="2291715" cy="811530"/>
            <a:chOff x="5433059" y="2191511"/>
            <a:chExt cx="2291715" cy="81153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301" y="2764408"/>
              <a:ext cx="214375" cy="228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126" y="2761233"/>
              <a:ext cx="220725" cy="2349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0906" y="2762249"/>
              <a:ext cx="210312" cy="2374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7731" y="2759074"/>
              <a:ext cx="216662" cy="2438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3059" y="2191511"/>
              <a:ext cx="2191512" cy="55321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885569" y="5948883"/>
            <a:ext cx="3317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Для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 КГВС</a:t>
            </a:r>
            <a:r>
              <a:rPr sz="16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«Мороз-6,</a:t>
            </a:r>
            <a:r>
              <a:rPr sz="1600" spc="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7»</a:t>
            </a:r>
            <a:r>
              <a:rPr sz="16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«Климат</a:t>
            </a:r>
            <a:r>
              <a:rPr sz="16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8»</a:t>
            </a:r>
            <a:r>
              <a:rPr sz="16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8226" y="5913526"/>
            <a:ext cx="525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E2C68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0E2C68"/>
                </a:solidFill>
                <a:latin typeface="Calibri"/>
                <a:cs typeface="Calibri"/>
              </a:rPr>
              <a:t>A</a:t>
            </a:r>
            <a:r>
              <a:rPr sz="1200" i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=</a:t>
            </a:r>
            <a:r>
              <a:rPr sz="1400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23316" y="5129784"/>
            <a:ext cx="1120140" cy="1343025"/>
            <a:chOff x="623316" y="5129784"/>
            <a:chExt cx="1120140" cy="134302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316" y="5129784"/>
              <a:ext cx="1120140" cy="5608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6300" y="5682996"/>
              <a:ext cx="789432" cy="78943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24071" y="2101595"/>
            <a:ext cx="681227" cy="766572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548885" y="2366517"/>
            <a:ext cx="361950" cy="685165"/>
            <a:chOff x="4548885" y="2366517"/>
            <a:chExt cx="361950" cy="685165"/>
          </a:xfrm>
        </p:grpSpPr>
        <p:sp>
          <p:nvSpPr>
            <p:cNvPr id="34" name="object 34"/>
            <p:cNvSpPr/>
            <p:nvPr/>
          </p:nvSpPr>
          <p:spPr>
            <a:xfrm>
              <a:off x="4555235" y="2372867"/>
              <a:ext cx="349250" cy="672465"/>
            </a:xfrm>
            <a:custGeom>
              <a:avLst/>
              <a:gdLst/>
              <a:ahLst/>
              <a:cxnLst/>
              <a:rect l="l" t="t" r="r" b="b"/>
              <a:pathLst>
                <a:path w="349250" h="672464">
                  <a:moveTo>
                    <a:pt x="87249" y="0"/>
                  </a:moveTo>
                  <a:lnTo>
                    <a:pt x="0" y="87249"/>
                  </a:lnTo>
                  <a:lnTo>
                    <a:pt x="87249" y="174498"/>
                  </a:lnTo>
                  <a:lnTo>
                    <a:pt x="87249" y="130810"/>
                  </a:lnTo>
                  <a:lnTo>
                    <a:pt x="261747" y="130810"/>
                  </a:lnTo>
                  <a:lnTo>
                    <a:pt x="261747" y="672084"/>
                  </a:lnTo>
                  <a:lnTo>
                    <a:pt x="348996" y="672084"/>
                  </a:lnTo>
                  <a:lnTo>
                    <a:pt x="348996" y="43561"/>
                  </a:lnTo>
                  <a:lnTo>
                    <a:pt x="87249" y="43561"/>
                  </a:lnTo>
                  <a:lnTo>
                    <a:pt x="87249" y="0"/>
                  </a:lnTo>
                  <a:close/>
                </a:path>
              </a:pathLst>
            </a:custGeom>
            <a:solidFill>
              <a:srgbClr val="0E2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55235" y="2372867"/>
              <a:ext cx="349250" cy="672465"/>
            </a:xfrm>
            <a:custGeom>
              <a:avLst/>
              <a:gdLst/>
              <a:ahLst/>
              <a:cxnLst/>
              <a:rect l="l" t="t" r="r" b="b"/>
              <a:pathLst>
                <a:path w="349250" h="672464">
                  <a:moveTo>
                    <a:pt x="261747" y="672084"/>
                  </a:moveTo>
                  <a:lnTo>
                    <a:pt x="261747" y="130810"/>
                  </a:lnTo>
                  <a:lnTo>
                    <a:pt x="87249" y="130810"/>
                  </a:lnTo>
                  <a:lnTo>
                    <a:pt x="87249" y="174498"/>
                  </a:lnTo>
                  <a:lnTo>
                    <a:pt x="0" y="87249"/>
                  </a:lnTo>
                  <a:lnTo>
                    <a:pt x="87249" y="0"/>
                  </a:lnTo>
                  <a:lnTo>
                    <a:pt x="87249" y="43561"/>
                  </a:lnTo>
                  <a:lnTo>
                    <a:pt x="348996" y="43561"/>
                  </a:lnTo>
                  <a:lnTo>
                    <a:pt x="348996" y="672084"/>
                  </a:lnTo>
                  <a:lnTo>
                    <a:pt x="261747" y="672084"/>
                  </a:lnTo>
                  <a:close/>
                </a:path>
              </a:pathLst>
            </a:custGeom>
            <a:ln w="12700">
              <a:solidFill>
                <a:srgbClr val="081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475483" y="2465577"/>
            <a:ext cx="843915" cy="205740"/>
            <a:chOff x="2475483" y="2465577"/>
            <a:chExt cx="843915" cy="20574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8658" y="2468752"/>
              <a:ext cx="837311" cy="19900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478658" y="2468752"/>
              <a:ext cx="837565" cy="199390"/>
            </a:xfrm>
            <a:custGeom>
              <a:avLst/>
              <a:gdLst/>
              <a:ahLst/>
              <a:cxnLst/>
              <a:rect l="l" t="t" r="r" b="b"/>
              <a:pathLst>
                <a:path w="837564" h="199389">
                  <a:moveTo>
                    <a:pt x="837311" y="78994"/>
                  </a:moveTo>
                  <a:lnTo>
                    <a:pt x="83185" y="159512"/>
                  </a:lnTo>
                  <a:lnTo>
                    <a:pt x="87376" y="199009"/>
                  </a:lnTo>
                  <a:lnTo>
                    <a:pt x="0" y="128524"/>
                  </a:lnTo>
                  <a:lnTo>
                    <a:pt x="70612" y="41021"/>
                  </a:lnTo>
                  <a:lnTo>
                    <a:pt x="74803" y="80518"/>
                  </a:lnTo>
                  <a:lnTo>
                    <a:pt x="828929" y="0"/>
                  </a:lnTo>
                  <a:lnTo>
                    <a:pt x="837311" y="78994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68808" y="2243327"/>
            <a:ext cx="3034665" cy="2455545"/>
            <a:chOff x="368808" y="2243327"/>
            <a:chExt cx="3034665" cy="2455545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004" y="2243327"/>
              <a:ext cx="1831848" cy="8321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808" y="3157727"/>
              <a:ext cx="1937004" cy="15407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4140" y="2801365"/>
              <a:ext cx="1255903" cy="6311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144140" y="2801365"/>
              <a:ext cx="1256030" cy="631190"/>
            </a:xfrm>
            <a:custGeom>
              <a:avLst/>
              <a:gdLst/>
              <a:ahLst/>
              <a:cxnLst/>
              <a:rect l="l" t="t" r="r" b="b"/>
              <a:pathLst>
                <a:path w="1256029" h="631189">
                  <a:moveTo>
                    <a:pt x="1255903" y="72136"/>
                  </a:moveTo>
                  <a:lnTo>
                    <a:pt x="88264" y="595122"/>
                  </a:lnTo>
                  <a:lnTo>
                    <a:pt x="104520" y="631189"/>
                  </a:lnTo>
                  <a:lnTo>
                    <a:pt x="0" y="591312"/>
                  </a:lnTo>
                  <a:lnTo>
                    <a:pt x="39877" y="486791"/>
                  </a:lnTo>
                  <a:lnTo>
                    <a:pt x="56006" y="522859"/>
                  </a:lnTo>
                  <a:lnTo>
                    <a:pt x="1223645" y="0"/>
                  </a:lnTo>
                  <a:lnTo>
                    <a:pt x="1255903" y="72136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455" y="1307719"/>
            <a:ext cx="282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2C68"/>
                </a:solidFill>
                <a:latin typeface="Calibri"/>
                <a:cs typeface="Calibri"/>
              </a:rPr>
              <a:t>Цели</a:t>
            </a:r>
            <a:r>
              <a:rPr sz="3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36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задачи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7735" y="3953383"/>
            <a:ext cx="338582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Повышение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достоверности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расчетной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оценки показателей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надежности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электронных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модулей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3875532"/>
            <a:ext cx="1444752" cy="14447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6861" y="3130042"/>
            <a:ext cx="792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E2C68"/>
                </a:solidFill>
                <a:latin typeface="Calibri"/>
                <a:cs typeface="Calibri"/>
              </a:rPr>
              <a:t>Ц</a:t>
            </a:r>
            <a:r>
              <a:rPr sz="2800" b="1" spc="-55" dirty="0">
                <a:solidFill>
                  <a:srgbClr val="0E2C68"/>
                </a:solidFill>
                <a:latin typeface="Calibri"/>
                <a:cs typeface="Calibri"/>
              </a:rPr>
              <a:t>е</a:t>
            </a:r>
            <a:r>
              <a:rPr sz="2800" b="1" spc="-5" dirty="0">
                <a:solidFill>
                  <a:srgbClr val="0E2C68"/>
                </a:solidFill>
                <a:latin typeface="Calibri"/>
                <a:cs typeface="Calibri"/>
              </a:rPr>
              <a:t>ль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3764" y="1885188"/>
            <a:ext cx="1444752" cy="14447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12457" y="2208656"/>
            <a:ext cx="1125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E2C68"/>
                </a:solidFill>
                <a:latin typeface="Calibri"/>
                <a:cs typeface="Calibri"/>
              </a:rPr>
              <a:t>Задачи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0505" y="2912110"/>
            <a:ext cx="3525520" cy="317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marR="16954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Автоматизация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системы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оценивания коэффициента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качества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производства</a:t>
            </a:r>
            <a:r>
              <a:rPr sz="20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(К</a:t>
            </a:r>
            <a:r>
              <a:rPr sz="1950" spc="-7" baseline="-21367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720725" indent="-342900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Создание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структуры 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автоматизированного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оценивания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К</a:t>
            </a:r>
            <a:r>
              <a:rPr sz="1950" spc="-7" baseline="-21367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endParaRPr sz="1950" baseline="-21367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61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Применение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многофакторного</a:t>
            </a:r>
            <a:r>
              <a:rPr sz="2000" spc="-7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подхода</a:t>
            </a:r>
            <a:r>
              <a:rPr sz="2000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оцениванию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К</a:t>
            </a:r>
            <a:r>
              <a:rPr sz="1950" spc="-7" baseline="-21367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endParaRPr sz="1950" baseline="-2136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Широкоэкранный</PresentationFormat>
  <Paragraphs>329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Игорь Харьков</cp:lastModifiedBy>
  <cp:revision>1</cp:revision>
  <dcterms:created xsi:type="dcterms:W3CDTF">2024-05-23T17:45:58Z</dcterms:created>
  <dcterms:modified xsi:type="dcterms:W3CDTF">2024-05-23T17:47:02Z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2024-05-23T00:00:00Z</vt:filetime>
  </property>
</Properties>
</file>