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1.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71" r:id="rId5"/>
    <p:sldId id="320" r:id="rId6"/>
    <p:sldId id="336" r:id="rId7"/>
    <p:sldId id="326" r:id="rId8"/>
    <p:sldId id="325" r:id="rId9"/>
    <p:sldId id="328" r:id="rId10"/>
    <p:sldId id="338" r:id="rId11"/>
    <p:sldId id="339" r:id="rId12"/>
    <p:sldId id="349" r:id="rId13"/>
    <p:sldId id="342" r:id="rId14"/>
    <p:sldId id="348" r:id="rId15"/>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D69"/>
    <a:srgbClr val="029C63"/>
    <a:srgbClr val="96628C"/>
    <a:srgbClr val="11A0D7"/>
    <a:srgbClr val="E61F3D"/>
    <a:srgbClr val="CD5A5A"/>
    <a:srgbClr val="FFD746"/>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0" autoAdjust="0"/>
    <p:restoredTop sz="94814" autoAdjust="0"/>
  </p:normalViewPr>
  <p:slideViewPr>
    <p:cSldViewPr snapToGrid="0" snapToObjects="1">
      <p:cViewPr varScale="1">
        <p:scale>
          <a:sx n="100" d="100"/>
          <a:sy n="100" d="100"/>
        </p:scale>
        <p:origin x="1026" y="90"/>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33" d="100"/>
        <a:sy n="133" d="100"/>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05/23/2024</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2</a:t>
            </a:fld>
            <a:endParaRPr lang="en-RU"/>
          </a:p>
        </p:txBody>
      </p:sp>
    </p:spTree>
    <p:extLst>
      <p:ext uri="{BB962C8B-B14F-4D97-AF65-F5344CB8AC3E}">
        <p14:creationId xmlns:p14="http://schemas.microsoft.com/office/powerpoint/2010/main" val="50118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3</a:t>
            </a:fld>
            <a:endParaRPr lang="en-RU"/>
          </a:p>
        </p:txBody>
      </p:sp>
    </p:spTree>
    <p:extLst>
      <p:ext uri="{BB962C8B-B14F-4D97-AF65-F5344CB8AC3E}">
        <p14:creationId xmlns:p14="http://schemas.microsoft.com/office/powerpoint/2010/main" val="375156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4</a:t>
            </a:fld>
            <a:endParaRPr lang="en-RU"/>
          </a:p>
        </p:txBody>
      </p:sp>
    </p:spTree>
    <p:extLst>
      <p:ext uri="{BB962C8B-B14F-4D97-AF65-F5344CB8AC3E}">
        <p14:creationId xmlns:p14="http://schemas.microsoft.com/office/powerpoint/2010/main" val="270139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5</a:t>
            </a:fld>
            <a:endParaRPr lang="en-RU"/>
          </a:p>
        </p:txBody>
      </p:sp>
    </p:spTree>
    <p:extLst>
      <p:ext uri="{BB962C8B-B14F-4D97-AF65-F5344CB8AC3E}">
        <p14:creationId xmlns:p14="http://schemas.microsoft.com/office/powerpoint/2010/main" val="291907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6</a:t>
            </a:fld>
            <a:endParaRPr lang="en-RU"/>
          </a:p>
        </p:txBody>
      </p:sp>
    </p:spTree>
    <p:extLst>
      <p:ext uri="{BB962C8B-B14F-4D97-AF65-F5344CB8AC3E}">
        <p14:creationId xmlns:p14="http://schemas.microsoft.com/office/powerpoint/2010/main" val="91420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7</a:t>
            </a:fld>
            <a:endParaRPr lang="en-RU"/>
          </a:p>
        </p:txBody>
      </p:sp>
    </p:spTree>
    <p:extLst>
      <p:ext uri="{BB962C8B-B14F-4D97-AF65-F5344CB8AC3E}">
        <p14:creationId xmlns:p14="http://schemas.microsoft.com/office/powerpoint/2010/main" val="207261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8</a:t>
            </a:fld>
            <a:endParaRPr lang="en-RU"/>
          </a:p>
        </p:txBody>
      </p:sp>
    </p:spTree>
    <p:extLst>
      <p:ext uri="{BB962C8B-B14F-4D97-AF65-F5344CB8AC3E}">
        <p14:creationId xmlns:p14="http://schemas.microsoft.com/office/powerpoint/2010/main" val="3546882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9</a:t>
            </a:fld>
            <a:endParaRPr lang="en-RU"/>
          </a:p>
        </p:txBody>
      </p:sp>
    </p:spTree>
    <p:extLst>
      <p:ext uri="{BB962C8B-B14F-4D97-AF65-F5344CB8AC3E}">
        <p14:creationId xmlns:p14="http://schemas.microsoft.com/office/powerpoint/2010/main" val="1958270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10</a:t>
            </a:fld>
            <a:endParaRPr lang="en-RU"/>
          </a:p>
        </p:txBody>
      </p:sp>
    </p:spTree>
    <p:extLst>
      <p:ext uri="{BB962C8B-B14F-4D97-AF65-F5344CB8AC3E}">
        <p14:creationId xmlns:p14="http://schemas.microsoft.com/office/powerpoint/2010/main" val="1825077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990233" y="2712443"/>
            <a:ext cx="5134707" cy="2589375"/>
          </a:xfrm>
        </p:spPr>
        <p:txBody>
          <a:bodyPr>
            <a:noAutofit/>
          </a:bodyPr>
          <a:lstStyle/>
          <a:p>
            <a:pPr algn="ctr"/>
            <a:r>
              <a:rPr lang="ru-RU" sz="2400" b="1" dirty="0">
                <a:latin typeface="Arial" panose="020B0604020202020204" pitchFamily="34" charset="0"/>
                <a:cs typeface="Arial" panose="020B0604020202020204" pitchFamily="34" charset="0"/>
              </a:rPr>
              <a:t>Научно-учебная группа</a:t>
            </a:r>
            <a:r>
              <a:rPr lang="ru-RU" sz="2400" dirty="0">
                <a:latin typeface="Arial" panose="020B0604020202020204" pitchFamily="34" charset="0"/>
                <a:cs typeface="Arial" panose="020B0604020202020204" pitchFamily="34" charset="0"/>
              </a:rPr>
              <a:t> </a:t>
            </a:r>
            <a:br>
              <a:rPr lang="ru-RU" sz="2400" dirty="0">
                <a:latin typeface="Arial" panose="020B0604020202020204" pitchFamily="34" charset="0"/>
                <a:cs typeface="Arial" panose="020B0604020202020204" pitchFamily="34" charset="0"/>
              </a:rPr>
            </a:br>
            <a:r>
              <a:rPr lang="ru-RU" sz="1800" dirty="0">
                <a:latin typeface="Arial" panose="020B0604020202020204" pitchFamily="34" charset="0"/>
                <a:cs typeface="Arial" panose="020B0604020202020204" pitchFamily="34" charset="0"/>
              </a:rPr>
              <a:t>«</a:t>
            </a:r>
            <a:r>
              <a:rPr lang="ru-RU" sz="1800" b="1" dirty="0">
                <a:latin typeface="Arial" panose="020B0604020202020204" pitchFamily="34" charset="0"/>
                <a:cs typeface="Arial" panose="020B0604020202020204" pitchFamily="34" charset="0"/>
              </a:rPr>
              <a:t>Управление надежностью на предприятиях</a:t>
            </a:r>
            <a:r>
              <a:rPr lang="ru-RU" sz="1800" dirty="0">
                <a:latin typeface="Arial" panose="020B0604020202020204" pitchFamily="34" charset="0"/>
                <a:cs typeface="Arial" panose="020B0604020202020204" pitchFamily="34" charset="0"/>
              </a:rPr>
              <a:t>»</a:t>
            </a:r>
            <a:br>
              <a:rPr lang="ru-RU" sz="2000" dirty="0">
                <a:latin typeface="Arial" panose="020B0604020202020204" pitchFamily="34" charset="0"/>
                <a:cs typeface="Arial" panose="020B0604020202020204" pitchFamily="34" charset="0"/>
              </a:rPr>
            </a:br>
            <a:br>
              <a:rPr lang="ru-RU" sz="2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Доклад подготовлен в ходе проведения исследования </a:t>
            </a:r>
            <a:br>
              <a:rPr lang="ru-RU" sz="1400"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«Высшая школа экономики» (НИУ ВШЭ)» в 2024 г.</a:t>
            </a:r>
            <a:endParaRPr lang="ru-RU" sz="2400" dirty="0">
              <a:latin typeface="Arial" panose="020B0604020202020204" pitchFamily="34" charset="0"/>
              <a:cs typeface="Arial" panose="020B0604020202020204" pitchFamily="34" charset="0"/>
            </a:endParaRP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a:xfrm>
            <a:off x="6162675" y="1173829"/>
            <a:ext cx="2374808" cy="463186"/>
          </a:xfrm>
        </p:spPr>
        <p:txBody>
          <a:bodyPr>
            <a:noAutofit/>
          </a:bodyPr>
          <a:lstStyle/>
          <a:p>
            <a:r>
              <a:rPr lang="ru-RU" i="0" dirty="0">
                <a:solidFill>
                  <a:schemeClr val="tx1"/>
                </a:solidFill>
                <a:effectLst/>
                <a:latin typeface="arial" panose="020B0604020202020204" pitchFamily="34" charset="0"/>
              </a:rPr>
              <a:t>Московский институт электроники и математики им. </a:t>
            </a:r>
          </a:p>
          <a:p>
            <a:r>
              <a:rPr lang="ru-RU" i="0" dirty="0">
                <a:solidFill>
                  <a:schemeClr val="tx1"/>
                </a:solidFill>
                <a:effectLst/>
                <a:latin typeface="arial" panose="020B0604020202020204" pitchFamily="34" charset="0"/>
              </a:rPr>
              <a:t>А. Н. Тихонова</a:t>
            </a:r>
          </a:p>
          <a:p>
            <a:endParaRPr lang="ru-RU" i="0" dirty="0">
              <a:solidFill>
                <a:schemeClr val="tx1"/>
              </a:solidFill>
              <a:effectLst/>
              <a:latin typeface="arial" panose="020B0604020202020204" pitchFamily="34" charset="0"/>
            </a:endParaRP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a:solidFill>
                  <a:schemeClr val="tx1"/>
                </a:solidFill>
                <a:latin typeface="Arial" panose="020B0604020202020204" pitchFamily="34" charset="0"/>
                <a:cs typeface="Arial" panose="020B0604020202020204" pitchFamily="34" charset="0"/>
              </a:rPr>
              <a:t>Москва</a:t>
            </a:r>
          </a:p>
          <a:p>
            <a:r>
              <a:rPr lang="ru-RU" dirty="0">
                <a:solidFill>
                  <a:schemeClr val="tx1"/>
                </a:solidFill>
                <a:latin typeface="Arial" panose="020B0604020202020204" pitchFamily="34" charset="0"/>
                <a:cs typeface="Arial" panose="020B0604020202020204" pitchFamily="34" charset="0"/>
              </a:rPr>
              <a:t>11.04.2024 г.</a:t>
            </a:r>
          </a:p>
        </p:txBody>
      </p:sp>
      <p:sp>
        <p:nvSpPr>
          <p:cNvPr id="6" name="Прямоугольник: скругленные углы 5">
            <a:extLst>
              <a:ext uri="{FF2B5EF4-FFF2-40B4-BE49-F238E27FC236}">
                <a16:creationId xmlns:a16="http://schemas.microsoft.com/office/drawing/2014/main" id="{9CEE9B9B-9B18-4E8B-B2FB-65BC4D08957A}"/>
              </a:ext>
            </a:extLst>
          </p:cNvPr>
          <p:cNvSpPr/>
          <p:nvPr/>
        </p:nvSpPr>
        <p:spPr>
          <a:xfrm>
            <a:off x="952500" y="2461188"/>
            <a:ext cx="5210175" cy="3091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a:extLst>
              <a:ext uri="{FF2B5EF4-FFF2-40B4-BE49-F238E27FC236}">
                <a16:creationId xmlns:a16="http://schemas.microsoft.com/office/drawing/2014/main" id="{2D5AE6A7-279B-455A-B0A0-74BECF51F5A9}"/>
              </a:ext>
            </a:extLst>
          </p:cNvPr>
          <p:cNvSpPr txBox="1">
            <a:spLocks/>
          </p:cNvSpPr>
          <p:nvPr/>
        </p:nvSpPr>
        <p:spPr>
          <a:xfrm>
            <a:off x="6510588" y="2529678"/>
            <a:ext cx="4541041" cy="2844887"/>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Arial" panose="020B0604020202020204" pitchFamily="34" charset="0"/>
                <a:cs typeface="Arial" panose="020B0604020202020204" pitchFamily="34" charset="0"/>
              </a:rPr>
              <a:t>Доклад</a:t>
            </a:r>
            <a:r>
              <a:rPr lang="ru-RU" sz="2000" dirty="0">
                <a:latin typeface="Arial" panose="020B0604020202020204" pitchFamily="34" charset="0"/>
                <a:cs typeface="Arial" panose="020B0604020202020204" pitchFamily="34" charset="0"/>
              </a:rPr>
              <a:t> </a:t>
            </a:r>
            <a:br>
              <a:rPr lang="ru-RU" sz="2000" dirty="0">
                <a:latin typeface="Arial" panose="020B0604020202020204" pitchFamily="34" charset="0"/>
                <a:cs typeface="Arial" panose="020B0604020202020204" pitchFamily="34" charset="0"/>
              </a:rPr>
            </a:br>
            <a:r>
              <a:rPr lang="ru-RU" sz="1600" b="1" dirty="0">
                <a:latin typeface="Arial" panose="020B0604020202020204" pitchFamily="34" charset="0"/>
                <a:cs typeface="Arial" panose="020B0604020202020204" pitchFamily="34" charset="0"/>
              </a:rPr>
              <a:t>«</a:t>
            </a:r>
            <a:r>
              <a:rPr lang="ru-RU" sz="1600" b="1" dirty="0">
                <a:solidFill>
                  <a:schemeClr val="tx1"/>
                </a:solidFill>
                <a:latin typeface="Arial" panose="020B0604020202020204" pitchFamily="34" charset="0"/>
                <a:cs typeface="Arial" panose="020B0604020202020204" pitchFamily="34" charset="0"/>
              </a:rPr>
              <a:t>Подход к многофакторному </a:t>
            </a:r>
          </a:p>
          <a:p>
            <a:pPr algn="ctr"/>
            <a:r>
              <a:rPr lang="ru-RU" sz="1600" b="1" dirty="0">
                <a:solidFill>
                  <a:schemeClr val="tx1"/>
                </a:solidFill>
                <a:latin typeface="Arial" panose="020B0604020202020204" pitchFamily="34" charset="0"/>
                <a:cs typeface="Arial" panose="020B0604020202020204" pitchFamily="34" charset="0"/>
              </a:rPr>
              <a:t>прогнозированию показателей </a:t>
            </a:r>
          </a:p>
          <a:p>
            <a:pPr algn="ctr"/>
            <a:r>
              <a:rPr lang="ru-RU" sz="1600" b="1" dirty="0">
                <a:solidFill>
                  <a:schemeClr val="tx1"/>
                </a:solidFill>
                <a:latin typeface="Arial" panose="020B0604020202020204" pitchFamily="34" charset="0"/>
                <a:cs typeface="Arial" panose="020B0604020202020204" pitchFamily="34" charset="0"/>
              </a:rPr>
              <a:t>надежности сетевых устройств</a:t>
            </a:r>
            <a:r>
              <a:rPr lang="ru-RU" sz="1600" b="1" dirty="0">
                <a:latin typeface="Arial" panose="020B0604020202020204" pitchFamily="34" charset="0"/>
                <a:cs typeface="Arial" panose="020B0604020202020204" pitchFamily="34" charset="0"/>
              </a:rPr>
              <a:t>»</a:t>
            </a:r>
          </a:p>
          <a:p>
            <a:pPr algn="ctr"/>
            <a:br>
              <a:rPr lang="ru-RU" sz="1800" dirty="0">
                <a:latin typeface="Arial" panose="020B0604020202020204" pitchFamily="34" charset="0"/>
                <a:cs typeface="Arial" panose="020B0604020202020204" pitchFamily="34" charset="0"/>
              </a:rPr>
            </a:br>
            <a:br>
              <a:rPr lang="ru-RU"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algn="ctr"/>
            <a:r>
              <a:rPr lang="ru-RU" sz="1400" b="1" dirty="0">
                <a:latin typeface="Arial" panose="020B0604020202020204" pitchFamily="34" charset="0"/>
                <a:cs typeface="Arial" panose="020B0604020202020204" pitchFamily="34" charset="0"/>
              </a:rPr>
              <a:t>Докладчик</a:t>
            </a:r>
            <a:r>
              <a:rPr lang="ru-RU" sz="1400" dirty="0">
                <a:latin typeface="Arial" panose="020B0604020202020204" pitchFamily="34" charset="0"/>
                <a:cs typeface="Arial" panose="020B0604020202020204" pitchFamily="34" charset="0"/>
              </a:rPr>
              <a:t>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Цветков Вячеслав Эдуардович,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магистрант 2 г. о. НИУ ВШЭ</a:t>
            </a:r>
          </a:p>
        </p:txBody>
      </p:sp>
      <p:sp>
        <p:nvSpPr>
          <p:cNvPr id="10" name="Прямоугольник: скругленные углы 9">
            <a:extLst>
              <a:ext uri="{FF2B5EF4-FFF2-40B4-BE49-F238E27FC236}">
                <a16:creationId xmlns:a16="http://schemas.microsoft.com/office/drawing/2014/main" id="{1D54483D-1542-4DDB-95BB-44C3244848E8}"/>
              </a:ext>
            </a:extLst>
          </p:cNvPr>
          <p:cNvSpPr/>
          <p:nvPr/>
        </p:nvSpPr>
        <p:spPr>
          <a:xfrm>
            <a:off x="6305549" y="2461187"/>
            <a:ext cx="4951121" cy="309188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5F1EB4DF-5CF8-4715-8984-4F421EB9A905}"/>
              </a:ext>
            </a:extLst>
          </p:cNvPr>
          <p:cNvPicPr>
            <a:picLocks noChangeAspect="1"/>
          </p:cNvPicPr>
          <p:nvPr/>
        </p:nvPicPr>
        <p:blipFill rotWithShape="1">
          <a:blip r:embed="rId2"/>
          <a:srcRect l="10797" t="3938" r="3030" b="2598"/>
          <a:stretch/>
        </p:blipFill>
        <p:spPr>
          <a:xfrm>
            <a:off x="8485833" y="3541793"/>
            <a:ext cx="590550" cy="820655"/>
          </a:xfrm>
          <a:prstGeom prst="rect">
            <a:avLst/>
          </a:prstGeom>
        </p:spPr>
      </p:pic>
      <p:sp>
        <p:nvSpPr>
          <p:cNvPr id="13" name="Текст 2">
            <a:extLst>
              <a:ext uri="{FF2B5EF4-FFF2-40B4-BE49-F238E27FC236}">
                <a16:creationId xmlns:a16="http://schemas.microsoft.com/office/drawing/2014/main" id="{3486D5A8-653E-407F-B9B7-F05335C17264}"/>
              </a:ext>
            </a:extLst>
          </p:cNvPr>
          <p:cNvSpPr>
            <a:spLocks noGrp="1"/>
          </p:cNvSpPr>
          <p:nvPr>
            <p:ph type="body" sz="quarter" idx="10"/>
          </p:nvPr>
        </p:nvSpPr>
        <p:spPr>
          <a:xfrm>
            <a:off x="2025080" y="1173829"/>
            <a:ext cx="3923375" cy="1036102"/>
          </a:xfrm>
        </p:spPr>
        <p:txBody>
          <a:bodyPr/>
          <a:lstStyle/>
          <a:p>
            <a:r>
              <a:rPr lang="ru-RU" i="0" dirty="0">
                <a:effectLst/>
                <a:latin typeface="Arial" panose="020B0604020202020204" pitchFamily="34" charset="0"/>
                <a:cs typeface="Arial" panose="020B0604020202020204" pitchFamily="34" charset="0"/>
              </a:rPr>
              <a:t>50-я Международная молодёжная научная конференция «Гагаринские чтения»</a:t>
            </a:r>
          </a:p>
        </p:txBody>
      </p:sp>
      <p:sp>
        <p:nvSpPr>
          <p:cNvPr id="15" name="TextBox 14">
            <a:extLst>
              <a:ext uri="{FF2B5EF4-FFF2-40B4-BE49-F238E27FC236}">
                <a16:creationId xmlns:a16="http://schemas.microsoft.com/office/drawing/2014/main" id="{BD02A7E3-319C-4721-B175-EF4AA7ABC4B7}"/>
              </a:ext>
            </a:extLst>
          </p:cNvPr>
          <p:cNvSpPr txBox="1"/>
          <p:nvPr/>
        </p:nvSpPr>
        <p:spPr>
          <a:xfrm>
            <a:off x="6357197" y="5040208"/>
            <a:ext cx="4951122" cy="523220"/>
          </a:xfrm>
          <a:prstGeom prst="rect">
            <a:avLst/>
          </a:prstGeom>
          <a:noFill/>
        </p:spPr>
        <p:txBody>
          <a:bodyPr wrap="square">
            <a:spAutoFit/>
          </a:bodyPr>
          <a:lstStyle/>
          <a:p>
            <a:pPr algn="ctr"/>
            <a:r>
              <a:rPr lang="ru-RU" sz="1400" b="1" dirty="0">
                <a:latin typeface="Arial" panose="020B0604020202020204" pitchFamily="34" charset="0"/>
                <a:cs typeface="Arial" panose="020B0604020202020204" pitchFamily="34" charset="0"/>
              </a:rPr>
              <a:t>Соавторы</a:t>
            </a:r>
          </a:p>
          <a:p>
            <a:pPr algn="ctr"/>
            <a:r>
              <a:rPr lang="ru-RU" sz="1400" dirty="0">
                <a:latin typeface="Arial" panose="020B0604020202020204" pitchFamily="34" charset="0"/>
                <a:cs typeface="Arial" panose="020B0604020202020204" pitchFamily="34" charset="0"/>
              </a:rPr>
              <a:t>Ландер Л.Б., Кононова Н.А.</a:t>
            </a:r>
          </a:p>
        </p:txBody>
      </p:sp>
    </p:spTree>
    <p:extLst>
      <p:ext uri="{BB962C8B-B14F-4D97-AF65-F5344CB8AC3E}">
        <p14:creationId xmlns:p14="http://schemas.microsoft.com/office/powerpoint/2010/main" val="98232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solidFill>
                  <a:srgbClr val="0E2D69"/>
                </a:solidFill>
              </a:rPr>
              <a:t>Заключение</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a:extLst>
              <a:ext uri="{FF2B5EF4-FFF2-40B4-BE49-F238E27FC236}">
                <a16:creationId xmlns:a16="http://schemas.microsoft.com/office/drawing/2014/main" id="{9523F23C-E046-54B9-2C5D-604ADC7F3CE1}"/>
              </a:ext>
            </a:extLst>
          </p:cNvPr>
          <p:cNvSpPr txBox="1"/>
          <p:nvPr/>
        </p:nvSpPr>
        <p:spPr>
          <a:xfrm>
            <a:off x="585897" y="2224815"/>
            <a:ext cx="11020206" cy="32762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Проведен обзор и анализ предметной области</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Рассмотрены существующие методы оценки показателей надежности</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Проанализированы недостатки существующих методов оценки </a:t>
            </a: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Предложен уточненный подход к многофакторному прогнозированию показателей надежности</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 sz="2000" dirty="0">
              <a:solidFill>
                <a:srgbClr val="0E2D69"/>
              </a:solidFill>
            </a:endParaRPr>
          </a:p>
        </p:txBody>
      </p:sp>
      <p:sp>
        <p:nvSpPr>
          <p:cNvPr id="18" name="Текст 4">
            <a:extLst>
              <a:ext uri="{FF2B5EF4-FFF2-40B4-BE49-F238E27FC236}">
                <a16:creationId xmlns:a16="http://schemas.microsoft.com/office/drawing/2014/main" id="{D7D7838D-5D63-0A16-70E7-7AFF1ED75885}"/>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50-я Международная молодёжная научная конференция «Гагаринские чтения»</a:t>
            </a:r>
          </a:p>
        </p:txBody>
      </p:sp>
      <p:sp>
        <p:nvSpPr>
          <p:cNvPr id="19" name="Текст 5">
            <a:extLst>
              <a:ext uri="{FF2B5EF4-FFF2-40B4-BE49-F238E27FC236}">
                <a16:creationId xmlns:a16="http://schemas.microsoft.com/office/drawing/2014/main" id="{818C4B6C-F4B4-262B-363A-55AFE81E3E17}"/>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0" name="Текст 6">
            <a:extLst>
              <a:ext uri="{FF2B5EF4-FFF2-40B4-BE49-F238E27FC236}">
                <a16:creationId xmlns:a16="http://schemas.microsoft.com/office/drawing/2014/main" id="{17FE08C8-22AB-69E8-DE55-BA66D71C0983}"/>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многофакторному </a:t>
            </a:r>
          </a:p>
          <a:p>
            <a:r>
              <a:rPr lang="ru-RU" sz="1000" dirty="0"/>
              <a:t>прогнозированию показателей </a:t>
            </a:r>
          </a:p>
          <a:p>
            <a:r>
              <a:rPr lang="ru-RU" sz="1000" dirty="0"/>
              <a:t>надежности сетевых устройств</a:t>
            </a:r>
            <a:endParaRPr lang="ru-RU" dirty="0"/>
          </a:p>
        </p:txBody>
      </p:sp>
      <p:sp>
        <p:nvSpPr>
          <p:cNvPr id="9" name="Текст 6">
            <a:extLst>
              <a:ext uri="{FF2B5EF4-FFF2-40B4-BE49-F238E27FC236}">
                <a16:creationId xmlns:a16="http://schemas.microsoft.com/office/drawing/2014/main" id="{5014324B-9685-4A3C-9D39-3DBB14E87833}"/>
              </a:ext>
            </a:extLst>
          </p:cNvPr>
          <p:cNvSpPr txBox="1">
            <a:spLocks/>
          </p:cNvSpPr>
          <p:nvPr/>
        </p:nvSpPr>
        <p:spPr>
          <a:xfrm>
            <a:off x="10682582"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699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990233" y="2712443"/>
            <a:ext cx="5134707" cy="2589375"/>
          </a:xfrm>
        </p:spPr>
        <p:txBody>
          <a:bodyPr>
            <a:noAutofit/>
          </a:bodyPr>
          <a:lstStyle/>
          <a:p>
            <a:pPr algn="ctr"/>
            <a:r>
              <a:rPr lang="ru-RU" sz="2400" b="1" dirty="0">
                <a:latin typeface="Arial" panose="020B0604020202020204" pitchFamily="34" charset="0"/>
                <a:cs typeface="Arial" panose="020B0604020202020204" pitchFamily="34" charset="0"/>
              </a:rPr>
              <a:t>Научно-учебная группа</a:t>
            </a:r>
            <a:r>
              <a:rPr lang="ru-RU" sz="2400" dirty="0">
                <a:latin typeface="Arial" panose="020B0604020202020204" pitchFamily="34" charset="0"/>
                <a:cs typeface="Arial" panose="020B0604020202020204" pitchFamily="34" charset="0"/>
              </a:rPr>
              <a:t> </a:t>
            </a:r>
            <a:br>
              <a:rPr lang="ru-RU" sz="2400" dirty="0">
                <a:latin typeface="Arial" panose="020B0604020202020204" pitchFamily="34" charset="0"/>
                <a:cs typeface="Arial" panose="020B0604020202020204" pitchFamily="34" charset="0"/>
              </a:rPr>
            </a:br>
            <a:r>
              <a:rPr lang="ru-RU" sz="1800" dirty="0">
                <a:latin typeface="Arial" panose="020B0604020202020204" pitchFamily="34" charset="0"/>
                <a:cs typeface="Arial" panose="020B0604020202020204" pitchFamily="34" charset="0"/>
              </a:rPr>
              <a:t>«</a:t>
            </a:r>
            <a:r>
              <a:rPr lang="ru-RU" sz="1800" b="1" dirty="0">
                <a:latin typeface="Arial" panose="020B0604020202020204" pitchFamily="34" charset="0"/>
                <a:cs typeface="Arial" panose="020B0604020202020204" pitchFamily="34" charset="0"/>
              </a:rPr>
              <a:t>Управление надежностью на предприятиях</a:t>
            </a:r>
            <a:r>
              <a:rPr lang="ru-RU" sz="1800" dirty="0">
                <a:latin typeface="Arial" panose="020B0604020202020204" pitchFamily="34" charset="0"/>
                <a:cs typeface="Arial" panose="020B0604020202020204" pitchFamily="34" charset="0"/>
              </a:rPr>
              <a:t>»</a:t>
            </a:r>
            <a:br>
              <a:rPr lang="ru-RU" sz="2000" dirty="0">
                <a:latin typeface="Arial" panose="020B0604020202020204" pitchFamily="34" charset="0"/>
                <a:cs typeface="Arial" panose="020B0604020202020204" pitchFamily="34" charset="0"/>
              </a:rPr>
            </a:br>
            <a:br>
              <a:rPr lang="ru-RU" sz="2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Доклад подготовлен в ходе проведения исследования </a:t>
            </a:r>
            <a:br>
              <a:rPr lang="ru-RU" sz="1400"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«Высшая школа экономики» (НИУ ВШЭ)» в 2024 г.</a:t>
            </a:r>
            <a:endParaRPr lang="ru-RU" sz="2400" dirty="0">
              <a:latin typeface="Arial" panose="020B0604020202020204" pitchFamily="34" charset="0"/>
              <a:cs typeface="Arial" panose="020B0604020202020204" pitchFamily="34" charset="0"/>
            </a:endParaRP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a:xfrm>
            <a:off x="6162675" y="1173829"/>
            <a:ext cx="2374808" cy="463186"/>
          </a:xfrm>
        </p:spPr>
        <p:txBody>
          <a:bodyPr>
            <a:noAutofit/>
          </a:bodyPr>
          <a:lstStyle/>
          <a:p>
            <a:r>
              <a:rPr lang="ru-RU" i="0" dirty="0">
                <a:solidFill>
                  <a:schemeClr val="tx1"/>
                </a:solidFill>
                <a:effectLst/>
                <a:latin typeface="arial" panose="020B0604020202020204" pitchFamily="34" charset="0"/>
              </a:rPr>
              <a:t>Московский институт электроники и математики им. </a:t>
            </a:r>
          </a:p>
          <a:p>
            <a:r>
              <a:rPr lang="ru-RU" i="0" dirty="0">
                <a:solidFill>
                  <a:schemeClr val="tx1"/>
                </a:solidFill>
                <a:effectLst/>
                <a:latin typeface="arial" panose="020B0604020202020204" pitchFamily="34" charset="0"/>
              </a:rPr>
              <a:t>А. Н. Тихонова</a:t>
            </a:r>
          </a:p>
          <a:p>
            <a:endParaRPr lang="ru-RU" i="0" dirty="0">
              <a:solidFill>
                <a:schemeClr val="tx1"/>
              </a:solidFill>
              <a:effectLst/>
              <a:latin typeface="arial" panose="020B0604020202020204" pitchFamily="34" charset="0"/>
            </a:endParaRP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a:solidFill>
                  <a:schemeClr val="tx1"/>
                </a:solidFill>
                <a:latin typeface="Arial" panose="020B0604020202020204" pitchFamily="34" charset="0"/>
                <a:cs typeface="Arial" panose="020B0604020202020204" pitchFamily="34" charset="0"/>
              </a:rPr>
              <a:t>Москва</a:t>
            </a:r>
          </a:p>
          <a:p>
            <a:r>
              <a:rPr lang="ru-RU" dirty="0">
                <a:solidFill>
                  <a:schemeClr val="tx1"/>
                </a:solidFill>
                <a:latin typeface="Arial" panose="020B0604020202020204" pitchFamily="34" charset="0"/>
                <a:cs typeface="Arial" panose="020B0604020202020204" pitchFamily="34" charset="0"/>
              </a:rPr>
              <a:t>11.04.2024 г.</a:t>
            </a:r>
          </a:p>
        </p:txBody>
      </p:sp>
      <p:sp>
        <p:nvSpPr>
          <p:cNvPr id="6" name="Прямоугольник: скругленные углы 5">
            <a:extLst>
              <a:ext uri="{FF2B5EF4-FFF2-40B4-BE49-F238E27FC236}">
                <a16:creationId xmlns:a16="http://schemas.microsoft.com/office/drawing/2014/main" id="{9CEE9B9B-9B18-4E8B-B2FB-65BC4D08957A}"/>
              </a:ext>
            </a:extLst>
          </p:cNvPr>
          <p:cNvSpPr/>
          <p:nvPr/>
        </p:nvSpPr>
        <p:spPr>
          <a:xfrm>
            <a:off x="952500" y="2461188"/>
            <a:ext cx="5210175" cy="3091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a:extLst>
              <a:ext uri="{FF2B5EF4-FFF2-40B4-BE49-F238E27FC236}">
                <a16:creationId xmlns:a16="http://schemas.microsoft.com/office/drawing/2014/main" id="{2D5AE6A7-279B-455A-B0A0-74BECF51F5A9}"/>
              </a:ext>
            </a:extLst>
          </p:cNvPr>
          <p:cNvSpPr txBox="1">
            <a:spLocks/>
          </p:cNvSpPr>
          <p:nvPr/>
        </p:nvSpPr>
        <p:spPr>
          <a:xfrm>
            <a:off x="6510588" y="2529678"/>
            <a:ext cx="4541041" cy="2844887"/>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Arial" panose="020B0604020202020204" pitchFamily="34" charset="0"/>
                <a:cs typeface="Arial" panose="020B0604020202020204" pitchFamily="34" charset="0"/>
              </a:rPr>
              <a:t>Доклад</a:t>
            </a:r>
            <a:r>
              <a:rPr lang="ru-RU" sz="2000" dirty="0">
                <a:latin typeface="Arial" panose="020B0604020202020204" pitchFamily="34" charset="0"/>
                <a:cs typeface="Arial" panose="020B0604020202020204" pitchFamily="34" charset="0"/>
              </a:rPr>
              <a:t> </a:t>
            </a:r>
            <a:br>
              <a:rPr lang="ru-RU" sz="2000" dirty="0">
                <a:latin typeface="Arial" panose="020B0604020202020204" pitchFamily="34" charset="0"/>
                <a:cs typeface="Arial" panose="020B0604020202020204" pitchFamily="34" charset="0"/>
              </a:rPr>
            </a:br>
            <a:r>
              <a:rPr lang="ru-RU" sz="1600" b="1" dirty="0">
                <a:latin typeface="Arial" panose="020B0604020202020204" pitchFamily="34" charset="0"/>
                <a:cs typeface="Arial" panose="020B0604020202020204" pitchFamily="34" charset="0"/>
              </a:rPr>
              <a:t>«</a:t>
            </a:r>
            <a:r>
              <a:rPr lang="ru-RU" sz="1600" b="1" dirty="0">
                <a:solidFill>
                  <a:schemeClr val="tx1"/>
                </a:solidFill>
                <a:latin typeface="Arial" panose="020B0604020202020204" pitchFamily="34" charset="0"/>
                <a:cs typeface="Arial" panose="020B0604020202020204" pitchFamily="34" charset="0"/>
              </a:rPr>
              <a:t>Подход к многофакторному </a:t>
            </a:r>
          </a:p>
          <a:p>
            <a:pPr algn="ctr"/>
            <a:r>
              <a:rPr lang="ru-RU" sz="1600" b="1" dirty="0">
                <a:solidFill>
                  <a:schemeClr val="tx1"/>
                </a:solidFill>
                <a:latin typeface="Arial" panose="020B0604020202020204" pitchFamily="34" charset="0"/>
                <a:cs typeface="Arial" panose="020B0604020202020204" pitchFamily="34" charset="0"/>
              </a:rPr>
              <a:t>прогнозированию показателей </a:t>
            </a:r>
          </a:p>
          <a:p>
            <a:pPr algn="ctr"/>
            <a:r>
              <a:rPr lang="ru-RU" sz="1600" b="1" dirty="0">
                <a:solidFill>
                  <a:schemeClr val="tx1"/>
                </a:solidFill>
                <a:latin typeface="Arial" panose="020B0604020202020204" pitchFamily="34" charset="0"/>
                <a:cs typeface="Arial" panose="020B0604020202020204" pitchFamily="34" charset="0"/>
              </a:rPr>
              <a:t>надежности сетевых устройств</a:t>
            </a:r>
            <a:r>
              <a:rPr lang="ru-RU" sz="1600" b="1" dirty="0">
                <a:latin typeface="Arial" panose="020B0604020202020204" pitchFamily="34" charset="0"/>
                <a:cs typeface="Arial" panose="020B0604020202020204" pitchFamily="34" charset="0"/>
              </a:rPr>
              <a:t>»</a:t>
            </a:r>
          </a:p>
          <a:p>
            <a:pPr algn="ctr"/>
            <a:br>
              <a:rPr lang="ru-RU" sz="1800" dirty="0">
                <a:latin typeface="Arial" panose="020B0604020202020204" pitchFamily="34" charset="0"/>
                <a:cs typeface="Arial" panose="020B0604020202020204" pitchFamily="34" charset="0"/>
              </a:rPr>
            </a:br>
            <a:br>
              <a:rPr lang="ru-RU"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algn="ctr"/>
            <a:r>
              <a:rPr lang="ru-RU" sz="1400" b="1" dirty="0">
                <a:latin typeface="Arial" panose="020B0604020202020204" pitchFamily="34" charset="0"/>
                <a:cs typeface="Arial" panose="020B0604020202020204" pitchFamily="34" charset="0"/>
              </a:rPr>
              <a:t>Докладчик</a:t>
            </a:r>
            <a:r>
              <a:rPr lang="ru-RU" sz="1400" dirty="0">
                <a:latin typeface="Arial" panose="020B0604020202020204" pitchFamily="34" charset="0"/>
                <a:cs typeface="Arial" panose="020B0604020202020204" pitchFamily="34" charset="0"/>
              </a:rPr>
              <a:t>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Цветков Вячеслав Эдуардович,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магистрант 2 г. о. НИУ ВШЭ</a:t>
            </a:r>
          </a:p>
        </p:txBody>
      </p:sp>
      <p:sp>
        <p:nvSpPr>
          <p:cNvPr id="10" name="Прямоугольник: скругленные углы 9">
            <a:extLst>
              <a:ext uri="{FF2B5EF4-FFF2-40B4-BE49-F238E27FC236}">
                <a16:creationId xmlns:a16="http://schemas.microsoft.com/office/drawing/2014/main" id="{1D54483D-1542-4DDB-95BB-44C3244848E8}"/>
              </a:ext>
            </a:extLst>
          </p:cNvPr>
          <p:cNvSpPr/>
          <p:nvPr/>
        </p:nvSpPr>
        <p:spPr>
          <a:xfrm>
            <a:off x="6305549" y="2461187"/>
            <a:ext cx="4951121" cy="309188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5F1EB4DF-5CF8-4715-8984-4F421EB9A905}"/>
              </a:ext>
            </a:extLst>
          </p:cNvPr>
          <p:cNvPicPr>
            <a:picLocks noChangeAspect="1"/>
          </p:cNvPicPr>
          <p:nvPr/>
        </p:nvPicPr>
        <p:blipFill rotWithShape="1">
          <a:blip r:embed="rId2"/>
          <a:srcRect l="10797" t="3938" r="3030" b="2598"/>
          <a:stretch/>
        </p:blipFill>
        <p:spPr>
          <a:xfrm>
            <a:off x="8485833" y="3541793"/>
            <a:ext cx="590550" cy="820655"/>
          </a:xfrm>
          <a:prstGeom prst="rect">
            <a:avLst/>
          </a:prstGeom>
        </p:spPr>
      </p:pic>
      <p:sp>
        <p:nvSpPr>
          <p:cNvPr id="13" name="Текст 2">
            <a:extLst>
              <a:ext uri="{FF2B5EF4-FFF2-40B4-BE49-F238E27FC236}">
                <a16:creationId xmlns:a16="http://schemas.microsoft.com/office/drawing/2014/main" id="{3486D5A8-653E-407F-B9B7-F05335C17264}"/>
              </a:ext>
            </a:extLst>
          </p:cNvPr>
          <p:cNvSpPr>
            <a:spLocks noGrp="1"/>
          </p:cNvSpPr>
          <p:nvPr>
            <p:ph type="body" sz="quarter" idx="10"/>
          </p:nvPr>
        </p:nvSpPr>
        <p:spPr>
          <a:xfrm>
            <a:off x="2025080" y="1173829"/>
            <a:ext cx="3923375" cy="1036102"/>
          </a:xfrm>
        </p:spPr>
        <p:txBody>
          <a:bodyPr/>
          <a:lstStyle/>
          <a:p>
            <a:r>
              <a:rPr lang="ru-RU" i="0" dirty="0">
                <a:effectLst/>
                <a:latin typeface="Arial" panose="020B0604020202020204" pitchFamily="34" charset="0"/>
                <a:cs typeface="Arial" panose="020B0604020202020204" pitchFamily="34" charset="0"/>
              </a:rPr>
              <a:t>50-я Международная молодёжная научная конференция «Гагаринские чтения»</a:t>
            </a:r>
          </a:p>
        </p:txBody>
      </p:sp>
      <p:sp>
        <p:nvSpPr>
          <p:cNvPr id="15" name="TextBox 14">
            <a:extLst>
              <a:ext uri="{FF2B5EF4-FFF2-40B4-BE49-F238E27FC236}">
                <a16:creationId xmlns:a16="http://schemas.microsoft.com/office/drawing/2014/main" id="{BD02A7E3-319C-4721-B175-EF4AA7ABC4B7}"/>
              </a:ext>
            </a:extLst>
          </p:cNvPr>
          <p:cNvSpPr txBox="1"/>
          <p:nvPr/>
        </p:nvSpPr>
        <p:spPr>
          <a:xfrm>
            <a:off x="6357197" y="5040208"/>
            <a:ext cx="4951122" cy="523220"/>
          </a:xfrm>
          <a:prstGeom prst="rect">
            <a:avLst/>
          </a:prstGeom>
          <a:noFill/>
        </p:spPr>
        <p:txBody>
          <a:bodyPr wrap="square">
            <a:spAutoFit/>
          </a:bodyPr>
          <a:lstStyle/>
          <a:p>
            <a:pPr algn="ctr"/>
            <a:r>
              <a:rPr lang="ru-RU" sz="1400" b="1" dirty="0">
                <a:latin typeface="Arial" panose="020B0604020202020204" pitchFamily="34" charset="0"/>
                <a:cs typeface="Arial" panose="020B0604020202020204" pitchFamily="34" charset="0"/>
              </a:rPr>
              <a:t>Соавтор</a:t>
            </a:r>
          </a:p>
          <a:p>
            <a:pPr algn="ctr"/>
            <a:r>
              <a:rPr lang="ru-RU" sz="1400" dirty="0">
                <a:latin typeface="Arial" panose="020B0604020202020204" pitchFamily="34" charset="0"/>
                <a:cs typeface="Arial" panose="020B0604020202020204" pitchFamily="34" charset="0"/>
              </a:rPr>
              <a:t>Ландер Л.Б., Кононова Н.А.</a:t>
            </a:r>
          </a:p>
        </p:txBody>
      </p:sp>
    </p:spTree>
    <p:extLst>
      <p:ext uri="{BB962C8B-B14F-4D97-AF65-F5344CB8AC3E}">
        <p14:creationId xmlns:p14="http://schemas.microsoft.com/office/powerpoint/2010/main" val="233048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t>Актуальность</a:t>
            </a:r>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143689" y="540904"/>
            <a:ext cx="2070100" cy="415925"/>
          </a:xfrm>
        </p:spPr>
        <p:txBody>
          <a:bodyPr/>
          <a:lstStyle/>
          <a:p>
            <a:r>
              <a:rPr lang="ru-RU" dirty="0"/>
              <a:t>50-я Международная молодёжная научная конференция «Гагаринские чтения»</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548720"/>
            <a:ext cx="2472946" cy="408109"/>
          </a:xfrm>
        </p:spPr>
        <p:txBody>
          <a:bodyPr/>
          <a:lstStyle/>
          <a:p>
            <a:r>
              <a:rPr lang="ru-RU" dirty="0"/>
              <a:t>Управление надежностью на предприятиях</a:t>
            </a:r>
          </a:p>
          <a:p>
            <a:endParaRPr lang="ru-RU" dirty="0"/>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ru-RU" sz="1000" dirty="0"/>
              <a:t>Подход к многофакторному </a:t>
            </a:r>
          </a:p>
          <a:p>
            <a:r>
              <a:rPr lang="ru-RU" sz="1000" dirty="0"/>
              <a:t>прогнозированию показателей </a:t>
            </a:r>
          </a:p>
          <a:p>
            <a:r>
              <a:rPr lang="ru-RU" sz="1000" dirty="0"/>
              <a:t>надежности сетевых устройств</a:t>
            </a:r>
            <a:endParaRPr lang="ru-RU" dirty="0"/>
          </a:p>
        </p:txBody>
      </p:sp>
      <p:sp>
        <p:nvSpPr>
          <p:cNvPr id="18" name="Прямоугольник 17">
            <a:extLst>
              <a:ext uri="{FF2B5EF4-FFF2-40B4-BE49-F238E27FC236}">
                <a16:creationId xmlns:a16="http://schemas.microsoft.com/office/drawing/2014/main" id="{761CE82A-FBFA-C5C8-C766-77F02BE461C4}"/>
              </a:ext>
            </a:extLst>
          </p:cNvPr>
          <p:cNvSpPr/>
          <p:nvPr/>
        </p:nvSpPr>
        <p:spPr>
          <a:xfrm>
            <a:off x="1194537" y="2130470"/>
            <a:ext cx="3333750" cy="937695"/>
          </a:xfrm>
          <a:prstGeom prst="rect">
            <a:avLst/>
          </a:prstGeom>
          <a:solidFill>
            <a:srgbClr val="00206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Интернет вещей </a:t>
            </a:r>
            <a:r>
              <a:rPr lang="en-US" dirty="0"/>
              <a:t>IoT</a:t>
            </a:r>
            <a:endParaRPr lang="ru-RU" dirty="0"/>
          </a:p>
        </p:txBody>
      </p:sp>
      <p:sp>
        <p:nvSpPr>
          <p:cNvPr id="19" name="Прямоугольник 18">
            <a:extLst>
              <a:ext uri="{FF2B5EF4-FFF2-40B4-BE49-F238E27FC236}">
                <a16:creationId xmlns:a16="http://schemas.microsoft.com/office/drawing/2014/main" id="{ABAAE0DE-539A-739D-90AD-10B7C37D61D1}"/>
              </a:ext>
            </a:extLst>
          </p:cNvPr>
          <p:cNvSpPr/>
          <p:nvPr/>
        </p:nvSpPr>
        <p:spPr>
          <a:xfrm>
            <a:off x="375360" y="3607122"/>
            <a:ext cx="2257426" cy="856617"/>
          </a:xfrm>
          <a:prstGeom prst="rect">
            <a:avLst/>
          </a:prstGeom>
          <a:solidFill>
            <a:srgbClr val="00206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Потребительский (классический) Интернет вещей </a:t>
            </a:r>
            <a:r>
              <a:rPr lang="en-US" dirty="0"/>
              <a:t>IoT</a:t>
            </a:r>
            <a:endParaRPr lang="ru-RU" dirty="0"/>
          </a:p>
        </p:txBody>
      </p:sp>
      <p:sp>
        <p:nvSpPr>
          <p:cNvPr id="20" name="Прямоугольник 19">
            <a:extLst>
              <a:ext uri="{FF2B5EF4-FFF2-40B4-BE49-F238E27FC236}">
                <a16:creationId xmlns:a16="http://schemas.microsoft.com/office/drawing/2014/main" id="{44E5692E-F9BC-A7C9-3F43-2BE8908A1F18}"/>
              </a:ext>
            </a:extLst>
          </p:cNvPr>
          <p:cNvSpPr/>
          <p:nvPr/>
        </p:nvSpPr>
        <p:spPr>
          <a:xfrm>
            <a:off x="3171535" y="3607122"/>
            <a:ext cx="2257426" cy="845507"/>
          </a:xfrm>
          <a:prstGeom prst="rect">
            <a:avLst/>
          </a:prstGeom>
          <a:solidFill>
            <a:srgbClr val="00206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Промышленный интернет вещей </a:t>
            </a:r>
            <a:r>
              <a:rPr lang="en-US" dirty="0"/>
              <a:t>IIoT</a:t>
            </a:r>
            <a:endParaRPr lang="ru-RU" dirty="0"/>
          </a:p>
        </p:txBody>
      </p:sp>
      <p:cxnSp>
        <p:nvCxnSpPr>
          <p:cNvPr id="21" name="Прямая со стрелкой 20">
            <a:extLst>
              <a:ext uri="{FF2B5EF4-FFF2-40B4-BE49-F238E27FC236}">
                <a16:creationId xmlns:a16="http://schemas.microsoft.com/office/drawing/2014/main" id="{57028BBC-8DF9-7506-D601-5CD5440E3A36}"/>
              </a:ext>
            </a:extLst>
          </p:cNvPr>
          <p:cNvCxnSpPr>
            <a:cxnSpLocks/>
            <a:stCxn id="18" idx="2"/>
            <a:endCxn id="19" idx="0"/>
          </p:cNvCxnSpPr>
          <p:nvPr/>
        </p:nvCxnSpPr>
        <p:spPr>
          <a:xfrm flipH="1">
            <a:off x="1504073" y="3068165"/>
            <a:ext cx="1357339" cy="538957"/>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87376F04-9ABD-ED73-8055-20F009EDB29E}"/>
              </a:ext>
            </a:extLst>
          </p:cNvPr>
          <p:cNvCxnSpPr>
            <a:cxnSpLocks/>
            <a:stCxn id="18" idx="2"/>
            <a:endCxn id="20" idx="0"/>
          </p:cNvCxnSpPr>
          <p:nvPr/>
        </p:nvCxnSpPr>
        <p:spPr>
          <a:xfrm>
            <a:off x="2861412" y="3068165"/>
            <a:ext cx="1438836" cy="538957"/>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CBE69DC-6602-E79A-B2FE-AB25BFCFD9FF}"/>
              </a:ext>
            </a:extLst>
          </p:cNvPr>
          <p:cNvSpPr txBox="1"/>
          <p:nvPr/>
        </p:nvSpPr>
        <p:spPr>
          <a:xfrm>
            <a:off x="587270" y="4838645"/>
            <a:ext cx="1833605" cy="369332"/>
          </a:xfrm>
          <a:prstGeom prst="rect">
            <a:avLst/>
          </a:prstGeom>
          <a:noFill/>
        </p:spPr>
        <p:txBody>
          <a:bodyPr wrap="square">
            <a:spAutoFit/>
          </a:bodyPr>
          <a:lstStyle/>
          <a:p>
            <a:pPr marL="285750" indent="-285750">
              <a:buFont typeface="Arial" panose="020B0604020202020204" pitchFamily="34" charset="0"/>
              <a:buChar char="•"/>
            </a:pPr>
            <a:r>
              <a:rPr lang="ru-RU" sz="1800" dirty="0">
                <a:latin typeface="HSE Sans "/>
                <a:cs typeface="Arial" panose="020B0604020202020204" pitchFamily="34" charset="0"/>
              </a:rPr>
              <a:t>умный замок</a:t>
            </a:r>
          </a:p>
        </p:txBody>
      </p:sp>
      <p:sp>
        <p:nvSpPr>
          <p:cNvPr id="24" name="TextBox 23">
            <a:extLst>
              <a:ext uri="{FF2B5EF4-FFF2-40B4-BE49-F238E27FC236}">
                <a16:creationId xmlns:a16="http://schemas.microsoft.com/office/drawing/2014/main" id="{120CDB8B-6043-5E6C-9D12-78B54F81631C}"/>
              </a:ext>
            </a:extLst>
          </p:cNvPr>
          <p:cNvSpPr txBox="1"/>
          <p:nvPr/>
        </p:nvSpPr>
        <p:spPr>
          <a:xfrm>
            <a:off x="587270" y="5212429"/>
            <a:ext cx="1908937" cy="369332"/>
          </a:xfrm>
          <a:prstGeom prst="rect">
            <a:avLst/>
          </a:prstGeom>
          <a:noFill/>
        </p:spPr>
        <p:txBody>
          <a:bodyPr wrap="square">
            <a:spAutoFit/>
          </a:bodyPr>
          <a:lstStyle/>
          <a:p>
            <a:pPr marL="285750" indent="-285750">
              <a:buFont typeface="Arial" panose="020B0604020202020204" pitchFamily="34" charset="0"/>
              <a:buChar char="•"/>
            </a:pPr>
            <a:r>
              <a:rPr lang="ru-RU" dirty="0">
                <a:latin typeface="HSE Sans "/>
                <a:cs typeface="Arial" panose="020B0604020202020204" pitchFamily="34" charset="0"/>
              </a:rPr>
              <a:t>умная камера</a:t>
            </a:r>
          </a:p>
        </p:txBody>
      </p:sp>
      <p:sp>
        <p:nvSpPr>
          <p:cNvPr id="25" name="TextBox 24">
            <a:extLst>
              <a:ext uri="{FF2B5EF4-FFF2-40B4-BE49-F238E27FC236}">
                <a16:creationId xmlns:a16="http://schemas.microsoft.com/office/drawing/2014/main" id="{3C8C4D8C-DC4A-2C58-FDA1-12A9E43C8389}"/>
              </a:ext>
            </a:extLst>
          </p:cNvPr>
          <p:cNvSpPr txBox="1"/>
          <p:nvPr/>
        </p:nvSpPr>
        <p:spPr>
          <a:xfrm>
            <a:off x="587270" y="5592463"/>
            <a:ext cx="1938883" cy="369332"/>
          </a:xfrm>
          <a:prstGeom prst="rect">
            <a:avLst/>
          </a:prstGeom>
          <a:noFill/>
        </p:spPr>
        <p:txBody>
          <a:bodyPr wrap="square">
            <a:spAutoFit/>
          </a:bodyPr>
          <a:lstStyle/>
          <a:p>
            <a:pPr marL="285750" indent="-285750">
              <a:buFont typeface="Arial" panose="020B0604020202020204" pitchFamily="34" charset="0"/>
              <a:buChar char="•"/>
            </a:pPr>
            <a:r>
              <a:rPr lang="ru-RU" dirty="0">
                <a:latin typeface="HSE Sans "/>
                <a:cs typeface="Arial" panose="020B0604020202020204" pitchFamily="34" charset="0"/>
              </a:rPr>
              <a:t>умная розетка</a:t>
            </a:r>
          </a:p>
        </p:txBody>
      </p:sp>
      <p:sp>
        <p:nvSpPr>
          <p:cNvPr id="26" name="TextBox 25">
            <a:extLst>
              <a:ext uri="{FF2B5EF4-FFF2-40B4-BE49-F238E27FC236}">
                <a16:creationId xmlns:a16="http://schemas.microsoft.com/office/drawing/2014/main" id="{808A8BE7-87F5-1F17-6E38-637F2F1C6C9D}"/>
              </a:ext>
            </a:extLst>
          </p:cNvPr>
          <p:cNvSpPr txBox="1"/>
          <p:nvPr/>
        </p:nvSpPr>
        <p:spPr>
          <a:xfrm>
            <a:off x="587269" y="5940391"/>
            <a:ext cx="1908937" cy="369332"/>
          </a:xfrm>
          <a:prstGeom prst="rect">
            <a:avLst/>
          </a:prstGeom>
          <a:noFill/>
        </p:spPr>
        <p:txBody>
          <a:bodyPr wrap="square">
            <a:spAutoFit/>
          </a:bodyPr>
          <a:lstStyle/>
          <a:p>
            <a:pPr marL="285750" indent="-285750">
              <a:buFont typeface="Arial" panose="020B0604020202020204" pitchFamily="34" charset="0"/>
              <a:buChar char="•"/>
            </a:pPr>
            <a:r>
              <a:rPr lang="ru-RU" dirty="0">
                <a:latin typeface="HSE Sans "/>
                <a:cs typeface="Arial" panose="020B0604020202020204" pitchFamily="34" charset="0"/>
              </a:rPr>
              <a:t>умные часы </a:t>
            </a:r>
            <a:endParaRPr lang="ru-RU" dirty="0">
              <a:latin typeface="HSE Sans "/>
            </a:endParaRPr>
          </a:p>
        </p:txBody>
      </p:sp>
      <p:cxnSp>
        <p:nvCxnSpPr>
          <p:cNvPr id="27" name="Прямая со стрелкой 26">
            <a:extLst>
              <a:ext uri="{FF2B5EF4-FFF2-40B4-BE49-F238E27FC236}">
                <a16:creationId xmlns:a16="http://schemas.microsoft.com/office/drawing/2014/main" id="{05DE583C-6F65-6FA0-2FE8-51B50CCA3B44}"/>
              </a:ext>
            </a:extLst>
          </p:cNvPr>
          <p:cNvCxnSpPr>
            <a:cxnSpLocks/>
            <a:stCxn id="19" idx="2"/>
          </p:cNvCxnSpPr>
          <p:nvPr/>
        </p:nvCxnSpPr>
        <p:spPr>
          <a:xfrm>
            <a:off x="1504073" y="4463739"/>
            <a:ext cx="0" cy="336226"/>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00D07138-6237-EDD9-54A9-ABDC1D6867CF}"/>
              </a:ext>
            </a:extLst>
          </p:cNvPr>
          <p:cNvCxnSpPr>
            <a:cxnSpLocks/>
          </p:cNvCxnSpPr>
          <p:nvPr/>
        </p:nvCxnSpPr>
        <p:spPr>
          <a:xfrm>
            <a:off x="4351974" y="4452629"/>
            <a:ext cx="316" cy="283277"/>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E600456-CED9-1E24-9D53-40904E69DB0B}"/>
              </a:ext>
            </a:extLst>
          </p:cNvPr>
          <p:cNvSpPr txBox="1"/>
          <p:nvPr/>
        </p:nvSpPr>
        <p:spPr>
          <a:xfrm>
            <a:off x="2975090" y="4735906"/>
            <a:ext cx="2753767" cy="646331"/>
          </a:xfrm>
          <a:prstGeom prst="rect">
            <a:avLst/>
          </a:prstGeom>
          <a:noFill/>
        </p:spPr>
        <p:txBody>
          <a:bodyPr wrap="square">
            <a:spAutoFit/>
          </a:bodyPr>
          <a:lstStyle/>
          <a:p>
            <a:pPr marL="285750" indent="-285750">
              <a:buFont typeface="Arial" panose="020B0604020202020204" pitchFamily="34" charset="0"/>
              <a:buChar char="•"/>
            </a:pPr>
            <a:r>
              <a:rPr lang="ru-RU" sz="1800" dirty="0">
                <a:latin typeface="HSE Sans "/>
                <a:cs typeface="Arial" panose="020B0604020202020204" pitchFamily="34" charset="0"/>
              </a:rPr>
              <a:t>Системы управления цепями поставок</a:t>
            </a:r>
          </a:p>
        </p:txBody>
      </p:sp>
      <p:sp>
        <p:nvSpPr>
          <p:cNvPr id="30" name="TextBox 29">
            <a:extLst>
              <a:ext uri="{FF2B5EF4-FFF2-40B4-BE49-F238E27FC236}">
                <a16:creationId xmlns:a16="http://schemas.microsoft.com/office/drawing/2014/main" id="{D446F36E-6BFC-081E-2D88-E6CBFDC0C7FA}"/>
              </a:ext>
            </a:extLst>
          </p:cNvPr>
          <p:cNvSpPr txBox="1"/>
          <p:nvPr/>
        </p:nvSpPr>
        <p:spPr>
          <a:xfrm>
            <a:off x="2985960" y="5867631"/>
            <a:ext cx="3232651" cy="646331"/>
          </a:xfrm>
          <a:prstGeom prst="rect">
            <a:avLst/>
          </a:prstGeom>
          <a:noFill/>
        </p:spPr>
        <p:txBody>
          <a:bodyPr wrap="square">
            <a:spAutoFit/>
          </a:bodyPr>
          <a:lstStyle/>
          <a:p>
            <a:pPr marL="285750" indent="-285750">
              <a:buFont typeface="Arial" panose="020B0604020202020204" pitchFamily="34" charset="0"/>
              <a:buChar char="•"/>
            </a:pPr>
            <a:r>
              <a:rPr lang="ru-RU" dirty="0">
                <a:latin typeface="HSE Sans "/>
                <a:cs typeface="Arial" panose="020B0604020202020204" pitchFamily="34" charset="0"/>
              </a:rPr>
              <a:t>Системы мониторинга и управления безопасностью</a:t>
            </a:r>
          </a:p>
        </p:txBody>
      </p:sp>
      <p:sp>
        <p:nvSpPr>
          <p:cNvPr id="31" name="TextBox 30">
            <a:extLst>
              <a:ext uri="{FF2B5EF4-FFF2-40B4-BE49-F238E27FC236}">
                <a16:creationId xmlns:a16="http://schemas.microsoft.com/office/drawing/2014/main" id="{95FFF984-B56A-440E-64B6-85B0879D101F}"/>
              </a:ext>
            </a:extLst>
          </p:cNvPr>
          <p:cNvSpPr txBox="1"/>
          <p:nvPr/>
        </p:nvSpPr>
        <p:spPr>
          <a:xfrm>
            <a:off x="2985961" y="5298136"/>
            <a:ext cx="2742896" cy="646331"/>
          </a:xfrm>
          <a:prstGeom prst="rect">
            <a:avLst/>
          </a:prstGeom>
          <a:noFill/>
        </p:spPr>
        <p:txBody>
          <a:bodyPr wrap="square">
            <a:spAutoFit/>
          </a:bodyPr>
          <a:lstStyle/>
          <a:p>
            <a:pPr marL="285750" indent="-285750">
              <a:buFont typeface="Arial" panose="020B0604020202020204" pitchFamily="34" charset="0"/>
              <a:buChar char="•"/>
            </a:pPr>
            <a:r>
              <a:rPr lang="ru-RU" dirty="0">
                <a:latin typeface="HSE Sans "/>
                <a:cs typeface="Arial" panose="020B0604020202020204" pitchFamily="34" charset="0"/>
              </a:rPr>
              <a:t>Системы управления складскими запасами</a:t>
            </a:r>
          </a:p>
        </p:txBody>
      </p:sp>
      <p:sp>
        <p:nvSpPr>
          <p:cNvPr id="32" name="TextBox 31">
            <a:extLst>
              <a:ext uri="{FF2B5EF4-FFF2-40B4-BE49-F238E27FC236}">
                <a16:creationId xmlns:a16="http://schemas.microsoft.com/office/drawing/2014/main" id="{D9D32B7F-381B-14FD-970F-A73A02F057CB}"/>
              </a:ext>
            </a:extLst>
          </p:cNvPr>
          <p:cNvSpPr txBox="1"/>
          <p:nvPr/>
        </p:nvSpPr>
        <p:spPr>
          <a:xfrm>
            <a:off x="6708365" y="5713742"/>
            <a:ext cx="5047562" cy="369332"/>
          </a:xfrm>
          <a:prstGeom prst="rect">
            <a:avLst/>
          </a:prstGeom>
          <a:noFill/>
        </p:spPr>
        <p:txBody>
          <a:bodyPr wrap="square">
            <a:spAutoFit/>
          </a:bodyPr>
          <a:lstStyle/>
          <a:p>
            <a:pPr algn="ctr"/>
            <a:r>
              <a:rPr lang="ru-RU" i="1" dirty="0">
                <a:latin typeface="HSE Sans "/>
                <a:cs typeface="Arial" panose="020B0604020202020204" pitchFamily="34" charset="0"/>
              </a:rPr>
              <a:t>Структура мирового рынка интернета вещей</a:t>
            </a:r>
          </a:p>
        </p:txBody>
      </p:sp>
      <p:sp>
        <p:nvSpPr>
          <p:cNvPr id="35" name="Текст 6">
            <a:extLst>
              <a:ext uri="{FF2B5EF4-FFF2-40B4-BE49-F238E27FC236}">
                <a16:creationId xmlns:a16="http://schemas.microsoft.com/office/drawing/2014/main" id="{EDBC2171-A1B7-185A-C40C-B1F88225FAFA}"/>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pic>
        <p:nvPicPr>
          <p:cNvPr id="33" name="Рисунок 32">
            <a:extLst>
              <a:ext uri="{FF2B5EF4-FFF2-40B4-BE49-F238E27FC236}">
                <a16:creationId xmlns:a16="http://schemas.microsoft.com/office/drawing/2014/main" id="{9D8A65E0-0D35-4A54-A28B-3DEC7A941706}"/>
              </a:ext>
            </a:extLst>
          </p:cNvPr>
          <p:cNvPicPr/>
          <p:nvPr/>
        </p:nvPicPr>
        <p:blipFill rotWithShape="1">
          <a:blip r:embed="rId3" cstate="print">
            <a:extLst>
              <a:ext uri="{28A0092B-C50C-407E-A947-70E740481C1C}">
                <a14:useLocalDpi xmlns:a14="http://schemas.microsoft.com/office/drawing/2010/main" val="0"/>
              </a:ext>
            </a:extLst>
          </a:blip>
          <a:srcRect l="6163" t="6818" r="5678" b="2192"/>
          <a:stretch/>
        </p:blipFill>
        <p:spPr bwMode="auto">
          <a:xfrm>
            <a:off x="6609400" y="1952566"/>
            <a:ext cx="4990244" cy="3668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350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t>Актуальность</a:t>
            </a:r>
          </a:p>
        </p:txBody>
      </p:sp>
      <p:sp>
        <p:nvSpPr>
          <p:cNvPr id="45" name="Прямоугольник 44">
            <a:extLst>
              <a:ext uri="{FF2B5EF4-FFF2-40B4-BE49-F238E27FC236}">
                <a16:creationId xmlns:a16="http://schemas.microsoft.com/office/drawing/2014/main" id="{0B45D15B-882F-F1EF-2561-39773BA6363B}"/>
              </a:ext>
            </a:extLst>
          </p:cNvPr>
          <p:cNvSpPr/>
          <p:nvPr/>
        </p:nvSpPr>
        <p:spPr>
          <a:xfrm>
            <a:off x="5575739" y="3344053"/>
            <a:ext cx="849936" cy="276999"/>
          </a:xfrm>
          <a:prstGeom prst="rect">
            <a:avLst/>
          </a:prstGeom>
        </p:spPr>
        <p:txBody>
          <a:bodyPr wrap="square">
            <a:spAutoFit/>
          </a:bodyPr>
          <a:lstStyle/>
          <a:p>
            <a:r>
              <a:rPr lang="ru-RU" sz="1200" b="1" dirty="0">
                <a:latin typeface="Arial" panose="020B0604020202020204" pitchFamily="34" charset="0"/>
                <a:cs typeface="Arial" panose="020B0604020202020204" pitchFamily="34" charset="0"/>
              </a:rPr>
              <a:t>Расчет</a:t>
            </a:r>
          </a:p>
        </p:txBody>
      </p:sp>
      <p:sp>
        <p:nvSpPr>
          <p:cNvPr id="46" name="Прямоугольник 45">
            <a:extLst>
              <a:ext uri="{FF2B5EF4-FFF2-40B4-BE49-F238E27FC236}">
                <a16:creationId xmlns:a16="http://schemas.microsoft.com/office/drawing/2014/main" id="{AA4D843E-B5A5-D96F-A85C-211B33220A5A}"/>
              </a:ext>
            </a:extLst>
          </p:cNvPr>
          <p:cNvSpPr/>
          <p:nvPr/>
        </p:nvSpPr>
        <p:spPr>
          <a:xfrm>
            <a:off x="1520944" y="2336993"/>
            <a:ext cx="2495773" cy="33404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Результаты расчетной оценки показателей надежности</a:t>
            </a:r>
          </a:p>
        </p:txBody>
      </p:sp>
      <p:sp>
        <p:nvSpPr>
          <p:cNvPr id="47" name="Прямоугольник 46">
            <a:extLst>
              <a:ext uri="{FF2B5EF4-FFF2-40B4-BE49-F238E27FC236}">
                <a16:creationId xmlns:a16="http://schemas.microsoft.com/office/drawing/2014/main" id="{03FE02B0-71CA-56A9-73C1-013E76901F12}"/>
              </a:ext>
            </a:extLst>
          </p:cNvPr>
          <p:cNvSpPr/>
          <p:nvPr/>
        </p:nvSpPr>
        <p:spPr>
          <a:xfrm>
            <a:off x="8262242" y="2336993"/>
            <a:ext cx="2495773" cy="33404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Реальная статистика отказов при эксплуатации</a:t>
            </a:r>
          </a:p>
        </p:txBody>
      </p:sp>
      <p:pic>
        <p:nvPicPr>
          <p:cNvPr id="48" name="Picture 2" descr="Расчеты – Бесплатные иконки: технологии">
            <a:extLst>
              <a:ext uri="{FF2B5EF4-FFF2-40B4-BE49-F238E27FC236}">
                <a16:creationId xmlns:a16="http://schemas.microsoft.com/office/drawing/2014/main" id="{E912DCF4-CC2E-79FC-D953-9754D28C3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816" y="2389883"/>
            <a:ext cx="1028027" cy="102802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Статистика – Бесплатные иконки: бизнес и финансы">
            <a:extLst>
              <a:ext uri="{FF2B5EF4-FFF2-40B4-BE49-F238E27FC236}">
                <a16:creationId xmlns:a16="http://schemas.microsoft.com/office/drawing/2014/main" id="{8F853C9B-AACE-1F95-E152-8988D57A5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166" y="2416969"/>
            <a:ext cx="989923" cy="98992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Not The Way I Saw It Going In My Head: On Second-Guessing Decisions YMI |  happyheart.cz">
            <a:extLst>
              <a:ext uri="{FF2B5EF4-FFF2-40B4-BE49-F238E27FC236}">
                <a16:creationId xmlns:a16="http://schemas.microsoft.com/office/drawing/2014/main" id="{B031CCBB-48B9-5A37-9C99-277EDB0562B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383578" y="4131252"/>
            <a:ext cx="1752628" cy="1752628"/>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Прямая соединительная линия 50">
            <a:extLst>
              <a:ext uri="{FF2B5EF4-FFF2-40B4-BE49-F238E27FC236}">
                <a16:creationId xmlns:a16="http://schemas.microsoft.com/office/drawing/2014/main" id="{F5A0723F-FC11-F438-F558-FE859180994E}"/>
              </a:ext>
            </a:extLst>
          </p:cNvPr>
          <p:cNvCxnSpPr/>
          <p:nvPr/>
        </p:nvCxnSpPr>
        <p:spPr>
          <a:xfrm>
            <a:off x="5544377" y="2548852"/>
            <a:ext cx="0" cy="1322480"/>
          </a:xfrm>
          <a:prstGeom prst="line">
            <a:avLst/>
          </a:prstGeom>
          <a:ln w="57150"/>
        </p:spPr>
        <p:style>
          <a:lnRef idx="3">
            <a:schemeClr val="dk1"/>
          </a:lnRef>
          <a:fillRef idx="0">
            <a:schemeClr val="dk1"/>
          </a:fillRef>
          <a:effectRef idx="2">
            <a:schemeClr val="dk1"/>
          </a:effectRef>
          <a:fontRef idx="minor">
            <a:schemeClr val="tx1"/>
          </a:fontRef>
        </p:style>
      </p:cxnSp>
      <p:cxnSp>
        <p:nvCxnSpPr>
          <p:cNvPr id="52" name="Прямая соединительная линия 51">
            <a:extLst>
              <a:ext uri="{FF2B5EF4-FFF2-40B4-BE49-F238E27FC236}">
                <a16:creationId xmlns:a16="http://schemas.microsoft.com/office/drawing/2014/main" id="{B037EFCB-32CA-164F-EC8C-3E09442B38BC}"/>
              </a:ext>
            </a:extLst>
          </p:cNvPr>
          <p:cNvCxnSpPr>
            <a:cxnSpLocks/>
          </p:cNvCxnSpPr>
          <p:nvPr/>
        </p:nvCxnSpPr>
        <p:spPr>
          <a:xfrm flipH="1">
            <a:off x="5529264" y="2777453"/>
            <a:ext cx="1060462"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CCB11DEA-9940-8C51-5D5D-9FF9ECDC21A7}"/>
              </a:ext>
            </a:extLst>
          </p:cNvPr>
          <p:cNvCxnSpPr>
            <a:cxnSpLocks/>
          </p:cNvCxnSpPr>
          <p:nvPr/>
        </p:nvCxnSpPr>
        <p:spPr>
          <a:xfrm flipH="1">
            <a:off x="5529264" y="3647770"/>
            <a:ext cx="1060462" cy="0"/>
          </a:xfrm>
          <a:prstGeom prst="line">
            <a:avLst/>
          </a:prstGeom>
          <a:ln w="57150"/>
        </p:spPr>
        <p:style>
          <a:lnRef idx="3">
            <a:schemeClr val="dk1"/>
          </a:lnRef>
          <a:fillRef idx="0">
            <a:schemeClr val="dk1"/>
          </a:fillRef>
          <a:effectRef idx="2">
            <a:schemeClr val="dk1"/>
          </a:effectRef>
          <a:fontRef idx="minor">
            <a:schemeClr val="tx1"/>
          </a:fontRef>
        </p:style>
      </p:cxnSp>
      <p:sp>
        <p:nvSpPr>
          <p:cNvPr id="54" name="Прямоугольник 53">
            <a:extLst>
              <a:ext uri="{FF2B5EF4-FFF2-40B4-BE49-F238E27FC236}">
                <a16:creationId xmlns:a16="http://schemas.microsoft.com/office/drawing/2014/main" id="{E6E95854-4DDB-5CB0-90CF-025DD6ACEEBC}"/>
              </a:ext>
            </a:extLst>
          </p:cNvPr>
          <p:cNvSpPr/>
          <p:nvPr/>
        </p:nvSpPr>
        <p:spPr>
          <a:xfrm>
            <a:off x="5571501" y="2493397"/>
            <a:ext cx="1086048" cy="276999"/>
          </a:xfrm>
          <a:prstGeom prst="rect">
            <a:avLst/>
          </a:prstGeom>
        </p:spPr>
        <p:txBody>
          <a:bodyPr wrap="square">
            <a:spAutoFit/>
          </a:bodyPr>
          <a:lstStyle/>
          <a:p>
            <a:r>
              <a:rPr lang="ru-RU" sz="1200" b="1" dirty="0">
                <a:latin typeface="Arial" panose="020B0604020202020204" pitchFamily="34" charset="0"/>
                <a:cs typeface="Arial" panose="020B0604020202020204" pitchFamily="34" charset="0"/>
              </a:rPr>
              <a:t>Статистика</a:t>
            </a:r>
          </a:p>
        </p:txBody>
      </p:sp>
      <p:cxnSp>
        <p:nvCxnSpPr>
          <p:cNvPr id="55" name="Прямая со стрелкой 54">
            <a:extLst>
              <a:ext uri="{FF2B5EF4-FFF2-40B4-BE49-F238E27FC236}">
                <a16:creationId xmlns:a16="http://schemas.microsoft.com/office/drawing/2014/main" id="{E3365E6E-2F27-A450-302C-FCB5128BE2DF}"/>
              </a:ext>
            </a:extLst>
          </p:cNvPr>
          <p:cNvCxnSpPr>
            <a:cxnSpLocks/>
          </p:cNvCxnSpPr>
          <p:nvPr/>
        </p:nvCxnSpPr>
        <p:spPr>
          <a:xfrm>
            <a:off x="6450550" y="2855531"/>
            <a:ext cx="0" cy="709122"/>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Прямоугольник 55">
            <a:extLst>
              <a:ext uri="{FF2B5EF4-FFF2-40B4-BE49-F238E27FC236}">
                <a16:creationId xmlns:a16="http://schemas.microsoft.com/office/drawing/2014/main" id="{A5F7434C-53AF-E2C1-5A21-E2E346402F9E}"/>
              </a:ext>
            </a:extLst>
          </p:cNvPr>
          <p:cNvSpPr/>
          <p:nvPr/>
        </p:nvSpPr>
        <p:spPr>
          <a:xfrm>
            <a:off x="6529014" y="2873857"/>
            <a:ext cx="1086048" cy="646331"/>
          </a:xfrm>
          <a:prstGeom prst="rect">
            <a:avLst/>
          </a:prstGeom>
        </p:spPr>
        <p:txBody>
          <a:bodyPr wrap="square">
            <a:spAutoFit/>
          </a:bodyPr>
          <a:lstStyle/>
          <a:p>
            <a:r>
              <a:rPr lang="ru-RU" sz="1200" dirty="0">
                <a:solidFill>
                  <a:srgbClr val="C00000"/>
                </a:solidFill>
                <a:latin typeface="Arial" panose="020B0604020202020204" pitchFamily="34" charset="0"/>
                <a:cs typeface="Arial" panose="020B0604020202020204" pitchFamily="34" charset="0"/>
              </a:rPr>
              <a:t>Разница в несколько порядков</a:t>
            </a:r>
          </a:p>
        </p:txBody>
      </p:sp>
      <p:pic>
        <p:nvPicPr>
          <p:cNvPr id="57" name="Picture 14" descr="Ремонт – Бесплатные иконки: инструменты редактирования">
            <a:extLst>
              <a:ext uri="{FF2B5EF4-FFF2-40B4-BE49-F238E27FC236}">
                <a16:creationId xmlns:a16="http://schemas.microsoft.com/office/drawing/2014/main" id="{DD5FE288-2D1E-51A8-EB79-826DD91B60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4936" y="4924305"/>
            <a:ext cx="630382" cy="63038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4" descr="Smart tv – Бесплатные иконки: технологии">
            <a:extLst>
              <a:ext uri="{FF2B5EF4-FFF2-40B4-BE49-F238E27FC236}">
                <a16:creationId xmlns:a16="http://schemas.microsoft.com/office/drawing/2014/main" id="{68350E5E-1A12-EEFA-F1C9-2B2A178AD0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0863" y="4801864"/>
            <a:ext cx="875932" cy="875932"/>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C69FEAC3-3029-2D75-C65A-63F7A30E54EA}"/>
              </a:ext>
            </a:extLst>
          </p:cNvPr>
          <p:cNvSpPr txBox="1"/>
          <p:nvPr/>
        </p:nvSpPr>
        <p:spPr>
          <a:xfrm>
            <a:off x="3048630" y="6054355"/>
            <a:ext cx="6094740" cy="646331"/>
          </a:xfrm>
          <a:prstGeom prst="rect">
            <a:avLst/>
          </a:prstGeom>
          <a:noFill/>
        </p:spPr>
        <p:txBody>
          <a:bodyPr wrap="square">
            <a:spAutoFit/>
          </a:bodyPr>
          <a:lstStyle/>
          <a:p>
            <a:pPr algn="ctr"/>
            <a:r>
              <a:rPr lang="ru-RU" b="1" dirty="0">
                <a:latin typeface="Arial" panose="020B0604020202020204" pitchFamily="34" charset="0"/>
                <a:cs typeface="Arial" panose="020B0604020202020204" pitchFamily="34" charset="0"/>
              </a:rPr>
              <a:t>Не достигается целевой уровень надежности из-за наличия недостатков в стратегии ее обеспечения!</a:t>
            </a:r>
          </a:p>
        </p:txBody>
      </p:sp>
      <p:sp>
        <p:nvSpPr>
          <p:cNvPr id="60" name="Прямоугольник 59">
            <a:extLst>
              <a:ext uri="{FF2B5EF4-FFF2-40B4-BE49-F238E27FC236}">
                <a16:creationId xmlns:a16="http://schemas.microsoft.com/office/drawing/2014/main" id="{EEF70829-425F-6248-A1E7-E8242F15D0A1}"/>
              </a:ext>
            </a:extLst>
          </p:cNvPr>
          <p:cNvSpPr/>
          <p:nvPr/>
        </p:nvSpPr>
        <p:spPr>
          <a:xfrm>
            <a:off x="1418112" y="2045802"/>
            <a:ext cx="1825501" cy="307777"/>
          </a:xfrm>
          <a:prstGeom prst="rect">
            <a:avLst/>
          </a:prstGeom>
        </p:spPr>
        <p:txBody>
          <a:bodyPr wrap="square">
            <a:spAutoFit/>
          </a:bodyPr>
          <a:lstStyle/>
          <a:p>
            <a:r>
              <a:rPr lang="ru-RU" sz="1400" b="1" dirty="0">
                <a:latin typeface="Arial" panose="020B0604020202020204" pitchFamily="34" charset="0"/>
                <a:cs typeface="Arial" panose="020B0604020202020204" pitchFamily="34" charset="0"/>
              </a:rPr>
              <a:t>Проектирование</a:t>
            </a:r>
          </a:p>
        </p:txBody>
      </p:sp>
      <p:sp>
        <p:nvSpPr>
          <p:cNvPr id="61" name="Прямоугольник 60">
            <a:extLst>
              <a:ext uri="{FF2B5EF4-FFF2-40B4-BE49-F238E27FC236}">
                <a16:creationId xmlns:a16="http://schemas.microsoft.com/office/drawing/2014/main" id="{FE3CC834-BDC1-43E6-32C7-F64711EDFD01}"/>
              </a:ext>
            </a:extLst>
          </p:cNvPr>
          <p:cNvSpPr/>
          <p:nvPr/>
        </p:nvSpPr>
        <p:spPr>
          <a:xfrm>
            <a:off x="8147397" y="2045802"/>
            <a:ext cx="1825501" cy="307777"/>
          </a:xfrm>
          <a:prstGeom prst="rect">
            <a:avLst/>
          </a:prstGeom>
        </p:spPr>
        <p:txBody>
          <a:bodyPr wrap="square">
            <a:spAutoFit/>
          </a:bodyPr>
          <a:lstStyle/>
          <a:p>
            <a:r>
              <a:rPr lang="ru-RU" sz="1400" b="1" dirty="0">
                <a:latin typeface="Arial" panose="020B0604020202020204" pitchFamily="34" charset="0"/>
                <a:cs typeface="Arial" panose="020B0604020202020204" pitchFamily="34" charset="0"/>
              </a:rPr>
              <a:t>Производство</a:t>
            </a:r>
          </a:p>
        </p:txBody>
      </p:sp>
      <p:sp>
        <p:nvSpPr>
          <p:cNvPr id="62" name="Прямоугольник 61">
            <a:extLst>
              <a:ext uri="{FF2B5EF4-FFF2-40B4-BE49-F238E27FC236}">
                <a16:creationId xmlns:a16="http://schemas.microsoft.com/office/drawing/2014/main" id="{1614AB52-CCC9-D405-5F39-3EABFBCCB405}"/>
              </a:ext>
            </a:extLst>
          </p:cNvPr>
          <p:cNvSpPr/>
          <p:nvPr/>
        </p:nvSpPr>
        <p:spPr>
          <a:xfrm rot="16200000">
            <a:off x="4279920" y="3012045"/>
            <a:ext cx="2106844" cy="276999"/>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Интенсивность отказов 1/ч</a:t>
            </a:r>
          </a:p>
        </p:txBody>
      </p:sp>
      <p:sp>
        <p:nvSpPr>
          <p:cNvPr id="63" name="Прямоугольник 62">
            <a:extLst>
              <a:ext uri="{FF2B5EF4-FFF2-40B4-BE49-F238E27FC236}">
                <a16:creationId xmlns:a16="http://schemas.microsoft.com/office/drawing/2014/main" id="{50CA0794-8BB3-1EB7-4AE2-CE43E90DF37D}"/>
              </a:ext>
            </a:extLst>
          </p:cNvPr>
          <p:cNvSpPr/>
          <p:nvPr/>
        </p:nvSpPr>
        <p:spPr>
          <a:xfrm>
            <a:off x="6734581" y="4376290"/>
            <a:ext cx="1334319" cy="646331"/>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Завышенная оценка надежности!</a:t>
            </a:r>
          </a:p>
        </p:txBody>
      </p:sp>
      <p:sp>
        <p:nvSpPr>
          <p:cNvPr id="71" name="Текст 4">
            <a:extLst>
              <a:ext uri="{FF2B5EF4-FFF2-40B4-BE49-F238E27FC236}">
                <a16:creationId xmlns:a16="http://schemas.microsoft.com/office/drawing/2014/main" id="{FA0956C1-A690-678A-8768-BE22705FAC25}"/>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50-я Международная молодёжная научная конференция «Гагаринские чтения»</a:t>
            </a:r>
          </a:p>
        </p:txBody>
      </p:sp>
      <p:sp>
        <p:nvSpPr>
          <p:cNvPr id="72" name="Текст 5">
            <a:extLst>
              <a:ext uri="{FF2B5EF4-FFF2-40B4-BE49-F238E27FC236}">
                <a16:creationId xmlns:a16="http://schemas.microsoft.com/office/drawing/2014/main" id="{1CFB1072-6AF3-E8D0-EF16-B240611A0AF6}"/>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73" name="Текст 6">
            <a:extLst>
              <a:ext uri="{FF2B5EF4-FFF2-40B4-BE49-F238E27FC236}">
                <a16:creationId xmlns:a16="http://schemas.microsoft.com/office/drawing/2014/main" id="{514C031C-09E3-88B8-6251-2AFF40BE46FC}"/>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многофакторному </a:t>
            </a:r>
          </a:p>
          <a:p>
            <a:r>
              <a:rPr lang="ru-RU" sz="1000" dirty="0"/>
              <a:t>прогнозированию показателей </a:t>
            </a:r>
          </a:p>
          <a:p>
            <a:r>
              <a:rPr lang="ru-RU" sz="1000" dirty="0"/>
              <a:t>надежности сетевых устройств</a:t>
            </a:r>
            <a:endParaRPr lang="ru-RU" dirty="0"/>
          </a:p>
        </p:txBody>
      </p:sp>
      <p:sp>
        <p:nvSpPr>
          <p:cNvPr id="26" name="Текст 6">
            <a:extLst>
              <a:ext uri="{FF2B5EF4-FFF2-40B4-BE49-F238E27FC236}">
                <a16:creationId xmlns:a16="http://schemas.microsoft.com/office/drawing/2014/main" id="{8DEFEA3D-FCFE-42F0-B20A-0B242393DB72}"/>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28929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solidFill>
                  <a:srgbClr val="0E2D69"/>
                </a:solidFill>
              </a:rPr>
              <a:t>Цель и задачи</a:t>
            </a:r>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6" y="2224815"/>
            <a:ext cx="11020207" cy="594585"/>
          </a:xfrm>
        </p:spPr>
        <p:txBody>
          <a:bodyPr>
            <a:normAutofit/>
          </a:bodyPr>
          <a:lstStyle/>
          <a:p>
            <a:pPr marR="0" lvl="0" algn="just" defTabSz="914400" rtl="0" eaLnBrk="1" fontAlgn="auto" latinLnBrk="0" hangingPunct="1">
              <a:lnSpc>
                <a:spcPct val="100000"/>
              </a:lnSpc>
              <a:spcBef>
                <a:spcPts val="1000"/>
              </a:spcBef>
              <a:spcAft>
                <a:spcPts val="0"/>
              </a:spcAft>
              <a:buClr>
                <a:srgbClr val="00B050"/>
              </a:buClr>
              <a:buSzTx/>
              <a:tabLst/>
              <a:defRPr/>
            </a:pPr>
            <a:r>
              <a:rPr lang="ru-RU" sz="2000" dirty="0">
                <a:latin typeface="Times New Roman" panose="02020603050405020304" pitchFamily="18" charset="0"/>
                <a:ea typeface="Calibri" panose="020F0502020204030204" pitchFamily="34" charset="0"/>
              </a:rPr>
              <a:t>П</a:t>
            </a:r>
            <a:r>
              <a:rPr lang="ru-RU" sz="2000" dirty="0">
                <a:effectLst/>
                <a:latin typeface="Times New Roman" panose="02020603050405020304" pitchFamily="18" charset="0"/>
                <a:ea typeface="Calibri" panose="020F0502020204030204" pitchFamily="34" charset="0"/>
              </a:rPr>
              <a:t>овышение точности математических моделей оценки показателей надежности сетевых устройств</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a:extLst>
              <a:ext uri="{FF2B5EF4-FFF2-40B4-BE49-F238E27FC236}">
                <a16:creationId xmlns:a16="http://schemas.microsoft.com/office/drawing/2014/main" id="{9523F23C-E046-54B9-2C5D-604ADC7F3CE1}"/>
              </a:ext>
            </a:extLst>
          </p:cNvPr>
          <p:cNvSpPr txBox="1"/>
          <p:nvPr/>
        </p:nvSpPr>
        <p:spPr>
          <a:xfrm>
            <a:off x="585894" y="2819400"/>
            <a:ext cx="11187006" cy="235295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Обзор и анализ предметной области</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Поиск существующих методов оценки показателей надежности</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Анализ недостатков существующих методов оценки </a:t>
            </a: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Разработка уточненного подхода к многофакторному прогнозированию показателей надежности</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 sz="2000" dirty="0">
              <a:solidFill>
                <a:srgbClr val="0E2D69"/>
              </a:solidFill>
            </a:endParaRPr>
          </a:p>
        </p:txBody>
      </p:sp>
      <p:sp>
        <p:nvSpPr>
          <p:cNvPr id="16" name="Текст 4">
            <a:extLst>
              <a:ext uri="{FF2B5EF4-FFF2-40B4-BE49-F238E27FC236}">
                <a16:creationId xmlns:a16="http://schemas.microsoft.com/office/drawing/2014/main" id="{DC48792E-272E-5D20-E70E-A644720280B5}"/>
              </a:ext>
            </a:extLst>
          </p:cNvPr>
          <p:cNvSpPr>
            <a:spLocks noGrp="1"/>
          </p:cNvSpPr>
          <p:nvPr>
            <p:ph type="body" sz="quarter" idx="13"/>
          </p:nvPr>
        </p:nvSpPr>
        <p:spPr>
          <a:xfrm>
            <a:off x="1143689" y="540904"/>
            <a:ext cx="2070100" cy="415925"/>
          </a:xfrm>
        </p:spPr>
        <p:txBody>
          <a:bodyPr/>
          <a:lstStyle/>
          <a:p>
            <a:r>
              <a:rPr lang="ru-RU" dirty="0"/>
              <a:t>50-я Международная молодёжная научная конференция «Гагаринские чтения»</a:t>
            </a:r>
          </a:p>
        </p:txBody>
      </p:sp>
      <p:sp>
        <p:nvSpPr>
          <p:cNvPr id="17" name="Текст 5">
            <a:extLst>
              <a:ext uri="{FF2B5EF4-FFF2-40B4-BE49-F238E27FC236}">
                <a16:creationId xmlns:a16="http://schemas.microsoft.com/office/drawing/2014/main" id="{D35F25F5-5511-41A1-A869-DC608FFC84FB}"/>
              </a:ext>
            </a:extLst>
          </p:cNvPr>
          <p:cNvSpPr>
            <a:spLocks noGrp="1"/>
          </p:cNvSpPr>
          <p:nvPr>
            <p:ph type="body" sz="quarter" idx="14"/>
          </p:nvPr>
        </p:nvSpPr>
        <p:spPr>
          <a:xfrm>
            <a:off x="3459163" y="548720"/>
            <a:ext cx="2472946" cy="408109"/>
          </a:xfrm>
        </p:spPr>
        <p:txBody>
          <a:bodyPr/>
          <a:lstStyle/>
          <a:p>
            <a:r>
              <a:rPr lang="ru-RU" dirty="0"/>
              <a:t>Управление надежностью на предприятиях</a:t>
            </a:r>
          </a:p>
          <a:p>
            <a:endParaRPr lang="ru-RU" dirty="0"/>
          </a:p>
        </p:txBody>
      </p:sp>
      <p:sp>
        <p:nvSpPr>
          <p:cNvPr id="18" name="Текст 6">
            <a:extLst>
              <a:ext uri="{FF2B5EF4-FFF2-40B4-BE49-F238E27FC236}">
                <a16:creationId xmlns:a16="http://schemas.microsoft.com/office/drawing/2014/main" id="{C672E2C8-BDAA-A1B3-6945-27FC4115CBB0}"/>
              </a:ext>
            </a:extLst>
          </p:cNvPr>
          <p:cNvSpPr>
            <a:spLocks noGrp="1"/>
          </p:cNvSpPr>
          <p:nvPr>
            <p:ph type="body" sz="quarter" idx="15"/>
          </p:nvPr>
        </p:nvSpPr>
        <p:spPr>
          <a:xfrm>
            <a:off x="6259892" y="548720"/>
            <a:ext cx="2070100" cy="408109"/>
          </a:xfrm>
        </p:spPr>
        <p:txBody>
          <a:bodyPr/>
          <a:lstStyle/>
          <a:p>
            <a:r>
              <a:rPr lang="ru-RU" sz="1000" dirty="0"/>
              <a:t>Подход к многофакторному </a:t>
            </a:r>
          </a:p>
          <a:p>
            <a:r>
              <a:rPr lang="ru-RU" sz="1000" dirty="0"/>
              <a:t>прогнозированию показателей </a:t>
            </a:r>
          </a:p>
          <a:p>
            <a:r>
              <a:rPr lang="ru-RU" sz="1000" dirty="0"/>
              <a:t>надежности сетевых устройств</a:t>
            </a:r>
            <a:endParaRPr lang="ru-RU" dirty="0"/>
          </a:p>
        </p:txBody>
      </p:sp>
      <p:sp>
        <p:nvSpPr>
          <p:cNvPr id="10" name="Текст 6">
            <a:extLst>
              <a:ext uri="{FF2B5EF4-FFF2-40B4-BE49-F238E27FC236}">
                <a16:creationId xmlns:a16="http://schemas.microsoft.com/office/drawing/2014/main" id="{A0E57840-3E26-493C-B791-A8DC41B3D404}"/>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47540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t>Существующие методы</a:t>
            </a:r>
          </a:p>
        </p:txBody>
      </p:sp>
      <p:sp>
        <p:nvSpPr>
          <p:cNvPr id="8" name="TextBox 7">
            <a:extLst>
              <a:ext uri="{FF2B5EF4-FFF2-40B4-BE49-F238E27FC236}">
                <a16:creationId xmlns:a16="http://schemas.microsoft.com/office/drawing/2014/main" id="{68C12DAA-BBAA-C919-9ACF-C9041BD3EC50}"/>
              </a:ext>
            </a:extLst>
          </p:cNvPr>
          <p:cNvSpPr txBox="1"/>
          <p:nvPr/>
        </p:nvSpPr>
        <p:spPr>
          <a:xfrm>
            <a:off x="580236" y="2060640"/>
            <a:ext cx="3833703" cy="461665"/>
          </a:xfrm>
          <a:prstGeom prst="rect">
            <a:avLst/>
          </a:prstGeom>
          <a:noFill/>
        </p:spPr>
        <p:txBody>
          <a:bodyPr wrap="square">
            <a:spAutoFit/>
          </a:bodyPr>
          <a:lstStyle/>
          <a:p>
            <a:pPr marL="342900" indent="-342900">
              <a:buFont typeface="Arial" panose="020B0604020202020204" pitchFamily="34" charset="0"/>
              <a:buChar char="•"/>
            </a:pPr>
            <a:r>
              <a:rPr lang="ru-RU" sz="2400" dirty="0"/>
              <a:t>«Надежность ЭРИ» 2006</a:t>
            </a:r>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82C60CD1-CED8-076D-3B1C-634DDE902E04}"/>
                  </a:ext>
                </a:extLst>
              </p:cNvPr>
              <p:cNvSpPr txBox="1"/>
              <p:nvPr/>
            </p:nvSpPr>
            <p:spPr>
              <a:xfrm>
                <a:off x="7127134" y="2540308"/>
                <a:ext cx="5510103" cy="1015663"/>
              </a:xfrm>
              <a:prstGeom prst="rect">
                <a:avLst/>
              </a:prstGeom>
              <a:noFill/>
            </p:spPr>
            <p:txBody>
              <a:bodyPr wrap="square">
                <a:spAutoFit/>
              </a:bodyPr>
              <a:lstStyle/>
              <a:p>
                <a:r>
                  <a:rPr lang="ru-RU" sz="2000" dirty="0"/>
                  <a:t> </a:t>
                </a:r>
                <a14:m>
                  <m:oMath xmlns:m="http://schemas.openxmlformats.org/officeDocument/2006/math">
                    <m:sSub>
                      <m:sSubPr>
                        <m:ctrlPr>
                          <a:rPr lang="ru-RU" sz="2000" i="1"/>
                        </m:ctrlPr>
                      </m:sSubPr>
                      <m:e>
                        <m:r>
                          <a:rPr lang="en-US" sz="2000" i="1"/>
                          <m:t>𝐾</m:t>
                        </m:r>
                      </m:e>
                      <m:sub>
                        <m:r>
                          <a:rPr lang="en-US" sz="2000" i="1"/>
                          <m:t>𝑎</m:t>
                        </m:r>
                      </m:sub>
                    </m:sSub>
                  </m:oMath>
                </a14:m>
                <a:r>
                  <a:rPr lang="ru-RU" sz="2000" dirty="0"/>
                  <a:t> может принимать лишь два значения:</a:t>
                </a:r>
              </a:p>
              <a:p>
                <a:pPr lvl="0"/>
                <a14:m>
                  <m:oMath xmlns:m="http://schemas.openxmlformats.org/officeDocument/2006/math">
                    <m:sSub>
                      <m:sSubPr>
                        <m:ctrlPr>
                          <a:rPr lang="ru-RU" sz="2000" i="1"/>
                        </m:ctrlPr>
                      </m:sSubPr>
                      <m:e>
                        <m:r>
                          <a:rPr lang="en-US" sz="2000" i="1"/>
                          <m:t>𝐾</m:t>
                        </m:r>
                      </m:e>
                      <m:sub>
                        <m:r>
                          <a:rPr lang="en-US" sz="2000" i="1"/>
                          <m:t>𝑎</m:t>
                        </m:r>
                      </m:sub>
                    </m:sSub>
                  </m:oMath>
                </a14:m>
                <a:r>
                  <a:rPr lang="en-US" sz="2000" dirty="0"/>
                  <a:t> </a:t>
                </a:r>
                <a:r>
                  <a:rPr lang="ru-RU" sz="2000" dirty="0"/>
                  <a:t>= 1 (стандарт «Мороз-6» и «Климат-8»);</a:t>
                </a:r>
              </a:p>
              <a:p>
                <a:pPr lvl="0"/>
                <a14:m>
                  <m:oMath xmlns:m="http://schemas.openxmlformats.org/officeDocument/2006/math">
                    <m:sSub>
                      <m:sSubPr>
                        <m:ctrlPr>
                          <a:rPr lang="ru-RU" sz="2000" i="1"/>
                        </m:ctrlPr>
                      </m:sSubPr>
                      <m:e>
                        <m:r>
                          <a:rPr lang="en-US" sz="2000" i="1"/>
                          <m:t>𝐾</m:t>
                        </m:r>
                      </m:e>
                      <m:sub>
                        <m:r>
                          <a:rPr lang="en-US" sz="2000" i="1"/>
                          <m:t>𝑎</m:t>
                        </m:r>
                      </m:sub>
                    </m:sSub>
                  </m:oMath>
                </a14:m>
                <a:r>
                  <a:rPr lang="en-US" sz="2000" dirty="0"/>
                  <a:t> </a:t>
                </a:r>
                <a:r>
                  <a:rPr lang="ru-RU" sz="2000" dirty="0"/>
                  <a:t>= 0,2 (положение РК-98).</a:t>
                </a:r>
              </a:p>
            </p:txBody>
          </p:sp>
        </mc:Choice>
        <mc:Fallback>
          <p:sp>
            <p:nvSpPr>
              <p:cNvPr id="40" name="TextBox 39">
                <a:extLst>
                  <a:ext uri="{FF2B5EF4-FFF2-40B4-BE49-F238E27FC236}">
                    <a16:creationId xmlns:a16="http://schemas.microsoft.com/office/drawing/2014/main" id="{82C60CD1-CED8-076D-3B1C-634DDE902E04}"/>
                  </a:ext>
                </a:extLst>
              </p:cNvPr>
              <p:cNvSpPr txBox="1">
                <a:spLocks noRot="1" noChangeAspect="1" noMove="1" noResize="1" noEditPoints="1" noAdjustHandles="1" noChangeArrowheads="1" noChangeShapeType="1" noTextEdit="1"/>
              </p:cNvSpPr>
              <p:nvPr/>
            </p:nvSpPr>
            <p:spPr>
              <a:xfrm>
                <a:off x="7127134" y="2540308"/>
                <a:ext cx="5510103" cy="1015663"/>
              </a:xfrm>
              <a:prstGeom prst="rect">
                <a:avLst/>
              </a:prstGeom>
              <a:blipFill>
                <a:blip r:embed="rId3"/>
                <a:stretch>
                  <a:fillRect t="-3614" b="-10241"/>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095B66CA-5DA1-C936-1749-7E443A0BC40D}"/>
                  </a:ext>
                </a:extLst>
              </p:cNvPr>
              <p:cNvSpPr txBox="1"/>
              <p:nvPr/>
            </p:nvSpPr>
            <p:spPr>
              <a:xfrm>
                <a:off x="857249" y="2789884"/>
                <a:ext cx="2567098" cy="87985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i="1"/>
                          </m:ctrlPr>
                        </m:sSubPr>
                        <m:e>
                          <m:r>
                            <a:rPr lang="en-US" i="1"/>
                            <m:t>𝜆</m:t>
                          </m:r>
                        </m:e>
                        <m:sub>
                          <m:r>
                            <a:rPr lang="en-US" i="1"/>
                            <m:t>Р</m:t>
                          </m:r>
                          <m:r>
                            <a:rPr lang="ru-RU" i="1"/>
                            <m:t>ЭА</m:t>
                          </m:r>
                        </m:sub>
                      </m:sSub>
                      <m:r>
                        <a:rPr lang="en-US" i="1"/>
                        <m:t>=</m:t>
                      </m:r>
                      <m:sSub>
                        <m:sSubPr>
                          <m:ctrlPr>
                            <a:rPr lang="ru-RU" i="1"/>
                          </m:ctrlPr>
                        </m:sSubPr>
                        <m:e>
                          <m:r>
                            <a:rPr lang="en-US" i="1"/>
                            <m:t>𝐾</m:t>
                          </m:r>
                        </m:e>
                        <m:sub>
                          <m:r>
                            <a:rPr lang="en-US" i="1"/>
                            <m:t>𝑎</m:t>
                          </m:r>
                        </m:sub>
                      </m:sSub>
                      <m:r>
                        <a:rPr lang="en-US" i="1"/>
                        <m:t>∗</m:t>
                      </m:r>
                      <m:nary>
                        <m:naryPr>
                          <m:chr m:val="∑"/>
                          <m:limLoc m:val="undOvr"/>
                          <m:ctrlPr>
                            <a:rPr lang="ru-RU" i="1"/>
                          </m:ctrlPr>
                        </m:naryPr>
                        <m:sub>
                          <m:r>
                            <a:rPr lang="en-US" i="1"/>
                            <m:t>𝑗</m:t>
                          </m:r>
                          <m:r>
                            <a:rPr lang="en-US" i="1"/>
                            <m:t>=1</m:t>
                          </m:r>
                        </m:sub>
                        <m:sup>
                          <m:r>
                            <a:rPr lang="en-US" i="1"/>
                            <m:t>𝑚</m:t>
                          </m:r>
                        </m:sup>
                        <m:e>
                          <m:nary>
                            <m:naryPr>
                              <m:chr m:val="∑"/>
                              <m:limLoc m:val="undOvr"/>
                              <m:ctrlPr>
                                <a:rPr lang="ru-RU" i="1"/>
                              </m:ctrlPr>
                            </m:naryPr>
                            <m:sub>
                              <m:r>
                                <a:rPr lang="en-US" i="1"/>
                                <m:t>𝑖</m:t>
                              </m:r>
                              <m:r>
                                <a:rPr lang="en-US" i="1"/>
                                <m:t>=1</m:t>
                              </m:r>
                            </m:sub>
                            <m:sup>
                              <m:r>
                                <a:rPr lang="en-US" i="1"/>
                                <m:t>𝑛</m:t>
                              </m:r>
                            </m:sup>
                            <m:e>
                              <m:sSub>
                                <m:sSubPr>
                                  <m:ctrlPr>
                                    <a:rPr lang="ru-RU" i="1"/>
                                  </m:ctrlPr>
                                </m:sSubPr>
                                <m:e>
                                  <m:r>
                                    <a:rPr lang="en-US" i="1"/>
                                    <m:t>𝜆</m:t>
                                  </m:r>
                                </m:e>
                                <m:sub>
                                  <m:r>
                                    <a:rPr lang="en-US" i="1"/>
                                    <m:t>э</m:t>
                                  </m:r>
                                  <m:r>
                                    <a:rPr lang="en-US" i="1"/>
                                    <m:t>𝑖𝑗</m:t>
                                  </m:r>
                                </m:sub>
                              </m:sSub>
                            </m:e>
                          </m:nary>
                        </m:e>
                      </m:nary>
                    </m:oMath>
                  </m:oMathPara>
                </a14:m>
                <a:endParaRPr lang="ru-RU" sz="2400" dirty="0"/>
              </a:p>
            </p:txBody>
          </p:sp>
        </mc:Choice>
        <mc:Fallback>
          <p:sp>
            <p:nvSpPr>
              <p:cNvPr id="42" name="TextBox 41">
                <a:extLst>
                  <a:ext uri="{FF2B5EF4-FFF2-40B4-BE49-F238E27FC236}">
                    <a16:creationId xmlns:a16="http://schemas.microsoft.com/office/drawing/2014/main" id="{095B66CA-5DA1-C936-1749-7E443A0BC40D}"/>
                  </a:ext>
                </a:extLst>
              </p:cNvPr>
              <p:cNvSpPr txBox="1">
                <a:spLocks noRot="1" noChangeAspect="1" noMove="1" noResize="1" noEditPoints="1" noAdjustHandles="1" noChangeArrowheads="1" noChangeShapeType="1" noTextEdit="1"/>
              </p:cNvSpPr>
              <p:nvPr/>
            </p:nvSpPr>
            <p:spPr>
              <a:xfrm>
                <a:off x="857249" y="2789884"/>
                <a:ext cx="2567098" cy="879856"/>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571D9CC0-B368-0D58-6805-D668228CF313}"/>
                  </a:ext>
                </a:extLst>
              </p:cNvPr>
              <p:cNvSpPr txBox="1"/>
              <p:nvPr/>
            </p:nvSpPr>
            <p:spPr>
              <a:xfrm>
                <a:off x="200024" y="3803054"/>
                <a:ext cx="6753225" cy="1660263"/>
              </a:xfrm>
              <a:prstGeom prst="rect">
                <a:avLst/>
              </a:prstGeom>
              <a:noFill/>
            </p:spPr>
            <p:txBody>
              <a:bodyPr wrap="square">
                <a:spAutoFit/>
              </a:bodyPr>
              <a:lstStyle/>
              <a:p>
                <a:r>
                  <a:rPr lang="ru-RU" sz="2000" dirty="0"/>
                  <a:t>где </a:t>
                </a:r>
                <a14:m>
                  <m:oMath xmlns:m="http://schemas.openxmlformats.org/officeDocument/2006/math">
                    <m:sSub>
                      <m:sSubPr>
                        <m:ctrlPr>
                          <a:rPr lang="ru-RU" sz="2000" i="1"/>
                        </m:ctrlPr>
                      </m:sSubPr>
                      <m:e>
                        <m:r>
                          <a:rPr lang="en-US" sz="2000" i="1"/>
                          <m:t>𝜆</m:t>
                        </m:r>
                      </m:e>
                      <m:sub>
                        <m:r>
                          <a:rPr lang="ru-RU" sz="2000" i="1"/>
                          <m:t>РЭА</m:t>
                        </m:r>
                      </m:sub>
                    </m:sSub>
                  </m:oMath>
                </a14:m>
                <a:r>
                  <a:rPr lang="ru-RU" sz="2000" dirty="0"/>
                  <a:t> – суммарная интенсивность отказов РЭА;</a:t>
                </a:r>
              </a:p>
              <a:p>
                <a14:m>
                  <m:oMath xmlns:m="http://schemas.openxmlformats.org/officeDocument/2006/math">
                    <m:sSub>
                      <m:sSubPr>
                        <m:ctrlPr>
                          <a:rPr lang="ru-RU" sz="2000" i="1"/>
                        </m:ctrlPr>
                      </m:sSubPr>
                      <m:e>
                        <m:r>
                          <a:rPr lang="en-US" sz="2000" i="1"/>
                          <m:t>𝐾</m:t>
                        </m:r>
                      </m:e>
                      <m:sub>
                        <m:r>
                          <a:rPr lang="en-US" sz="2000" i="1"/>
                          <m:t>𝑎</m:t>
                        </m:r>
                      </m:sub>
                    </m:sSub>
                  </m:oMath>
                </a14:m>
                <a:r>
                  <a:rPr lang="ru-RU" sz="2000" dirty="0"/>
                  <a:t> – коэффициент качества производства РЭА;</a:t>
                </a:r>
              </a:p>
              <a:p>
                <a14:m>
                  <m:oMath xmlns:m="http://schemas.openxmlformats.org/officeDocument/2006/math">
                    <m:sSub>
                      <m:sSubPr>
                        <m:ctrlPr>
                          <a:rPr lang="ru-RU" sz="2000" i="1"/>
                        </m:ctrlPr>
                      </m:sSubPr>
                      <m:e>
                        <m:r>
                          <a:rPr lang="en-US" sz="2000" i="1"/>
                          <m:t>𝜆</m:t>
                        </m:r>
                      </m:e>
                      <m:sub>
                        <m:r>
                          <a:rPr lang="ru-RU" sz="2000" i="1"/>
                          <m:t>э</m:t>
                        </m:r>
                        <m:r>
                          <a:rPr lang="en-US" sz="2000" i="1"/>
                          <m:t>𝑖𝑗</m:t>
                        </m:r>
                      </m:sub>
                    </m:sSub>
                  </m:oMath>
                </a14:m>
                <a:r>
                  <a:rPr lang="ru-RU" sz="2000" dirty="0"/>
                  <a:t> – интенсивность отказов </a:t>
                </a:r>
                <a14:m>
                  <m:oMath xmlns:m="http://schemas.openxmlformats.org/officeDocument/2006/math">
                    <m:r>
                      <a:rPr lang="ru-RU" sz="2000" i="1"/>
                      <m:t>𝑖</m:t>
                    </m:r>
                  </m:oMath>
                </a14:m>
                <a:r>
                  <a:rPr lang="ru-RU" sz="2000" dirty="0"/>
                  <a:t>-го типа изделий </a:t>
                </a:r>
                <a14:m>
                  <m:oMath xmlns:m="http://schemas.openxmlformats.org/officeDocument/2006/math">
                    <m:r>
                      <a:rPr lang="ru-RU" sz="2000" i="1"/>
                      <m:t>𝑗</m:t>
                    </m:r>
                  </m:oMath>
                </a14:m>
                <a:r>
                  <a:rPr lang="ru-RU" sz="2000" dirty="0"/>
                  <a:t>-ой группы;</a:t>
                </a:r>
              </a:p>
              <a:p>
                <a14:m>
                  <m:oMath xmlns:m="http://schemas.openxmlformats.org/officeDocument/2006/math">
                    <m:r>
                      <a:rPr lang="ru-RU" sz="2000" i="1"/>
                      <m:t>𝑛</m:t>
                    </m:r>
                  </m:oMath>
                </a14:m>
                <a:r>
                  <a:rPr lang="ru-RU" sz="2000" dirty="0"/>
                  <a:t> – количество изделий </a:t>
                </a:r>
                <a14:m>
                  <m:oMath xmlns:m="http://schemas.openxmlformats.org/officeDocument/2006/math">
                    <m:r>
                      <a:rPr lang="ru-RU" sz="2000" i="1"/>
                      <m:t>𝑗</m:t>
                    </m:r>
                  </m:oMath>
                </a14:m>
                <a:r>
                  <a:rPr lang="ru-RU" sz="2000" dirty="0"/>
                  <a:t>-ой группы;</a:t>
                </a:r>
              </a:p>
              <a:p>
                <a14:m>
                  <m:oMath xmlns:m="http://schemas.openxmlformats.org/officeDocument/2006/math">
                    <m:r>
                      <a:rPr lang="ru-RU" sz="2000" i="1"/>
                      <m:t>𝑚</m:t>
                    </m:r>
                  </m:oMath>
                </a14:m>
                <a:r>
                  <a:rPr lang="ru-RU" sz="2000" dirty="0"/>
                  <a:t> – количество групп изделий.</a:t>
                </a:r>
              </a:p>
            </p:txBody>
          </p:sp>
        </mc:Choice>
        <mc:Fallback>
          <p:sp>
            <p:nvSpPr>
              <p:cNvPr id="44" name="TextBox 43">
                <a:extLst>
                  <a:ext uri="{FF2B5EF4-FFF2-40B4-BE49-F238E27FC236}">
                    <a16:creationId xmlns:a16="http://schemas.microsoft.com/office/drawing/2014/main" id="{571D9CC0-B368-0D58-6805-D668228CF313}"/>
                  </a:ext>
                </a:extLst>
              </p:cNvPr>
              <p:cNvSpPr txBox="1">
                <a:spLocks noRot="1" noChangeAspect="1" noMove="1" noResize="1" noEditPoints="1" noAdjustHandles="1" noChangeArrowheads="1" noChangeShapeType="1" noTextEdit="1"/>
              </p:cNvSpPr>
              <p:nvPr/>
            </p:nvSpPr>
            <p:spPr>
              <a:xfrm>
                <a:off x="200024" y="3803054"/>
                <a:ext cx="6753225" cy="1660263"/>
              </a:xfrm>
              <a:prstGeom prst="rect">
                <a:avLst/>
              </a:prstGeom>
              <a:blipFill>
                <a:blip r:embed="rId5"/>
                <a:stretch>
                  <a:fillRect l="-993" t="-2206" b="-5882"/>
                </a:stretch>
              </a:blipFill>
            </p:spPr>
            <p:txBody>
              <a:bodyPr/>
              <a:lstStyle/>
              <a:p>
                <a:r>
                  <a:rPr lang="ru-RU">
                    <a:noFill/>
                  </a:rPr>
                  <a:t> </a:t>
                </a:r>
              </a:p>
            </p:txBody>
          </p:sp>
        </mc:Fallback>
      </mc:AlternateContent>
      <p:sp>
        <p:nvSpPr>
          <p:cNvPr id="52" name="Текст 4">
            <a:extLst>
              <a:ext uri="{FF2B5EF4-FFF2-40B4-BE49-F238E27FC236}">
                <a16:creationId xmlns:a16="http://schemas.microsoft.com/office/drawing/2014/main" id="{EDB9D842-3E11-7185-F774-8BE86EE1260F}"/>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50-я Международная молодёжная научная конференция «Гагаринские чтения»</a:t>
            </a:r>
          </a:p>
        </p:txBody>
      </p:sp>
      <p:sp>
        <p:nvSpPr>
          <p:cNvPr id="53" name="Текст 5">
            <a:extLst>
              <a:ext uri="{FF2B5EF4-FFF2-40B4-BE49-F238E27FC236}">
                <a16:creationId xmlns:a16="http://schemas.microsoft.com/office/drawing/2014/main" id="{03A94238-94E4-661A-8D2E-ECF61172463C}"/>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54" name="Текст 6">
            <a:extLst>
              <a:ext uri="{FF2B5EF4-FFF2-40B4-BE49-F238E27FC236}">
                <a16:creationId xmlns:a16="http://schemas.microsoft.com/office/drawing/2014/main" id="{AA164486-88BA-BE9B-BB63-E4E55A72DD5D}"/>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многофакторному </a:t>
            </a:r>
          </a:p>
          <a:p>
            <a:r>
              <a:rPr lang="ru-RU" sz="1000" dirty="0"/>
              <a:t>прогнозированию показателей </a:t>
            </a:r>
          </a:p>
          <a:p>
            <a:r>
              <a:rPr lang="ru-RU" sz="1000" dirty="0"/>
              <a:t>надежности сетевых устройств</a:t>
            </a:r>
            <a:endParaRPr lang="ru-RU" dirty="0"/>
          </a:p>
        </p:txBody>
      </p:sp>
      <p:sp>
        <p:nvSpPr>
          <p:cNvPr id="12" name="Текст 6">
            <a:extLst>
              <a:ext uri="{FF2B5EF4-FFF2-40B4-BE49-F238E27FC236}">
                <a16:creationId xmlns:a16="http://schemas.microsoft.com/office/drawing/2014/main" id="{721F9254-E9A5-4DE0-A42E-1AC99077148F}"/>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cxnSp>
        <p:nvCxnSpPr>
          <p:cNvPr id="5" name="Прямая со стрелкой 4">
            <a:extLst>
              <a:ext uri="{FF2B5EF4-FFF2-40B4-BE49-F238E27FC236}">
                <a16:creationId xmlns:a16="http://schemas.microsoft.com/office/drawing/2014/main" id="{1334490D-BCFC-4987-B854-0AF56C7CC286}"/>
              </a:ext>
            </a:extLst>
          </p:cNvPr>
          <p:cNvCxnSpPr>
            <a:cxnSpLocks/>
          </p:cNvCxnSpPr>
          <p:nvPr/>
        </p:nvCxnSpPr>
        <p:spPr>
          <a:xfrm flipV="1">
            <a:off x="5438775" y="3429000"/>
            <a:ext cx="1688359" cy="8858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94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t>Существующие методы</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3119756" y="258635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extLst>
              <a:ext uri="{FF2B5EF4-FFF2-40B4-BE49-F238E27FC236}">
                <a16:creationId xmlns:a16="http://schemas.microsoft.com/office/drawing/2014/main" id="{E8D8481D-225A-B352-EB6F-92CDAA7067A6}"/>
              </a:ext>
            </a:extLst>
          </p:cNvPr>
          <p:cNvSpPr txBox="1"/>
          <p:nvPr/>
        </p:nvSpPr>
        <p:spPr>
          <a:xfrm>
            <a:off x="585896" y="2071947"/>
            <a:ext cx="2766799" cy="461665"/>
          </a:xfrm>
          <a:prstGeom prst="rect">
            <a:avLst/>
          </a:prstGeom>
          <a:noFill/>
        </p:spPr>
        <p:txBody>
          <a:bodyPr wrap="square">
            <a:spAutoFit/>
          </a:bodyPr>
          <a:lstStyle/>
          <a:p>
            <a:pPr marL="342900" indent="-342900">
              <a:buFont typeface="Arial" panose="020B0604020202020204" pitchFamily="34" charset="0"/>
              <a:buChar char="•"/>
            </a:pPr>
            <a:r>
              <a:rPr lang="en" sz="2400" dirty="0"/>
              <a:t>Slavko J. Pokorni</a:t>
            </a:r>
            <a:endParaRPr lang="ru-RU" sz="2400"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76FC07A-9438-82DD-F901-4039C096CE3F}"/>
                  </a:ext>
                </a:extLst>
              </p:cNvPr>
              <p:cNvSpPr txBox="1"/>
              <p:nvPr/>
            </p:nvSpPr>
            <p:spPr>
              <a:xfrm>
                <a:off x="4401138" y="3247352"/>
                <a:ext cx="4170773" cy="39555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i="1"/>
                          </m:ctrlPr>
                        </m:sSubPr>
                        <m:e>
                          <m:r>
                            <a:rPr lang="en-US" i="1"/>
                            <m:t>𝑅</m:t>
                          </m:r>
                        </m:e>
                        <m:sub>
                          <m:r>
                            <a:rPr lang="en-US" i="1"/>
                            <m:t>𝑠𝑦𝑠𝑡𝑒𝑚</m:t>
                          </m:r>
                        </m:sub>
                      </m:sSub>
                      <m:r>
                        <a:rPr lang="en-US" i="1"/>
                        <m:t>=</m:t>
                      </m:r>
                      <m:sSub>
                        <m:sSubPr>
                          <m:ctrlPr>
                            <a:rPr lang="ru-RU" i="1"/>
                          </m:ctrlPr>
                        </m:sSubPr>
                        <m:e>
                          <m:r>
                            <a:rPr lang="en-US" i="1"/>
                            <m:t>𝑅</m:t>
                          </m:r>
                        </m:e>
                        <m:sub>
                          <m:r>
                            <a:rPr lang="ru-RU" i="1"/>
                            <m:t>h𝑎𝑟𝑑</m:t>
                          </m:r>
                        </m:sub>
                      </m:sSub>
                      <m:d>
                        <m:dPr>
                          <m:ctrlPr>
                            <a:rPr lang="ru-RU" i="1"/>
                          </m:ctrlPr>
                        </m:dPr>
                        <m:e>
                          <m:r>
                            <a:rPr lang="en-US" i="1"/>
                            <m:t>𝑡</m:t>
                          </m:r>
                        </m:e>
                      </m:d>
                      <m:r>
                        <a:rPr lang="en-US" i="1"/>
                        <m:t>∗</m:t>
                      </m:r>
                      <m:sSub>
                        <m:sSubPr>
                          <m:ctrlPr>
                            <a:rPr lang="ru-RU" i="1"/>
                          </m:ctrlPr>
                        </m:sSubPr>
                        <m:e>
                          <m:r>
                            <a:rPr lang="en-US" i="1"/>
                            <m:t>𝑅</m:t>
                          </m:r>
                        </m:e>
                        <m:sub>
                          <m:r>
                            <a:rPr lang="ru-RU" i="1"/>
                            <m:t>𝑠𝑜𝑓𝑡</m:t>
                          </m:r>
                        </m:sub>
                      </m:sSub>
                      <m:d>
                        <m:dPr>
                          <m:ctrlPr>
                            <a:rPr lang="ru-RU" i="1"/>
                          </m:ctrlPr>
                        </m:dPr>
                        <m:e>
                          <m:r>
                            <a:rPr lang="en-US" i="1"/>
                            <m:t>𝑡</m:t>
                          </m:r>
                        </m:e>
                      </m:d>
                      <m:r>
                        <a:rPr lang="en-US" i="1"/>
                        <m:t>∗</m:t>
                      </m:r>
                      <m:sSub>
                        <m:sSubPr>
                          <m:ctrlPr>
                            <a:rPr lang="ru-RU" i="1"/>
                          </m:ctrlPr>
                        </m:sSubPr>
                        <m:e>
                          <m:r>
                            <a:rPr lang="en-US" i="1"/>
                            <m:t>𝑅</m:t>
                          </m:r>
                        </m:e>
                        <m:sub>
                          <m:r>
                            <a:rPr lang="ru-RU" i="1"/>
                            <m:t>h𝑢𝑚𝑎𝑛</m:t>
                          </m:r>
                        </m:sub>
                      </m:sSub>
                      <m:d>
                        <m:dPr>
                          <m:ctrlPr>
                            <a:rPr lang="ru-RU" i="1"/>
                          </m:ctrlPr>
                        </m:dPr>
                        <m:e>
                          <m:r>
                            <a:rPr lang="en-US" i="1"/>
                            <m:t>𝑡</m:t>
                          </m:r>
                        </m:e>
                      </m:d>
                    </m:oMath>
                  </m:oMathPara>
                </a14:m>
                <a:endParaRPr lang="ru-RU" sz="2400" dirty="0"/>
              </a:p>
            </p:txBody>
          </p:sp>
        </mc:Choice>
        <mc:Fallback>
          <p:sp>
            <p:nvSpPr>
              <p:cNvPr id="11" name="TextBox 10">
                <a:extLst>
                  <a:ext uri="{FF2B5EF4-FFF2-40B4-BE49-F238E27FC236}">
                    <a16:creationId xmlns:a16="http://schemas.microsoft.com/office/drawing/2014/main" id="{976FC07A-9438-82DD-F901-4039C096CE3F}"/>
                  </a:ext>
                </a:extLst>
              </p:cNvPr>
              <p:cNvSpPr txBox="1">
                <a:spLocks noRot="1" noChangeAspect="1" noMove="1" noResize="1" noEditPoints="1" noAdjustHandles="1" noChangeArrowheads="1" noChangeShapeType="1" noTextEdit="1"/>
              </p:cNvSpPr>
              <p:nvPr/>
            </p:nvSpPr>
            <p:spPr>
              <a:xfrm>
                <a:off x="4401138" y="3247352"/>
                <a:ext cx="4170773" cy="395558"/>
              </a:xfrm>
              <a:prstGeom prst="rect">
                <a:avLst/>
              </a:prstGeom>
              <a:blipFill>
                <a:blip r:embed="rId3"/>
                <a:stretch>
                  <a:fillRect b="-9231"/>
                </a:stretch>
              </a:blipFill>
            </p:spPr>
            <p:txBody>
              <a:bodyPr/>
              <a:lstStyle/>
              <a:p>
                <a:r>
                  <a:rPr lang="ru-RU">
                    <a:noFill/>
                  </a:rPr>
                  <a:t> </a:t>
                </a:r>
              </a:p>
            </p:txBody>
          </p:sp>
        </mc:Fallback>
      </mc:AlternateContent>
      <p:sp>
        <p:nvSpPr>
          <p:cNvPr id="21" name="Текст 4">
            <a:extLst>
              <a:ext uri="{FF2B5EF4-FFF2-40B4-BE49-F238E27FC236}">
                <a16:creationId xmlns:a16="http://schemas.microsoft.com/office/drawing/2014/main" id="{A9853B2F-984F-EB46-678E-CB4D494AB65D}"/>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50-я Международная молодёжная научная конференция «Гагаринские чтения»</a:t>
            </a:r>
          </a:p>
        </p:txBody>
      </p:sp>
      <p:sp>
        <p:nvSpPr>
          <p:cNvPr id="22" name="Текст 5">
            <a:extLst>
              <a:ext uri="{FF2B5EF4-FFF2-40B4-BE49-F238E27FC236}">
                <a16:creationId xmlns:a16="http://schemas.microsoft.com/office/drawing/2014/main" id="{78AF91CB-9068-9BE4-F596-779F514816FC}"/>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C95D9A40-0E12-5BDC-61A9-3859E5FDE883}"/>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многофакторному </a:t>
            </a:r>
          </a:p>
          <a:p>
            <a:r>
              <a:rPr lang="ru-RU" sz="1000" dirty="0"/>
              <a:t>прогнозированию показателей </a:t>
            </a:r>
          </a:p>
          <a:p>
            <a:r>
              <a:rPr lang="ru-RU" sz="1000" dirty="0"/>
              <a:t>надежности сетевых устройств</a:t>
            </a:r>
            <a:endParaRPr lang="ru-RU" dirty="0"/>
          </a:p>
        </p:txBody>
      </p:sp>
      <p:sp>
        <p:nvSpPr>
          <p:cNvPr id="12" name="Текст 6">
            <a:extLst>
              <a:ext uri="{FF2B5EF4-FFF2-40B4-BE49-F238E27FC236}">
                <a16:creationId xmlns:a16="http://schemas.microsoft.com/office/drawing/2014/main" id="{D544E51E-E48B-4776-9452-FB7739A6D974}"/>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
        <p:nvSpPr>
          <p:cNvPr id="14" name="TextBox 13">
            <a:extLst>
              <a:ext uri="{FF2B5EF4-FFF2-40B4-BE49-F238E27FC236}">
                <a16:creationId xmlns:a16="http://schemas.microsoft.com/office/drawing/2014/main" id="{6930FC91-C7A8-4E99-B46F-A999C8CB2DC5}"/>
              </a:ext>
            </a:extLst>
          </p:cNvPr>
          <p:cNvSpPr txBox="1"/>
          <p:nvPr/>
        </p:nvSpPr>
        <p:spPr>
          <a:xfrm>
            <a:off x="3705121" y="2468051"/>
            <a:ext cx="1743179" cy="369332"/>
          </a:xfrm>
          <a:prstGeom prst="rect">
            <a:avLst/>
          </a:prstGeom>
          <a:noFill/>
        </p:spPr>
        <p:txBody>
          <a:bodyPr wrap="square">
            <a:spAutoFit/>
          </a:bodyPr>
          <a:lstStyle/>
          <a:p>
            <a:r>
              <a:rPr lang="ru-RU" dirty="0">
                <a:latin typeface="Cambria Math" panose="02040503050406030204" pitchFamily="18" charset="0"/>
              </a:rPr>
              <a:t>надежность АЧ</a:t>
            </a:r>
            <a:endParaRPr lang="ru-RU" dirty="0"/>
          </a:p>
        </p:txBody>
      </p:sp>
      <p:sp>
        <p:nvSpPr>
          <p:cNvPr id="15" name="TextBox 14">
            <a:extLst>
              <a:ext uri="{FF2B5EF4-FFF2-40B4-BE49-F238E27FC236}">
                <a16:creationId xmlns:a16="http://schemas.microsoft.com/office/drawing/2014/main" id="{942349E4-2194-431C-AEB6-F3AFAEFB3B7E}"/>
              </a:ext>
            </a:extLst>
          </p:cNvPr>
          <p:cNvSpPr txBox="1"/>
          <p:nvPr/>
        </p:nvSpPr>
        <p:spPr>
          <a:xfrm>
            <a:off x="5728867" y="2362818"/>
            <a:ext cx="1843508" cy="369332"/>
          </a:xfrm>
          <a:prstGeom prst="rect">
            <a:avLst/>
          </a:prstGeom>
          <a:noFill/>
        </p:spPr>
        <p:txBody>
          <a:bodyPr wrap="square">
            <a:spAutoFit/>
          </a:bodyPr>
          <a:lstStyle/>
          <a:p>
            <a:r>
              <a:rPr lang="ru-RU" dirty="0">
                <a:latin typeface="Cambria Math" panose="02040503050406030204" pitchFamily="18" charset="0"/>
              </a:rPr>
              <a:t>надежность ПЧ</a:t>
            </a:r>
            <a:endParaRPr lang="ru-RU" dirty="0"/>
          </a:p>
        </p:txBody>
      </p:sp>
      <p:sp>
        <p:nvSpPr>
          <p:cNvPr id="16" name="TextBox 15">
            <a:extLst>
              <a:ext uri="{FF2B5EF4-FFF2-40B4-BE49-F238E27FC236}">
                <a16:creationId xmlns:a16="http://schemas.microsoft.com/office/drawing/2014/main" id="{4F641383-5384-49E0-9846-FA9BFC568D40}"/>
              </a:ext>
            </a:extLst>
          </p:cNvPr>
          <p:cNvSpPr txBox="1"/>
          <p:nvPr/>
        </p:nvSpPr>
        <p:spPr>
          <a:xfrm>
            <a:off x="7702447" y="2364480"/>
            <a:ext cx="1843508" cy="369332"/>
          </a:xfrm>
          <a:prstGeom prst="rect">
            <a:avLst/>
          </a:prstGeom>
          <a:noFill/>
        </p:spPr>
        <p:txBody>
          <a:bodyPr wrap="square">
            <a:spAutoFit/>
          </a:bodyPr>
          <a:lstStyle/>
          <a:p>
            <a:r>
              <a:rPr lang="ru-RU" dirty="0">
                <a:latin typeface="Cambria Math" panose="02040503050406030204" pitchFamily="18" charset="0"/>
              </a:rPr>
              <a:t>надежность ЧФ</a:t>
            </a:r>
            <a:endParaRPr lang="ru-RU" dirty="0"/>
          </a:p>
        </p:txBody>
      </p:sp>
      <p:cxnSp>
        <p:nvCxnSpPr>
          <p:cNvPr id="17" name="Прямая со стрелкой 16">
            <a:extLst>
              <a:ext uri="{FF2B5EF4-FFF2-40B4-BE49-F238E27FC236}">
                <a16:creationId xmlns:a16="http://schemas.microsoft.com/office/drawing/2014/main" id="{01079732-8C32-4476-80C2-4D131B368CEA}"/>
              </a:ext>
            </a:extLst>
          </p:cNvPr>
          <p:cNvCxnSpPr>
            <a:cxnSpLocks/>
            <a:endCxn id="14" idx="2"/>
          </p:cNvCxnSpPr>
          <p:nvPr/>
        </p:nvCxnSpPr>
        <p:spPr>
          <a:xfrm flipH="1" flipV="1">
            <a:off x="4576711" y="2837383"/>
            <a:ext cx="1224014" cy="4919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A0582C46-942E-4533-A236-E0A308D07329}"/>
              </a:ext>
            </a:extLst>
          </p:cNvPr>
          <p:cNvCxnSpPr>
            <a:cxnSpLocks/>
            <a:endCxn id="15" idx="2"/>
          </p:cNvCxnSpPr>
          <p:nvPr/>
        </p:nvCxnSpPr>
        <p:spPr>
          <a:xfrm flipH="1" flipV="1">
            <a:off x="6650621" y="2732150"/>
            <a:ext cx="102604" cy="5971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7B8DC31E-F44F-4E58-A5C0-0A6A2D8D62A6}"/>
              </a:ext>
            </a:extLst>
          </p:cNvPr>
          <p:cNvCxnSpPr>
            <a:cxnSpLocks/>
            <a:endCxn id="16" idx="2"/>
          </p:cNvCxnSpPr>
          <p:nvPr/>
        </p:nvCxnSpPr>
        <p:spPr>
          <a:xfrm flipV="1">
            <a:off x="7852942" y="2733812"/>
            <a:ext cx="771259" cy="5954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F6751512-8948-4E26-A712-3E8827EC8066}"/>
              </a:ext>
            </a:extLst>
          </p:cNvPr>
          <p:cNvCxnSpPr>
            <a:cxnSpLocks/>
            <a:endCxn id="30" idx="0"/>
          </p:cNvCxnSpPr>
          <p:nvPr/>
        </p:nvCxnSpPr>
        <p:spPr>
          <a:xfrm flipH="1">
            <a:off x="3136995" y="3642910"/>
            <a:ext cx="2511330" cy="8864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5EB36FE3-F619-430D-A22E-DCE93C62046C}"/>
                  </a:ext>
                </a:extLst>
              </p:cNvPr>
              <p:cNvSpPr txBox="1"/>
              <p:nvPr/>
            </p:nvSpPr>
            <p:spPr>
              <a:xfrm>
                <a:off x="1036732" y="4529347"/>
                <a:ext cx="4200525"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𝜆</m:t>
                          </m:r>
                        </m:e>
                        <m:sub>
                          <m:r>
                            <a:rPr lang="ru-RU" i="1">
                              <a:latin typeface="Cambria Math" panose="02040503050406030204" pitchFamily="18" charset="0"/>
                            </a:rPr>
                            <m:t>𝑏</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𝑄</m:t>
                              </m:r>
                            </m:sub>
                          </m:sSub>
                          <m:r>
                            <a:rPr lang="ru-RU" i="0">
                              <a:latin typeface="Cambria Math" panose="02040503050406030204" pitchFamily="18" charset="0"/>
                            </a:rPr>
                            <m:t>∗</m:t>
                          </m:r>
                          <m:r>
                            <a:rPr lang="ru-RU" i="1">
                              <a:latin typeface="Cambria Math" panose="02040503050406030204" pitchFamily="18" charset="0"/>
                            </a:rPr>
                            <m:t>𝜋</m:t>
                          </m:r>
                        </m:e>
                        <m:sub>
                          <m:r>
                            <a:rPr lang="ru-RU" i="1">
                              <a:latin typeface="Cambria Math" panose="02040503050406030204" pitchFamily="18" charset="0"/>
                            </a:rPr>
                            <m:t>𝑇</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𝑆</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𝐴</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𝐸</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𝑅</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𝐶</m:t>
                          </m:r>
                        </m:sub>
                      </m:sSub>
                    </m:oMath>
                  </m:oMathPara>
                </a14:m>
                <a:endParaRPr lang="ru-RU" dirty="0"/>
              </a:p>
            </p:txBody>
          </p:sp>
        </mc:Choice>
        <mc:Fallback>
          <p:sp>
            <p:nvSpPr>
              <p:cNvPr id="30" name="TextBox 29">
                <a:extLst>
                  <a:ext uri="{FF2B5EF4-FFF2-40B4-BE49-F238E27FC236}">
                    <a16:creationId xmlns:a16="http://schemas.microsoft.com/office/drawing/2014/main" id="{5EB36FE3-F619-430D-A22E-DCE93C62046C}"/>
                  </a:ext>
                </a:extLst>
              </p:cNvPr>
              <p:cNvSpPr txBox="1">
                <a:spLocks noRot="1" noChangeAspect="1" noMove="1" noResize="1" noEditPoints="1" noAdjustHandles="1" noChangeArrowheads="1" noChangeShapeType="1" noTextEdit="1"/>
              </p:cNvSpPr>
              <p:nvPr/>
            </p:nvSpPr>
            <p:spPr>
              <a:xfrm>
                <a:off x="1036732" y="4529347"/>
                <a:ext cx="4200525" cy="390748"/>
              </a:xfrm>
              <a:prstGeom prst="rect">
                <a:avLst/>
              </a:prstGeom>
              <a:blipFill>
                <a:blip r:embed="rId4"/>
                <a:stretch>
                  <a:fillRect b="-781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7505011F-5FF1-4ED1-8AF5-8FBCA18FD571}"/>
                  </a:ext>
                </a:extLst>
              </p:cNvPr>
              <p:cNvSpPr txBox="1"/>
              <p:nvPr/>
            </p:nvSpPr>
            <p:spPr>
              <a:xfrm>
                <a:off x="8597385" y="4351843"/>
                <a:ext cx="255788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𝐹</m:t>
                          </m:r>
                        </m:e>
                        <m:sub>
                          <m:r>
                            <a:rPr lang="ru-RU" i="1">
                              <a:latin typeface="Cambria Math" panose="02040503050406030204" pitchFamily="18" charset="0"/>
                            </a:rPr>
                            <m:t>𝐻𝐹</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𝐴𝑃</m:t>
                          </m:r>
                        </m:e>
                        <m:sub>
                          <m:r>
                            <a:rPr lang="ru-RU" i="1">
                              <a:latin typeface="Cambria Math" panose="02040503050406030204" pitchFamily="18" charset="0"/>
                            </a:rPr>
                            <m:t>𝐻𝐹</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𝑅𝑃</m:t>
                          </m:r>
                        </m:e>
                        <m:sub>
                          <m:r>
                            <a:rPr lang="ru-RU" i="1">
                              <a:latin typeface="Cambria Math" panose="02040503050406030204" pitchFamily="18" charset="0"/>
                            </a:rPr>
                            <m:t>𝐻𝐹</m:t>
                          </m:r>
                        </m:sub>
                      </m:sSub>
                    </m:oMath>
                  </m:oMathPara>
                </a14:m>
                <a:endParaRPr lang="ru-RU" dirty="0"/>
              </a:p>
            </p:txBody>
          </p:sp>
        </mc:Choice>
        <mc:Fallback>
          <p:sp>
            <p:nvSpPr>
              <p:cNvPr id="32" name="TextBox 31">
                <a:extLst>
                  <a:ext uri="{FF2B5EF4-FFF2-40B4-BE49-F238E27FC236}">
                    <a16:creationId xmlns:a16="http://schemas.microsoft.com/office/drawing/2014/main" id="{7505011F-5FF1-4ED1-8AF5-8FBCA18FD571}"/>
                  </a:ext>
                </a:extLst>
              </p:cNvPr>
              <p:cNvSpPr txBox="1">
                <a:spLocks noRot="1" noChangeAspect="1" noMove="1" noResize="1" noEditPoints="1" noAdjustHandles="1" noChangeArrowheads="1" noChangeShapeType="1" noTextEdit="1"/>
              </p:cNvSpPr>
              <p:nvPr/>
            </p:nvSpPr>
            <p:spPr>
              <a:xfrm>
                <a:off x="8597385" y="4351843"/>
                <a:ext cx="2557883" cy="369332"/>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F295B791-5417-4FBE-AC4F-EB2B1B2A0DA1}"/>
                  </a:ext>
                </a:extLst>
              </p:cNvPr>
              <p:cNvSpPr txBox="1"/>
              <p:nvPr/>
            </p:nvSpPr>
            <p:spPr>
              <a:xfrm>
                <a:off x="8731134" y="4691828"/>
                <a:ext cx="2290383" cy="6187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𝐴𝑃</m:t>
                          </m:r>
                        </m:e>
                        <m:sub>
                          <m:r>
                            <a:rPr lang="ru-RU" i="1">
                              <a:latin typeface="Cambria Math" panose="02040503050406030204" pitchFamily="18" charset="0"/>
                            </a:rPr>
                            <m:t>𝐻𝐹</m:t>
                          </m:r>
                        </m:sub>
                      </m:sSub>
                      <m:r>
                        <a:rPr lang="ru-RU" i="0">
                          <a:latin typeface="Cambria Math" panose="02040503050406030204" pitchFamily="18" charset="0"/>
                        </a:rPr>
                        <m:t>=1−</m:t>
                      </m:r>
                      <m:f>
                        <m:fPr>
                          <m:ctrlPr>
                            <a:rPr lang="ru-RU" i="1">
                              <a:solidFill>
                                <a:srgbClr val="836967"/>
                              </a:solidFill>
                              <a:latin typeface="Cambria Math" panose="02040503050406030204" pitchFamily="18" charset="0"/>
                            </a:rPr>
                          </m:ctrlPr>
                        </m:fPr>
                        <m:num>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𝐾</m:t>
                              </m:r>
                            </m:e>
                            <m:sub>
                              <m:r>
                                <a:rPr lang="ru-RU" i="1">
                                  <a:latin typeface="Cambria Math" panose="02040503050406030204" pitchFamily="18" charset="0"/>
                                </a:rPr>
                                <m:t>𝑇</m:t>
                              </m:r>
                              <m:d>
                                <m:dPr>
                                  <m:ctrlPr>
                                    <a:rPr lang="ru-RU" i="1">
                                      <a:latin typeface="Cambria Math" panose="02040503050406030204" pitchFamily="18" charset="0"/>
                                    </a:rPr>
                                  </m:ctrlPr>
                                </m:dPr>
                                <m:e>
                                  <m:r>
                                    <a:rPr lang="ru-RU" i="1">
                                      <a:latin typeface="Cambria Math" panose="02040503050406030204" pitchFamily="18" charset="0"/>
                                    </a:rPr>
                                    <m:t>𝑓</m:t>
                                  </m:r>
                                </m:e>
                              </m:d>
                            </m:sub>
                          </m:sSub>
                        </m:num>
                        <m:den>
                          <m:r>
                            <a:rPr lang="ru-RU" i="0">
                              <a:latin typeface="Cambria Math" panose="02040503050406030204" pitchFamily="18" charset="0"/>
                            </a:rPr>
                            <m:t>1000</m:t>
                          </m:r>
                        </m:den>
                      </m:f>
                    </m:oMath>
                  </m:oMathPara>
                </a14:m>
                <a:endParaRPr lang="ru-RU" dirty="0"/>
              </a:p>
            </p:txBody>
          </p:sp>
        </mc:Choice>
        <mc:Fallback>
          <p:sp>
            <p:nvSpPr>
              <p:cNvPr id="34" name="TextBox 33">
                <a:extLst>
                  <a:ext uri="{FF2B5EF4-FFF2-40B4-BE49-F238E27FC236}">
                    <a16:creationId xmlns:a16="http://schemas.microsoft.com/office/drawing/2014/main" id="{F295B791-5417-4FBE-AC4F-EB2B1B2A0DA1}"/>
                  </a:ext>
                </a:extLst>
              </p:cNvPr>
              <p:cNvSpPr txBox="1">
                <a:spLocks noRot="1" noChangeAspect="1" noMove="1" noResize="1" noEditPoints="1" noAdjustHandles="1" noChangeArrowheads="1" noChangeShapeType="1" noTextEdit="1"/>
              </p:cNvSpPr>
              <p:nvPr/>
            </p:nvSpPr>
            <p:spPr>
              <a:xfrm>
                <a:off x="8731134" y="4691828"/>
                <a:ext cx="2290383" cy="618759"/>
              </a:xfrm>
              <a:prstGeom prst="rect">
                <a:avLst/>
              </a:prstGeom>
              <a:blipFill>
                <a:blip r:embed="rId6"/>
                <a:stretch>
                  <a:fillRect/>
                </a:stretch>
              </a:blipFill>
            </p:spPr>
            <p:txBody>
              <a:bodyPr/>
              <a:lstStyle/>
              <a:p>
                <a:r>
                  <a:rPr lang="ru-RU">
                    <a:noFill/>
                  </a:rPr>
                  <a:t> </a:t>
                </a:r>
              </a:p>
            </p:txBody>
          </p:sp>
        </mc:Fallback>
      </mc:AlternateContent>
      <p:cxnSp>
        <p:nvCxnSpPr>
          <p:cNvPr id="35" name="Прямая со стрелкой 34">
            <a:extLst>
              <a:ext uri="{FF2B5EF4-FFF2-40B4-BE49-F238E27FC236}">
                <a16:creationId xmlns:a16="http://schemas.microsoft.com/office/drawing/2014/main" id="{E6144CE6-2AB0-49CC-B1F0-7DFAD0F60840}"/>
              </a:ext>
            </a:extLst>
          </p:cNvPr>
          <p:cNvCxnSpPr>
            <a:cxnSpLocks/>
          </p:cNvCxnSpPr>
          <p:nvPr/>
        </p:nvCxnSpPr>
        <p:spPr>
          <a:xfrm>
            <a:off x="7901039" y="3642910"/>
            <a:ext cx="1644916" cy="7766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38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8456503" cy="777025"/>
          </a:xfrm>
        </p:spPr>
        <p:txBody>
          <a:bodyPr>
            <a:normAutofit/>
          </a:bodyPr>
          <a:lstStyle/>
          <a:p>
            <a:r>
              <a:rPr lang="ru-RU" sz="3200" dirty="0"/>
              <a:t>Уточненный метод оценки надежности</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3767456" y="254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Текст 4">
            <a:extLst>
              <a:ext uri="{FF2B5EF4-FFF2-40B4-BE49-F238E27FC236}">
                <a16:creationId xmlns:a16="http://schemas.microsoft.com/office/drawing/2014/main" id="{319638AA-5B26-04A8-99EC-611B5C69E3A1}"/>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50-я Международная молодёжная научная конференция «Гагаринские чтения»</a:t>
            </a:r>
          </a:p>
        </p:txBody>
      </p:sp>
      <p:sp>
        <p:nvSpPr>
          <p:cNvPr id="22" name="Текст 5">
            <a:extLst>
              <a:ext uri="{FF2B5EF4-FFF2-40B4-BE49-F238E27FC236}">
                <a16:creationId xmlns:a16="http://schemas.microsoft.com/office/drawing/2014/main" id="{467DEDB8-7E3B-452C-FB13-F1263846FDD0}"/>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C01188EE-0887-D82A-8E95-DC6E2126D5BD}"/>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многофакторному </a:t>
            </a:r>
          </a:p>
          <a:p>
            <a:r>
              <a:rPr lang="ru-RU" sz="1000" dirty="0"/>
              <a:t>прогнозированию показателей </a:t>
            </a:r>
          </a:p>
          <a:p>
            <a:r>
              <a:rPr lang="ru-RU" sz="1000" dirty="0"/>
              <a:t>надежности сетевых устройств</a:t>
            </a:r>
            <a:endParaRPr lang="ru-RU" dirty="0"/>
          </a:p>
        </p:txBody>
      </p:sp>
      <p:sp>
        <p:nvSpPr>
          <p:cNvPr id="11" name="Текст 6">
            <a:extLst>
              <a:ext uri="{FF2B5EF4-FFF2-40B4-BE49-F238E27FC236}">
                <a16:creationId xmlns:a16="http://schemas.microsoft.com/office/drawing/2014/main" id="{410AC299-5F91-47F6-8D6D-C5F5A4D61E39}"/>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pic>
        <p:nvPicPr>
          <p:cNvPr id="12" name="Рисунок 11">
            <a:extLst>
              <a:ext uri="{FF2B5EF4-FFF2-40B4-BE49-F238E27FC236}">
                <a16:creationId xmlns:a16="http://schemas.microsoft.com/office/drawing/2014/main" id="{C0B72EFD-DA28-42DE-9EFC-F47E78B868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2906" y="1960879"/>
            <a:ext cx="11181443" cy="4755219"/>
          </a:xfrm>
          <a:prstGeom prst="rect">
            <a:avLst/>
          </a:prstGeom>
        </p:spPr>
      </p:pic>
      <p:sp>
        <p:nvSpPr>
          <p:cNvPr id="10" name="TextBox 9">
            <a:extLst>
              <a:ext uri="{FF2B5EF4-FFF2-40B4-BE49-F238E27FC236}">
                <a16:creationId xmlns:a16="http://schemas.microsoft.com/office/drawing/2014/main" id="{678FB33D-0876-367E-AC53-68E0ADB497FB}"/>
              </a:ext>
            </a:extLst>
          </p:cNvPr>
          <p:cNvSpPr txBox="1"/>
          <p:nvPr/>
        </p:nvSpPr>
        <p:spPr>
          <a:xfrm>
            <a:off x="3459163" y="6304729"/>
            <a:ext cx="5047562" cy="369332"/>
          </a:xfrm>
          <a:prstGeom prst="rect">
            <a:avLst/>
          </a:prstGeom>
          <a:noFill/>
        </p:spPr>
        <p:txBody>
          <a:bodyPr wrap="square">
            <a:spAutoFit/>
          </a:bodyPr>
          <a:lstStyle/>
          <a:p>
            <a:pPr algn="ctr"/>
            <a:r>
              <a:rPr lang="en-US" i="1" dirty="0">
                <a:latin typeface="HSE Sans "/>
                <a:cs typeface="Arial" panose="020B0604020202020204" pitchFamily="34" charset="0"/>
              </a:rPr>
              <a:t>IDEF0-</a:t>
            </a:r>
            <a:r>
              <a:rPr lang="ru-RU" i="1" dirty="0">
                <a:latin typeface="HSE Sans "/>
                <a:cs typeface="Arial" panose="020B0604020202020204" pitchFamily="34" charset="0"/>
              </a:rPr>
              <a:t>диаграмма разработанного метода</a:t>
            </a:r>
          </a:p>
        </p:txBody>
      </p:sp>
    </p:spTree>
    <p:extLst>
      <p:ext uri="{BB962C8B-B14F-4D97-AF65-F5344CB8AC3E}">
        <p14:creationId xmlns:p14="http://schemas.microsoft.com/office/powerpoint/2010/main" val="144906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71400" y="1275488"/>
            <a:ext cx="8316803" cy="777025"/>
          </a:xfrm>
        </p:spPr>
        <p:txBody>
          <a:bodyPr>
            <a:normAutofit/>
          </a:bodyPr>
          <a:lstStyle/>
          <a:p>
            <a:r>
              <a:rPr lang="ru-RU" sz="3200" dirty="0"/>
              <a:t>Уточненный метод оценки надежности</a:t>
            </a:r>
          </a:p>
        </p:txBody>
      </p:sp>
      <p:sp>
        <p:nvSpPr>
          <p:cNvPr id="25" name="Текст 4">
            <a:extLst>
              <a:ext uri="{FF2B5EF4-FFF2-40B4-BE49-F238E27FC236}">
                <a16:creationId xmlns:a16="http://schemas.microsoft.com/office/drawing/2014/main" id="{C0A851B4-C5AE-7587-2EEC-EFA10A74CAD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50-я Международная молодёжная научная конференция «Гагаринские чтения»</a:t>
            </a:r>
          </a:p>
        </p:txBody>
      </p:sp>
      <p:sp>
        <p:nvSpPr>
          <p:cNvPr id="26" name="Текст 5">
            <a:extLst>
              <a:ext uri="{FF2B5EF4-FFF2-40B4-BE49-F238E27FC236}">
                <a16:creationId xmlns:a16="http://schemas.microsoft.com/office/drawing/2014/main" id="{061C6894-9A81-0EAB-E48F-BF3C9D7D5018}"/>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7" name="Текст 6">
            <a:extLst>
              <a:ext uri="{FF2B5EF4-FFF2-40B4-BE49-F238E27FC236}">
                <a16:creationId xmlns:a16="http://schemas.microsoft.com/office/drawing/2014/main" id="{8BF4AB3D-ADF3-3DF9-203D-CFD7691EAD3B}"/>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многофакторному </a:t>
            </a:r>
          </a:p>
          <a:p>
            <a:r>
              <a:rPr lang="ru-RU" sz="1000" dirty="0"/>
              <a:t>прогнозированию показателей </a:t>
            </a:r>
          </a:p>
          <a:p>
            <a:r>
              <a:rPr lang="ru-RU" sz="1000" dirty="0"/>
              <a:t>надежности сетевых устройств</a:t>
            </a:r>
            <a:endParaRPr lang="ru-RU" dirty="0"/>
          </a:p>
        </p:txBody>
      </p:sp>
      <p:sp>
        <p:nvSpPr>
          <p:cNvPr id="30" name="Текст 6">
            <a:extLst>
              <a:ext uri="{FF2B5EF4-FFF2-40B4-BE49-F238E27FC236}">
                <a16:creationId xmlns:a16="http://schemas.microsoft.com/office/drawing/2014/main" id="{B8D31891-8872-44FF-847C-0421CB814422}"/>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354ACB02-D844-41EC-AA5C-4E8C1D960ACD}"/>
                  </a:ext>
                </a:extLst>
              </p:cNvPr>
              <p:cNvSpPr txBox="1"/>
              <p:nvPr/>
            </p:nvSpPr>
            <p:spPr>
              <a:xfrm>
                <a:off x="188084" y="1776996"/>
                <a:ext cx="6096000" cy="49309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ru-RU" sz="1400" i="1" smtClean="0">
                              <a:solidFill>
                                <a:srgbClr val="836967"/>
                              </a:solidFill>
                              <a:latin typeface="Cambria Math" panose="02040503050406030204" pitchFamily="18" charset="0"/>
                            </a:rPr>
                          </m:ctrlPr>
                        </m:dPr>
                        <m:e>
                          <m:eqArr>
                            <m:eqArrPr>
                              <m:ctrlPr>
                                <a:rPr lang="ru-RU" sz="1400" i="1">
                                  <a:solidFill>
                                    <a:srgbClr val="836967"/>
                                  </a:solidFill>
                                  <a:latin typeface="Cambria Math" panose="02040503050406030204" pitchFamily="18" charset="0"/>
                                </a:rPr>
                              </m:ctrlPr>
                            </m:eqArrPr>
                            <m:e>
                              <m:r>
                                <a:rPr lang="ru-RU" sz="1400">
                                  <a:latin typeface="Cambria Math" panose="02040503050406030204" pitchFamily="18" charset="0"/>
                                </a:rPr>
                                <m:t>&amp;</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1">
                                      <a:latin typeface="Cambria Math" panose="02040503050406030204" pitchFamily="18" charset="0"/>
                                    </a:rPr>
                                    <m:t>𝐼𝐼𝑜𝑇</m:t>
                                  </m:r>
                                </m:sub>
                              </m:sSub>
                              <m:r>
                                <a:rPr lang="ru-RU" sz="1400" i="0">
                                  <a:latin typeface="Cambria Math" panose="02040503050406030204" pitchFamily="18" charset="0"/>
                                </a:rPr>
                                <m:t>=</m:t>
                              </m:r>
                              <m:d>
                                <m:dPr>
                                  <m:ctrlPr>
                                    <a:rPr lang="ru-RU" sz="1400" i="1">
                                      <a:solidFill>
                                        <a:srgbClr val="836967"/>
                                      </a:solidFill>
                                      <a:latin typeface="Cambria Math" panose="02040503050406030204" pitchFamily="18" charset="0"/>
                                    </a:rPr>
                                  </m:ctrlPr>
                                </m:dPr>
                                <m:e>
                                  <m:eqArr>
                                    <m:eqArrPr>
                                      <m:ctrlPr>
                                        <a:rPr lang="ru-RU" sz="1400" i="1">
                                          <a:solidFill>
                                            <a:srgbClr val="836967"/>
                                          </a:solidFill>
                                          <a:latin typeface="Cambria Math" panose="02040503050406030204" pitchFamily="18" charset="0"/>
                                        </a:rPr>
                                      </m:ctrlPr>
                                    </m:eqArrPr>
                                    <m:e>
                                      <m:r>
                                        <a:rPr lang="ru-RU" sz="1400" i="0">
                                          <a:latin typeface="Cambria Math" panose="02040503050406030204" pitchFamily="18" charset="0"/>
                                        </a:rPr>
                                        <m:t>&amp;</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МН</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МШ</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СБ</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КЛ</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МД</m:t>
                                          </m:r>
                                        </m:sub>
                                      </m:sSub>
                                      <m:r>
                                        <a:rPr lang="ru-RU" sz="1400" i="0">
                                          <a:latin typeface="Cambria Math" panose="02040503050406030204" pitchFamily="18" charset="0"/>
                                        </a:rPr>
                                        <m:t>+</m:t>
                                      </m:r>
                                    </m:e>
                                    <m:e>
                                      <m:r>
                                        <a:rPr lang="ru-RU" sz="1400" i="0">
                                          <a:latin typeface="Cambria Math" panose="02040503050406030204" pitchFamily="18" charset="0"/>
                                        </a:rPr>
                                        <m:t>&amp;+</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МР</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КС</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К</m:t>
                                          </m:r>
                                        </m:sub>
                                      </m:sSub>
                                      <m:r>
                                        <a:rPr lang="ru-RU" sz="1400" i="0">
                                          <a:latin typeface="Cambria Math" panose="02040503050406030204" pitchFamily="18" charset="0"/>
                                        </a:rPr>
                                        <m:t>+</m:t>
                                      </m:r>
                                      <m:nary>
                                        <m:naryPr>
                                          <m:chr m:val="∑"/>
                                          <m:limLoc m:val="undOvr"/>
                                          <m:ctrlPr>
                                            <a:rPr lang="ru-RU" sz="1400" i="1">
                                              <a:latin typeface="Cambria Math" panose="02040503050406030204" pitchFamily="18" charset="0"/>
                                            </a:rPr>
                                          </m:ctrlPr>
                                        </m:naryPr>
                                        <m:sub>
                                          <m:r>
                                            <a:rPr lang="ru-RU" sz="1400" i="1">
                                              <a:latin typeface="Cambria Math" panose="02040503050406030204" pitchFamily="18" charset="0"/>
                                            </a:rPr>
                                            <m:t>𝑗</m:t>
                                          </m:r>
                                          <m:r>
                                            <a:rPr lang="ru-RU" sz="1400" i="0">
                                              <a:latin typeface="Cambria Math" panose="02040503050406030204" pitchFamily="18" charset="0"/>
                                            </a:rPr>
                                            <m:t>=1</m:t>
                                          </m:r>
                                        </m:sub>
                                        <m:sup>
                                          <m:r>
                                            <a:rPr lang="ru-RU" sz="1400" i="0">
                                              <a:latin typeface="Cambria Math" panose="02040503050406030204" pitchFamily="18" charset="0"/>
                                            </a:rPr>
                                            <m:t>4</m:t>
                                          </m:r>
                                        </m:sup>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Д</m:t>
                                              </m:r>
                                              <m:r>
                                                <a:rPr lang="ru-RU" sz="1400" i="1">
                                                  <a:latin typeface="Cambria Math" panose="02040503050406030204" pitchFamily="18" charset="0"/>
                                                </a:rPr>
                                                <m:t>𝑗</m:t>
                                              </m:r>
                                            </m:sub>
                                          </m:sSub>
                                        </m:e>
                                      </m:nary>
                                      <m:r>
                                        <a:rPr lang="ru-RU" sz="1400" i="0">
                                          <a:latin typeface="Cambria Math" panose="02040503050406030204" pitchFamily="18" charset="0"/>
                                        </a:rPr>
                                        <m:t>+</m:t>
                                      </m:r>
                                    </m:e>
                                    <m:e>
                                      <m:r>
                                        <a:rPr lang="ru-RU" sz="1400" i="0">
                                          <a:latin typeface="Cambria Math" panose="02040503050406030204" pitchFamily="18" charset="0"/>
                                        </a:rPr>
                                        <m:t>&amp;+</m:t>
                                      </m:r>
                                      <m:f>
                                        <m:fPr>
                                          <m:ctrlPr>
                                            <a:rPr lang="ru-RU" sz="1400" i="1">
                                              <a:solidFill>
                                                <a:srgbClr val="836967"/>
                                              </a:solidFill>
                                              <a:latin typeface="Cambria Math" panose="02040503050406030204" pitchFamily="18" charset="0"/>
                                            </a:rPr>
                                          </m:ctrlPr>
                                        </m:fPr>
                                        <m:num>
                                          <m:nary>
                                            <m:naryPr>
                                              <m:chr m:val="∑"/>
                                              <m:limLoc m:val="subSup"/>
                                              <m:ctrlPr>
                                                <a:rPr lang="ru-RU" sz="1400" i="1">
                                                  <a:latin typeface="Cambria Math" panose="02040503050406030204" pitchFamily="18" charset="0"/>
                                                </a:rPr>
                                              </m:ctrlPr>
                                            </m:naryPr>
                                            <m:sub>
                                              <m:r>
                                                <a:rPr lang="ru-RU" sz="1400" i="1">
                                                  <a:latin typeface="Cambria Math" panose="02040503050406030204" pitchFamily="18" charset="0"/>
                                                </a:rPr>
                                                <m:t>𝑖</m:t>
                                              </m:r>
                                              <m:r>
                                                <a:rPr lang="ru-RU" sz="1400" i="0">
                                                  <a:latin typeface="Cambria Math" panose="02040503050406030204" pitchFamily="18" charset="0"/>
                                                </a:rPr>
                                                <m:t>=1</m:t>
                                              </m:r>
                                            </m:sub>
                                            <m:sup>
                                              <m:r>
                                                <a:rPr lang="ru-RU" sz="1400" i="1">
                                                  <a:latin typeface="Cambria Math" panose="02040503050406030204" pitchFamily="18" charset="0"/>
                                                </a:rPr>
                                                <m:t>𝑘</m:t>
                                              </m:r>
                                              <m:r>
                                                <a:rPr lang="ru-RU" sz="1400" i="0">
                                                  <a:latin typeface="Cambria Math" panose="02040503050406030204" pitchFamily="18" charset="0"/>
                                                </a:rPr>
                                                <m:t>−1</m:t>
                                              </m:r>
                                            </m:sup>
                                            <m:e>
                                              <m:f>
                                                <m:fPr>
                                                  <m:ctrlPr>
                                                    <a:rPr lang="ru-RU" sz="1400" i="1">
                                                      <a:solidFill>
                                                        <a:srgbClr val="836967"/>
                                                      </a:solidFill>
                                                      <a:latin typeface="Cambria Math" panose="02040503050406030204" pitchFamily="18" charset="0"/>
                                                    </a:rPr>
                                                  </m:ctrlPr>
                                                </m:fPr>
                                                <m:num>
                                                  <m:r>
                                                    <a:rPr lang="ru-RU" sz="1400" i="0">
                                                      <a:latin typeface="Cambria Math" panose="02040503050406030204" pitchFamily="18" charset="0"/>
                                                    </a:rPr>
                                                    <m:t>1</m:t>
                                                  </m:r>
                                                </m:num>
                                                <m:den>
                                                  <m:r>
                                                    <a:rPr lang="ru-RU" sz="1400" i="1">
                                                      <a:latin typeface="Cambria Math" panose="02040503050406030204" pitchFamily="18" charset="0"/>
                                                    </a:rPr>
                                                    <m:t>𝑁</m:t>
                                                  </m:r>
                                                  <m:r>
                                                    <a:rPr lang="ru-RU" sz="1400" i="0">
                                                      <a:latin typeface="Cambria Math" panose="02040503050406030204" pitchFamily="18" charset="0"/>
                                                    </a:rPr>
                                                    <m:t>−</m:t>
                                                  </m:r>
                                                  <m:r>
                                                    <a:rPr lang="ru-RU" sz="1400" i="1">
                                                      <a:latin typeface="Cambria Math" panose="02040503050406030204" pitchFamily="18" charset="0"/>
                                                    </a:rPr>
                                                    <m:t>𝑖</m:t>
                                                  </m:r>
                                                  <m:r>
                                                    <a:rPr lang="ru-RU" sz="1400" i="0">
                                                      <a:latin typeface="Cambria Math" panose="02040503050406030204" pitchFamily="18" charset="0"/>
                                                    </a:rPr>
                                                    <m:t>+1</m:t>
                                                  </m:r>
                                                </m:den>
                                              </m:f>
                                            </m:e>
                                          </m:nary>
                                        </m:num>
                                        <m:den>
                                          <m:nary>
                                            <m:naryPr>
                                              <m:chr m:val="∑"/>
                                              <m:limLoc m:val="subSup"/>
                                              <m:ctrlPr>
                                                <a:rPr lang="ru-RU" sz="1400" i="1">
                                                  <a:latin typeface="Cambria Math" panose="02040503050406030204" pitchFamily="18" charset="0"/>
                                                </a:rPr>
                                              </m:ctrlPr>
                                            </m:naryPr>
                                            <m:sub>
                                              <m:r>
                                                <a:rPr lang="ru-RU" sz="1400" i="1">
                                                  <a:latin typeface="Cambria Math" panose="02040503050406030204" pitchFamily="18" charset="0"/>
                                                </a:rPr>
                                                <m:t>𝑖</m:t>
                                              </m:r>
                                              <m:r>
                                                <a:rPr lang="ru-RU" sz="1400" i="0">
                                                  <a:latin typeface="Cambria Math" panose="02040503050406030204" pitchFamily="18" charset="0"/>
                                                </a:rPr>
                                                <m:t>=1</m:t>
                                              </m:r>
                                            </m:sub>
                                            <m:sup>
                                              <m:r>
                                                <a:rPr lang="ru-RU" sz="1400" i="1">
                                                  <a:latin typeface="Cambria Math" panose="02040503050406030204" pitchFamily="18" charset="0"/>
                                                </a:rPr>
                                                <m:t>𝑘</m:t>
                                              </m:r>
                                              <m:r>
                                                <a:rPr lang="ru-RU" sz="1400" i="0">
                                                  <a:latin typeface="Cambria Math" panose="02040503050406030204" pitchFamily="18" charset="0"/>
                                                </a:rPr>
                                                <m:t>−1</m:t>
                                              </m:r>
                                            </m:sup>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𝑡</m:t>
                                                  </m:r>
                                                </m:e>
                                                <m:sub>
                                                  <m:r>
                                                    <a:rPr lang="ru-RU" sz="1400" i="1">
                                                      <a:latin typeface="Cambria Math" panose="02040503050406030204" pitchFamily="18" charset="0"/>
                                                    </a:rPr>
                                                    <m:t>𝑖</m:t>
                                                  </m:r>
                                                </m:sub>
                                              </m:sSub>
                                            </m:e>
                                          </m:nary>
                                        </m:den>
                                      </m:f>
                                      <m:r>
                                        <a:rPr lang="ru-RU" sz="1400" i="0">
                                          <a:latin typeface="Cambria Math" panose="02040503050406030204" pitchFamily="18" charset="0"/>
                                        </a:rPr>
                                        <m:t>∗</m:t>
                                      </m:r>
                                      <m:d>
                                        <m:dPr>
                                          <m:ctrlPr>
                                            <a:rPr lang="ru-RU" sz="1400" i="1">
                                              <a:solidFill>
                                                <a:srgbClr val="836967"/>
                                              </a:solidFill>
                                              <a:latin typeface="Cambria Math" panose="02040503050406030204" pitchFamily="18" charset="0"/>
                                            </a:rPr>
                                          </m:ctrlPr>
                                        </m:dPr>
                                        <m:e>
                                          <m:r>
                                            <a:rPr lang="ru-RU" sz="1400" i="1">
                                              <a:latin typeface="Cambria Math" panose="02040503050406030204" pitchFamily="18" charset="0"/>
                                            </a:rPr>
                                            <m:t>𝑁</m:t>
                                          </m:r>
                                          <m:r>
                                            <a:rPr lang="ru-RU" sz="1400" i="0">
                                              <a:latin typeface="Cambria Math" panose="02040503050406030204" pitchFamily="18" charset="0"/>
                                            </a:rPr>
                                            <m:t>−</m:t>
                                          </m:r>
                                          <m:d>
                                            <m:dPr>
                                              <m:ctrlPr>
                                                <a:rPr lang="ru-RU" sz="1400" i="1">
                                                  <a:solidFill>
                                                    <a:srgbClr val="836967"/>
                                                  </a:solidFill>
                                                  <a:latin typeface="Cambria Math" panose="02040503050406030204" pitchFamily="18" charset="0"/>
                                                </a:rPr>
                                              </m:ctrlPr>
                                            </m:dPr>
                                            <m:e>
                                              <m:r>
                                                <a:rPr lang="ru-RU" sz="1400" i="1">
                                                  <a:latin typeface="Cambria Math" panose="02040503050406030204" pitchFamily="18" charset="0"/>
                                                </a:rPr>
                                                <m:t>𝑘</m:t>
                                              </m:r>
                                              <m:r>
                                                <a:rPr lang="ru-RU" sz="1400" i="0">
                                                  <a:latin typeface="Cambria Math" panose="02040503050406030204" pitchFamily="18" charset="0"/>
                                                </a:rPr>
                                                <m:t>−1</m:t>
                                              </m:r>
                                            </m:e>
                                          </m:d>
                                        </m:e>
                                      </m:d>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В</m:t>
                                              </m:r>
                                            </m:e>
                                            <m:sub>
                                              <m:r>
                                                <a:rPr lang="ru-RU" sz="1400" i="0">
                                                  <a:latin typeface="Cambria Math" panose="02040503050406030204" pitchFamily="18" charset="0"/>
                                                </a:rPr>
                                                <m:t>ПО</m:t>
                                              </m:r>
                                            </m:sub>
                                          </m:sSub>
                                        </m:sub>
                                      </m:sSub>
                                      <m:r>
                                        <a:rPr lang="ru-RU" sz="1400" i="0">
                                          <a:latin typeface="Cambria Math" panose="02040503050406030204" pitchFamily="18" charset="0"/>
                                        </a:rPr>
                                        <m:t>+1</m:t>
                                      </m:r>
                                    </m:e>
                                  </m:eqArr>
                                </m:e>
                              </m:d>
                            </m:e>
                            <m:e>
                              <m:r>
                                <a:rPr lang="ru-RU" sz="1400" i="0">
                                  <a:latin typeface="Cambria Math" panose="02040503050406030204" pitchFamily="18" charset="0"/>
                                </a:rPr>
                                <m:t>&amp;</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0</m:t>
                                      </m:r>
                                    </m:e>
                                    <m:sub>
                                      <m:r>
                                        <a:rPr lang="ru-RU" sz="1400" i="1">
                                          <a:latin typeface="Cambria Math" panose="02040503050406030204" pitchFamily="18" charset="0"/>
                                        </a:rPr>
                                        <m:t>𝐼𝐼𝑜𝑇</m:t>
                                      </m:r>
                                    </m:sub>
                                  </m:sSub>
                                </m:sub>
                              </m:sSub>
                              <m:r>
                                <a:rPr lang="ru-RU" sz="1400" i="0">
                                  <a:latin typeface="Cambria Math" panose="02040503050406030204" pitchFamily="18" charset="0"/>
                                </a:rPr>
                                <m:t>=</m:t>
                              </m:r>
                              <m:f>
                                <m:fPr>
                                  <m:ctrlPr>
                                    <a:rPr lang="ru-RU" sz="1400" i="1">
                                      <a:solidFill>
                                        <a:srgbClr val="836967"/>
                                      </a:solidFill>
                                      <a:latin typeface="Cambria Math" panose="02040503050406030204" pitchFamily="18" charset="0"/>
                                    </a:rPr>
                                  </m:ctrlPr>
                                </m:fPr>
                                <m:num>
                                  <m:r>
                                    <a:rPr lang="ru-RU" sz="1400" i="0">
                                      <a:latin typeface="Cambria Math" panose="02040503050406030204" pitchFamily="18" charset="0"/>
                                    </a:rPr>
                                    <m:t>1</m:t>
                                  </m:r>
                                </m:num>
                                <m:den>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1">
                                          <a:latin typeface="Cambria Math" panose="02040503050406030204" pitchFamily="18" charset="0"/>
                                        </a:rPr>
                                        <m:t>𝐼𝐼𝑜𝑇</m:t>
                                      </m:r>
                                    </m:sub>
                                  </m:sSub>
                                </m:den>
                              </m:f>
                            </m:e>
                            <m:e>
                              <m:r>
                                <a:rPr lang="ru-RU" sz="1400" i="0">
                                  <a:latin typeface="Cambria Math" panose="02040503050406030204" pitchFamily="18" charset="0"/>
                                </a:rPr>
                                <m:t>&amp;</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𝑃</m:t>
                                  </m:r>
                                </m:e>
                                <m:sub>
                                  <m:r>
                                    <a:rPr lang="ru-RU" sz="1400" i="1">
                                      <a:latin typeface="Cambria Math" panose="02040503050406030204" pitchFamily="18" charset="0"/>
                                    </a:rPr>
                                    <m:t>𝐼𝐼𝑜𝑇</m:t>
                                  </m:r>
                                </m:sub>
                              </m:sSub>
                              <m:d>
                                <m:dPr>
                                  <m:ctrlPr>
                                    <a:rPr lang="ru-RU" sz="1400" i="1">
                                      <a:solidFill>
                                        <a:srgbClr val="836967"/>
                                      </a:solidFill>
                                      <a:latin typeface="Cambria Math" panose="02040503050406030204" pitchFamily="18" charset="0"/>
                                    </a:rPr>
                                  </m:ctrlPr>
                                </m:dPr>
                                <m:e>
                                  <m:r>
                                    <a:rPr lang="ru-RU" sz="1400" i="1">
                                      <a:latin typeface="Cambria Math" panose="02040503050406030204" pitchFamily="18" charset="0"/>
                                    </a:rPr>
                                    <m:t>𝑡</m:t>
                                  </m:r>
                                </m:e>
                              </m:d>
                              <m:r>
                                <a:rPr lang="ru-RU" sz="1400" i="0">
                                  <a:latin typeface="Cambria Math" panose="02040503050406030204" pitchFamily="18" charset="0"/>
                                </a:rPr>
                                <m:t>=</m:t>
                              </m:r>
                              <m:sSup>
                                <m:sSupPr>
                                  <m:ctrlPr>
                                    <a:rPr lang="ru-RU" sz="1400" i="1">
                                      <a:solidFill>
                                        <a:srgbClr val="836967"/>
                                      </a:solidFill>
                                      <a:latin typeface="Cambria Math" panose="02040503050406030204" pitchFamily="18" charset="0"/>
                                    </a:rPr>
                                  </m:ctrlPr>
                                </m:sSupPr>
                                <m:e>
                                  <m:r>
                                    <a:rPr lang="ru-RU" sz="1400" i="1">
                                      <a:latin typeface="Cambria Math" panose="02040503050406030204" pitchFamily="18" charset="0"/>
                                    </a:rPr>
                                    <m:t>𝑒</m:t>
                                  </m:r>
                                </m:e>
                                <m:sup>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1">
                                          <a:latin typeface="Cambria Math" panose="02040503050406030204" pitchFamily="18" charset="0"/>
                                        </a:rPr>
                                        <m:t>𝐼𝐼𝑜𝑇</m:t>
                                      </m:r>
                                    </m:sub>
                                  </m:sSub>
                                  <m:r>
                                    <a:rPr lang="ru-RU" sz="1400" i="0">
                                      <a:latin typeface="Cambria Math" panose="02040503050406030204" pitchFamily="18" charset="0"/>
                                    </a:rPr>
                                    <m:t>∗</m:t>
                                  </m:r>
                                  <m:r>
                                    <a:rPr lang="ru-RU" sz="1400" i="1">
                                      <a:latin typeface="Cambria Math" panose="02040503050406030204" pitchFamily="18" charset="0"/>
                                    </a:rPr>
                                    <m:t>𝑡</m:t>
                                  </m:r>
                                </m:sup>
                              </m:sSup>
                            </m:e>
                            <m:e>
                              <m:r>
                                <a:rPr lang="ru-RU" sz="1400" i="0">
                                  <a:latin typeface="Cambria Math" panose="02040503050406030204" pitchFamily="18" charset="0"/>
                                </a:rPr>
                                <m:t>&amp;</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𝐾</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Г</m:t>
                                      </m:r>
                                    </m:e>
                                    <m:sub>
                                      <m:r>
                                        <a:rPr lang="ru-RU" sz="1400" i="1">
                                          <a:latin typeface="Cambria Math" panose="02040503050406030204" pitchFamily="18" charset="0"/>
                                        </a:rPr>
                                        <m:t>𝐼𝐼𝑜𝑇</m:t>
                                      </m:r>
                                    </m:sub>
                                  </m:sSub>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𝐾</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Г</m:t>
                                      </m:r>
                                    </m:e>
                                    <m:sub>
                                      <m:r>
                                        <a:rPr lang="ru-RU" sz="1400" i="0">
                                          <a:latin typeface="Cambria Math" panose="02040503050406030204" pitchFamily="18" charset="0"/>
                                        </a:rPr>
                                        <m:t>С</m:t>
                                      </m:r>
                                    </m:sub>
                                  </m:sSub>
                                </m:sub>
                              </m:sSub>
                              <m:r>
                                <a:rPr lang="ru-RU" sz="1400" i="0">
                                  <a:latin typeface="Cambria Math" panose="02040503050406030204" pitchFamily="18" charset="0"/>
                                </a:rPr>
                                <m:t>∗</m:t>
                              </m:r>
                              <m:sSup>
                                <m:sSupPr>
                                  <m:ctrlPr>
                                    <a:rPr lang="ru-RU" sz="1400" i="1">
                                      <a:solidFill>
                                        <a:srgbClr val="836967"/>
                                      </a:solidFill>
                                      <a:latin typeface="Cambria Math" panose="02040503050406030204" pitchFamily="18" charset="0"/>
                                    </a:rPr>
                                  </m:ctrlPr>
                                </m:sSupPr>
                                <m:e>
                                  <m:d>
                                    <m:dPr>
                                      <m:ctrlPr>
                                        <a:rPr lang="ru-RU" sz="1400" i="1">
                                          <a:solidFill>
                                            <a:srgbClr val="836967"/>
                                          </a:solidFill>
                                          <a:latin typeface="Cambria Math" panose="02040503050406030204" pitchFamily="18" charset="0"/>
                                        </a:rPr>
                                      </m:ctrlPr>
                                    </m:dPr>
                                    <m:e>
                                      <m:eqArr>
                                        <m:eqArrPr>
                                          <m:ctrlPr>
                                            <a:rPr lang="ru-RU" sz="1400" i="1">
                                              <a:solidFill>
                                                <a:srgbClr val="836967"/>
                                              </a:solidFill>
                                              <a:latin typeface="Cambria Math" panose="02040503050406030204" pitchFamily="18" charset="0"/>
                                            </a:rPr>
                                          </m:ctrlPr>
                                        </m:eqArrPr>
                                        <m:e>
                                          <m:r>
                                            <a:rPr lang="ru-RU" sz="1400" i="0">
                                              <a:latin typeface="Cambria Math" panose="02040503050406030204" pitchFamily="18" charset="0"/>
                                            </a:rPr>
                                            <m:t>&amp;</m:t>
                                          </m:r>
                                          <m:d>
                                            <m:dPr>
                                              <m:ctrlPr>
                                                <a:rPr lang="ru-RU" sz="1400" i="1">
                                                  <a:solidFill>
                                                    <a:srgbClr val="836967"/>
                                                  </a:solidFill>
                                                  <a:latin typeface="Cambria Math" panose="02040503050406030204" pitchFamily="18" charset="0"/>
                                                </a:rPr>
                                              </m:ctrlPr>
                                            </m:dPr>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МН</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В</m:t>
                                                      </m:r>
                                                    </m:e>
                                                    <m:sub>
                                                      <m:r>
                                                        <a:rPr lang="ru-RU" sz="1400" i="0">
                                                          <a:latin typeface="Cambria Math" panose="02040503050406030204" pitchFamily="18" charset="0"/>
                                                        </a:rPr>
                                                        <m:t>МН</m:t>
                                                      </m:r>
                                                    </m:sub>
                                                  </m:sSub>
                                                </m:sub>
                                              </m:sSub>
                                              <m:r>
                                                <a:rPr lang="ru-RU" sz="1400" i="0">
                                                  <a:latin typeface="Cambria Math" panose="02040503050406030204" pitchFamily="18" charset="0"/>
                                                </a:rPr>
                                                <m:t>+1</m:t>
                                              </m:r>
                                            </m:e>
                                          </m:d>
                                          <m:r>
                                            <a:rPr lang="ru-RU" sz="1400" i="0">
                                              <a:latin typeface="Cambria Math" panose="02040503050406030204" pitchFamily="18" charset="0"/>
                                            </a:rPr>
                                            <m:t>∗</m:t>
                                          </m:r>
                                          <m:d>
                                            <m:dPr>
                                              <m:ctrlPr>
                                                <a:rPr lang="ru-RU" sz="1400" i="1">
                                                  <a:solidFill>
                                                    <a:srgbClr val="836967"/>
                                                  </a:solidFill>
                                                  <a:latin typeface="Cambria Math" panose="02040503050406030204" pitchFamily="18" charset="0"/>
                                                </a:rPr>
                                              </m:ctrlPr>
                                            </m:dPr>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МШ</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В</m:t>
                                                      </m:r>
                                                    </m:e>
                                                    <m:sub>
                                                      <m:r>
                                                        <a:rPr lang="ru-RU" sz="1400" i="0">
                                                          <a:latin typeface="Cambria Math" panose="02040503050406030204" pitchFamily="18" charset="0"/>
                                                        </a:rPr>
                                                        <m:t>МШ</m:t>
                                                      </m:r>
                                                    </m:sub>
                                                  </m:sSub>
                                                </m:sub>
                                              </m:sSub>
                                              <m:r>
                                                <a:rPr lang="ru-RU" sz="1400" i="0">
                                                  <a:latin typeface="Cambria Math" panose="02040503050406030204" pitchFamily="18" charset="0"/>
                                                </a:rPr>
                                                <m:t>+1</m:t>
                                              </m:r>
                                            </m:e>
                                          </m:d>
                                          <m:r>
                                            <a:rPr lang="ru-RU" sz="1400" i="0">
                                              <a:latin typeface="Cambria Math" panose="02040503050406030204" pitchFamily="18" charset="0"/>
                                            </a:rPr>
                                            <m:t>∗</m:t>
                                          </m:r>
                                        </m:e>
                                        <m:e>
                                          <m:r>
                                            <a:rPr lang="ru-RU" sz="1400" i="0">
                                              <a:latin typeface="Cambria Math" panose="02040503050406030204" pitchFamily="18" charset="0"/>
                                            </a:rPr>
                                            <m:t>&amp;∗</m:t>
                                          </m:r>
                                          <m:d>
                                            <m:dPr>
                                              <m:ctrlPr>
                                                <a:rPr lang="ru-RU" sz="1400" i="1">
                                                  <a:solidFill>
                                                    <a:srgbClr val="836967"/>
                                                  </a:solidFill>
                                                  <a:latin typeface="Cambria Math" panose="02040503050406030204" pitchFamily="18" charset="0"/>
                                                </a:rPr>
                                              </m:ctrlPr>
                                            </m:dPr>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СБ</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В</m:t>
                                                      </m:r>
                                                    </m:e>
                                                    <m:sub>
                                                      <m:r>
                                                        <a:rPr lang="ru-RU" sz="1400" i="0">
                                                          <a:latin typeface="Cambria Math" panose="02040503050406030204" pitchFamily="18" charset="0"/>
                                                        </a:rPr>
                                                        <m:t>СБ</m:t>
                                                      </m:r>
                                                    </m:sub>
                                                  </m:sSub>
                                                </m:sub>
                                              </m:sSub>
                                              <m:r>
                                                <a:rPr lang="ru-RU" sz="1400" i="0">
                                                  <a:latin typeface="Cambria Math" panose="02040503050406030204" pitchFamily="18" charset="0"/>
                                                </a:rPr>
                                                <m:t>+1</m:t>
                                              </m:r>
                                            </m:e>
                                          </m:d>
                                          <m:r>
                                            <a:rPr lang="ru-RU" sz="1400" i="0">
                                              <a:latin typeface="Cambria Math" panose="02040503050406030204" pitchFamily="18" charset="0"/>
                                            </a:rPr>
                                            <m:t>∗</m:t>
                                          </m:r>
                                          <m:d>
                                            <m:dPr>
                                              <m:ctrlPr>
                                                <a:rPr lang="ru-RU" sz="1400" i="1">
                                                  <a:solidFill>
                                                    <a:srgbClr val="836967"/>
                                                  </a:solidFill>
                                                  <a:latin typeface="Cambria Math" panose="02040503050406030204" pitchFamily="18" charset="0"/>
                                                </a:rPr>
                                              </m:ctrlPr>
                                            </m:dPr>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КЛ</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В</m:t>
                                                      </m:r>
                                                    </m:e>
                                                    <m:sub>
                                                      <m:r>
                                                        <a:rPr lang="ru-RU" sz="1400" i="0">
                                                          <a:latin typeface="Cambria Math" panose="02040503050406030204" pitchFamily="18" charset="0"/>
                                                        </a:rPr>
                                                        <m:t>КС</m:t>
                                                      </m:r>
                                                    </m:sub>
                                                  </m:sSub>
                                                </m:sub>
                                              </m:sSub>
                                              <m:r>
                                                <a:rPr lang="ru-RU" sz="1400" i="0">
                                                  <a:latin typeface="Cambria Math" panose="02040503050406030204" pitchFamily="18" charset="0"/>
                                                </a:rPr>
                                                <m:t>+1</m:t>
                                              </m:r>
                                            </m:e>
                                          </m:d>
                                          <m:r>
                                            <a:rPr lang="ru-RU" sz="1400" i="0">
                                              <a:latin typeface="Cambria Math" panose="02040503050406030204" pitchFamily="18" charset="0"/>
                                            </a:rPr>
                                            <m:t>∗</m:t>
                                          </m:r>
                                        </m:e>
                                        <m:e>
                                          <m:r>
                                            <a:rPr lang="ru-RU" sz="1400" i="0">
                                              <a:latin typeface="Cambria Math" panose="02040503050406030204" pitchFamily="18" charset="0"/>
                                            </a:rPr>
                                            <m:t>&amp;∗</m:t>
                                          </m:r>
                                          <m:d>
                                            <m:dPr>
                                              <m:ctrlPr>
                                                <a:rPr lang="ru-RU" sz="1400" i="1">
                                                  <a:solidFill>
                                                    <a:srgbClr val="836967"/>
                                                  </a:solidFill>
                                                  <a:latin typeface="Cambria Math" panose="02040503050406030204" pitchFamily="18" charset="0"/>
                                                </a:rPr>
                                              </m:ctrlPr>
                                            </m:dPr>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МД</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В</m:t>
                                                      </m:r>
                                                    </m:e>
                                                    <m:sub>
                                                      <m:r>
                                                        <a:rPr lang="ru-RU" sz="1400" i="0">
                                                          <a:latin typeface="Cambria Math" panose="02040503050406030204" pitchFamily="18" charset="0"/>
                                                        </a:rPr>
                                                        <m:t>МД</m:t>
                                                      </m:r>
                                                    </m:sub>
                                                  </m:sSub>
                                                </m:sub>
                                              </m:sSub>
                                              <m:r>
                                                <a:rPr lang="ru-RU" sz="1400" i="0">
                                                  <a:latin typeface="Cambria Math" panose="02040503050406030204" pitchFamily="18" charset="0"/>
                                                </a:rPr>
                                                <m:t>+1</m:t>
                                              </m:r>
                                            </m:e>
                                          </m:d>
                                          <m:r>
                                            <a:rPr lang="ru-RU" sz="1400" i="0">
                                              <a:latin typeface="Cambria Math" panose="02040503050406030204" pitchFamily="18" charset="0"/>
                                            </a:rPr>
                                            <m:t>∗</m:t>
                                          </m:r>
                                          <m:d>
                                            <m:dPr>
                                              <m:ctrlPr>
                                                <a:rPr lang="ru-RU" sz="1400" i="1">
                                                  <a:solidFill>
                                                    <a:srgbClr val="836967"/>
                                                  </a:solidFill>
                                                  <a:latin typeface="Cambria Math" panose="02040503050406030204" pitchFamily="18" charset="0"/>
                                                </a:rPr>
                                              </m:ctrlPr>
                                            </m:dPr>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МР</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В</m:t>
                                                      </m:r>
                                                    </m:e>
                                                    <m:sub>
                                                      <m:r>
                                                        <a:rPr lang="ru-RU" sz="1400" i="0">
                                                          <a:latin typeface="Cambria Math" panose="02040503050406030204" pitchFamily="18" charset="0"/>
                                                        </a:rPr>
                                                        <m:t>МР</m:t>
                                                      </m:r>
                                                    </m:sub>
                                                  </m:sSub>
                                                </m:sub>
                                              </m:sSub>
                                              <m:r>
                                                <a:rPr lang="ru-RU" sz="1400" i="0">
                                                  <a:latin typeface="Cambria Math" panose="02040503050406030204" pitchFamily="18" charset="0"/>
                                                </a:rPr>
                                                <m:t>+1</m:t>
                                              </m:r>
                                            </m:e>
                                          </m:d>
                                          <m:r>
                                            <a:rPr lang="ru-RU" sz="1400" i="0">
                                              <a:latin typeface="Cambria Math" panose="02040503050406030204" pitchFamily="18" charset="0"/>
                                            </a:rPr>
                                            <m:t>∗</m:t>
                                          </m:r>
                                        </m:e>
                                        <m:e>
                                          <m:r>
                                            <a:rPr lang="ru-RU" sz="1400" i="0">
                                              <a:latin typeface="Cambria Math" panose="02040503050406030204" pitchFamily="18" charset="0"/>
                                            </a:rPr>
                                            <m:t>&amp;∗</m:t>
                                          </m:r>
                                          <m:d>
                                            <m:dPr>
                                              <m:ctrlPr>
                                                <a:rPr lang="ru-RU" sz="1400" i="1">
                                                  <a:solidFill>
                                                    <a:srgbClr val="836967"/>
                                                  </a:solidFill>
                                                  <a:latin typeface="Cambria Math" panose="02040503050406030204" pitchFamily="18" charset="0"/>
                                                </a:rPr>
                                              </m:ctrlPr>
                                            </m:dPr>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КС</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В</m:t>
                                                      </m:r>
                                                    </m:e>
                                                    <m:sub>
                                                      <m:r>
                                                        <a:rPr lang="ru-RU" sz="1400" i="0">
                                                          <a:latin typeface="Cambria Math" panose="02040503050406030204" pitchFamily="18" charset="0"/>
                                                        </a:rPr>
                                                        <m:t>КС</m:t>
                                                      </m:r>
                                                    </m:sub>
                                                  </m:sSub>
                                                </m:sub>
                                              </m:sSub>
                                              <m:r>
                                                <a:rPr lang="ru-RU" sz="1400" i="0">
                                                  <a:latin typeface="Cambria Math" panose="02040503050406030204" pitchFamily="18" charset="0"/>
                                                </a:rPr>
                                                <m:t>+1</m:t>
                                              </m:r>
                                            </m:e>
                                          </m:d>
                                          <m:r>
                                            <a:rPr lang="ru-RU" sz="1400" i="0">
                                              <a:latin typeface="Cambria Math" panose="02040503050406030204" pitchFamily="18" charset="0"/>
                                            </a:rPr>
                                            <m:t>∗</m:t>
                                          </m:r>
                                          <m:d>
                                            <m:dPr>
                                              <m:ctrlPr>
                                                <a:rPr lang="ru-RU" sz="1400" i="1">
                                                  <a:solidFill>
                                                    <a:srgbClr val="836967"/>
                                                  </a:solidFill>
                                                  <a:latin typeface="Cambria Math" panose="02040503050406030204" pitchFamily="18" charset="0"/>
                                                </a:rPr>
                                              </m:ctrlPr>
                                            </m:dPr>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К</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r>
                                                        <a:rPr lang="ru-RU" sz="1400" i="0">
                                                          <a:latin typeface="Cambria Math" panose="02040503050406030204" pitchFamily="18" charset="0"/>
                                                        </a:rPr>
                                                        <m:t>В</m:t>
                                                      </m:r>
                                                    </m:sub>
                                                  </m:sSub>
                                                </m:e>
                                                <m:sub>
                                                  <m:r>
                                                    <a:rPr lang="ru-RU" sz="1400" i="0">
                                                      <a:latin typeface="Cambria Math" panose="02040503050406030204" pitchFamily="18" charset="0"/>
                                                    </a:rPr>
                                                    <m:t>К</m:t>
                                                  </m:r>
                                                </m:sub>
                                              </m:sSub>
                                              <m:r>
                                                <a:rPr lang="ru-RU" sz="1400" i="0">
                                                  <a:latin typeface="Cambria Math" panose="02040503050406030204" pitchFamily="18" charset="0"/>
                                                </a:rPr>
                                                <m:t>+1</m:t>
                                              </m:r>
                                            </m:e>
                                          </m:d>
                                          <m:r>
                                            <a:rPr lang="ru-RU" sz="1400" i="0">
                                              <a:latin typeface="Cambria Math" panose="02040503050406030204" pitchFamily="18" charset="0"/>
                                            </a:rPr>
                                            <m:t>∗</m:t>
                                          </m:r>
                                        </m:e>
                                        <m:e>
                                          <m:r>
                                            <a:rPr lang="ru-RU" sz="1400" i="0">
                                              <a:latin typeface="Cambria Math" panose="02040503050406030204" pitchFamily="18" charset="0"/>
                                            </a:rPr>
                                            <m:t>&amp;∗</m:t>
                                          </m:r>
                                          <m:nary>
                                            <m:naryPr>
                                              <m:chr m:val="∏"/>
                                              <m:limLoc m:val="undOvr"/>
                                              <m:ctrlPr>
                                                <a:rPr lang="ru-RU" sz="1400" i="1">
                                                  <a:latin typeface="Cambria Math" panose="02040503050406030204" pitchFamily="18" charset="0"/>
                                                </a:rPr>
                                              </m:ctrlPr>
                                            </m:naryPr>
                                            <m:sub>
                                              <m:r>
                                                <a:rPr lang="ru-RU" sz="1400" i="1">
                                                  <a:latin typeface="Cambria Math" panose="02040503050406030204" pitchFamily="18" charset="0"/>
                                                </a:rPr>
                                                <m:t>𝑗</m:t>
                                              </m:r>
                                              <m:r>
                                                <a:rPr lang="ru-RU" sz="1400" i="0">
                                                  <a:latin typeface="Cambria Math" panose="02040503050406030204" pitchFamily="18" charset="0"/>
                                                </a:rPr>
                                                <m:t>=1</m:t>
                                              </m:r>
                                            </m:sub>
                                            <m:sup>
                                              <m:r>
                                                <a:rPr lang="ru-RU" sz="1400" i="0">
                                                  <a:latin typeface="Cambria Math" panose="02040503050406030204" pitchFamily="18" charset="0"/>
                                                </a:rPr>
                                                <m:t>4</m:t>
                                              </m:r>
                                            </m:sup>
                                            <m:e>
                                              <m:d>
                                                <m:dPr>
                                                  <m:ctrlPr>
                                                    <a:rPr lang="ru-RU" sz="1400" i="1">
                                                      <a:solidFill>
                                                        <a:srgbClr val="836967"/>
                                                      </a:solidFill>
                                                      <a:latin typeface="Cambria Math" panose="02040503050406030204" pitchFamily="18" charset="0"/>
                                                    </a:rPr>
                                                  </m:ctrlPr>
                                                </m:dPr>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0">
                                                          <a:latin typeface="Cambria Math" panose="02040503050406030204" pitchFamily="18" charset="0"/>
                                                        </a:rPr>
                                                        <m:t>Д</m:t>
                                                      </m:r>
                                                      <m:r>
                                                        <a:rPr lang="ru-RU" sz="1400" i="1">
                                                          <a:latin typeface="Cambria Math" panose="02040503050406030204" pitchFamily="18" charset="0"/>
                                                        </a:rPr>
                                                        <m:t>𝑗</m:t>
                                                      </m:r>
                                                    </m:sub>
                                                  </m:sSub>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В</m:t>
                                                          </m:r>
                                                        </m:e>
                                                        <m:sub>
                                                          <m:r>
                                                            <a:rPr lang="ru-RU" sz="1400" i="0">
                                                              <a:latin typeface="Cambria Math" panose="02040503050406030204" pitchFamily="18" charset="0"/>
                                                            </a:rPr>
                                                            <m:t>Д</m:t>
                                                          </m:r>
                                                          <m:r>
                                                            <a:rPr lang="ru-RU" sz="1400" i="1">
                                                              <a:latin typeface="Cambria Math" panose="02040503050406030204" pitchFamily="18" charset="0"/>
                                                            </a:rPr>
                                                            <m:t>𝑗</m:t>
                                                          </m:r>
                                                        </m:sub>
                                                      </m:sSub>
                                                    </m:sub>
                                                  </m:sSub>
                                                  <m:r>
                                                    <a:rPr lang="ru-RU" sz="1400" i="0">
                                                      <a:latin typeface="Cambria Math" panose="02040503050406030204" pitchFamily="18" charset="0"/>
                                                    </a:rPr>
                                                    <m:t>+1</m:t>
                                                  </m:r>
                                                </m:e>
                                              </m:d>
                                              <m:r>
                                                <a:rPr lang="ru-RU" sz="1400" i="0">
                                                  <a:latin typeface="Cambria Math" panose="02040503050406030204" pitchFamily="18" charset="0"/>
                                                </a:rPr>
                                                <m:t>∗</m:t>
                                              </m:r>
                                            </m:e>
                                          </m:nary>
                                        </m:e>
                                        <m:e>
                                          <m:r>
                                            <a:rPr lang="ru-RU" sz="1400" i="0">
                                              <a:latin typeface="Cambria Math" panose="02040503050406030204" pitchFamily="18" charset="0"/>
                                            </a:rPr>
                                            <m:t>&amp;∗</m:t>
                                          </m:r>
                                          <m:d>
                                            <m:dPr>
                                              <m:ctrlPr>
                                                <a:rPr lang="ru-RU" sz="1400" i="1">
                                                  <a:solidFill>
                                                    <a:srgbClr val="836967"/>
                                                  </a:solidFill>
                                                  <a:latin typeface="Cambria Math" panose="02040503050406030204" pitchFamily="18" charset="0"/>
                                                </a:rPr>
                                              </m:ctrlPr>
                                            </m:dPr>
                                            <m:e>
                                              <m:f>
                                                <m:fPr>
                                                  <m:ctrlPr>
                                                    <a:rPr lang="ru-RU" sz="1400" i="1">
                                                      <a:solidFill>
                                                        <a:srgbClr val="836967"/>
                                                      </a:solidFill>
                                                      <a:latin typeface="Cambria Math" panose="02040503050406030204" pitchFamily="18" charset="0"/>
                                                    </a:rPr>
                                                  </m:ctrlPr>
                                                </m:fPr>
                                                <m:num>
                                                  <m:nary>
                                                    <m:naryPr>
                                                      <m:chr m:val="∑"/>
                                                      <m:limLoc m:val="subSup"/>
                                                      <m:ctrlPr>
                                                        <a:rPr lang="ru-RU" sz="1400" i="1">
                                                          <a:latin typeface="Cambria Math" panose="02040503050406030204" pitchFamily="18" charset="0"/>
                                                        </a:rPr>
                                                      </m:ctrlPr>
                                                    </m:naryPr>
                                                    <m:sub>
                                                      <m:r>
                                                        <a:rPr lang="ru-RU" sz="1400" i="1">
                                                          <a:latin typeface="Cambria Math" panose="02040503050406030204" pitchFamily="18" charset="0"/>
                                                        </a:rPr>
                                                        <m:t>𝑖</m:t>
                                                      </m:r>
                                                      <m:r>
                                                        <a:rPr lang="ru-RU" sz="1400" i="0">
                                                          <a:latin typeface="Cambria Math" panose="02040503050406030204" pitchFamily="18" charset="0"/>
                                                        </a:rPr>
                                                        <m:t>=1</m:t>
                                                      </m:r>
                                                    </m:sub>
                                                    <m:sup>
                                                      <m:r>
                                                        <a:rPr lang="ru-RU" sz="1400" i="1">
                                                          <a:latin typeface="Cambria Math" panose="02040503050406030204" pitchFamily="18" charset="0"/>
                                                        </a:rPr>
                                                        <m:t>𝑘</m:t>
                                                      </m:r>
                                                      <m:r>
                                                        <a:rPr lang="ru-RU" sz="1400" i="0">
                                                          <a:latin typeface="Cambria Math" panose="02040503050406030204" pitchFamily="18" charset="0"/>
                                                        </a:rPr>
                                                        <m:t>−1</m:t>
                                                      </m:r>
                                                    </m:sup>
                                                    <m:e>
                                                      <m:f>
                                                        <m:fPr>
                                                          <m:ctrlPr>
                                                            <a:rPr lang="ru-RU" sz="1400" i="1">
                                                              <a:solidFill>
                                                                <a:srgbClr val="836967"/>
                                                              </a:solidFill>
                                                              <a:latin typeface="Cambria Math" panose="02040503050406030204" pitchFamily="18" charset="0"/>
                                                            </a:rPr>
                                                          </m:ctrlPr>
                                                        </m:fPr>
                                                        <m:num>
                                                          <m:r>
                                                            <a:rPr lang="ru-RU" sz="1400" i="0">
                                                              <a:latin typeface="Cambria Math" panose="02040503050406030204" pitchFamily="18" charset="0"/>
                                                            </a:rPr>
                                                            <m:t>1</m:t>
                                                          </m:r>
                                                        </m:num>
                                                        <m:den>
                                                          <m:r>
                                                            <a:rPr lang="ru-RU" sz="1400" i="1">
                                                              <a:latin typeface="Cambria Math" panose="02040503050406030204" pitchFamily="18" charset="0"/>
                                                            </a:rPr>
                                                            <m:t>𝑁</m:t>
                                                          </m:r>
                                                          <m:r>
                                                            <a:rPr lang="ru-RU" sz="1400" i="0">
                                                              <a:latin typeface="Cambria Math" panose="02040503050406030204" pitchFamily="18" charset="0"/>
                                                            </a:rPr>
                                                            <m:t>−</m:t>
                                                          </m:r>
                                                          <m:r>
                                                            <a:rPr lang="ru-RU" sz="1400" i="1">
                                                              <a:latin typeface="Cambria Math" panose="02040503050406030204" pitchFamily="18" charset="0"/>
                                                            </a:rPr>
                                                            <m:t>𝑖</m:t>
                                                          </m:r>
                                                          <m:r>
                                                            <a:rPr lang="ru-RU" sz="1400" i="0">
                                                              <a:latin typeface="Cambria Math" panose="02040503050406030204" pitchFamily="18" charset="0"/>
                                                            </a:rPr>
                                                            <m:t>+1</m:t>
                                                          </m:r>
                                                        </m:den>
                                                      </m:f>
                                                    </m:e>
                                                  </m:nary>
                                                </m:num>
                                                <m:den>
                                                  <m:nary>
                                                    <m:naryPr>
                                                      <m:chr m:val="∑"/>
                                                      <m:limLoc m:val="subSup"/>
                                                      <m:ctrlPr>
                                                        <a:rPr lang="ru-RU" sz="1400" i="1">
                                                          <a:latin typeface="Cambria Math" panose="02040503050406030204" pitchFamily="18" charset="0"/>
                                                        </a:rPr>
                                                      </m:ctrlPr>
                                                    </m:naryPr>
                                                    <m:sub>
                                                      <m:r>
                                                        <a:rPr lang="ru-RU" sz="1400" i="1">
                                                          <a:latin typeface="Cambria Math" panose="02040503050406030204" pitchFamily="18" charset="0"/>
                                                        </a:rPr>
                                                        <m:t>𝑖</m:t>
                                                      </m:r>
                                                      <m:r>
                                                        <a:rPr lang="ru-RU" sz="1400" i="0">
                                                          <a:latin typeface="Cambria Math" panose="02040503050406030204" pitchFamily="18" charset="0"/>
                                                        </a:rPr>
                                                        <m:t>=1</m:t>
                                                      </m:r>
                                                    </m:sub>
                                                    <m:sup>
                                                      <m:r>
                                                        <a:rPr lang="ru-RU" sz="1400" i="1">
                                                          <a:latin typeface="Cambria Math" panose="02040503050406030204" pitchFamily="18" charset="0"/>
                                                        </a:rPr>
                                                        <m:t>𝑘</m:t>
                                                      </m:r>
                                                      <m:r>
                                                        <a:rPr lang="ru-RU" sz="1400" i="0">
                                                          <a:latin typeface="Cambria Math" panose="02040503050406030204" pitchFamily="18" charset="0"/>
                                                        </a:rPr>
                                                        <m:t>−1</m:t>
                                                      </m:r>
                                                    </m:sup>
                                                    <m:e>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𝑡</m:t>
                                                          </m:r>
                                                        </m:e>
                                                        <m:sub>
                                                          <m:r>
                                                            <a:rPr lang="ru-RU" sz="1400" i="1">
                                                              <a:latin typeface="Cambria Math" panose="02040503050406030204" pitchFamily="18" charset="0"/>
                                                            </a:rPr>
                                                            <m:t>𝑖</m:t>
                                                          </m:r>
                                                        </m:sub>
                                                      </m:sSub>
                                                    </m:e>
                                                  </m:nary>
                                                </m:den>
                                              </m:f>
                                              <m:r>
                                                <a:rPr lang="ru-RU" sz="1400" i="0">
                                                  <a:latin typeface="Cambria Math" panose="02040503050406030204" pitchFamily="18" charset="0"/>
                                                </a:rPr>
                                                <m:t>∗</m:t>
                                              </m:r>
                                              <m:d>
                                                <m:dPr>
                                                  <m:ctrlPr>
                                                    <a:rPr lang="ru-RU" sz="1400" i="1">
                                                      <a:latin typeface="Cambria Math" panose="02040503050406030204" pitchFamily="18" charset="0"/>
                                                    </a:rPr>
                                                  </m:ctrlPr>
                                                </m:dPr>
                                                <m:e>
                                                  <m:r>
                                                    <a:rPr lang="ru-RU" sz="1400" i="1">
                                                      <a:latin typeface="Cambria Math" panose="02040503050406030204" pitchFamily="18" charset="0"/>
                                                    </a:rPr>
                                                    <m:t>𝑁</m:t>
                                                  </m:r>
                                                  <m:r>
                                                    <a:rPr lang="ru-RU" sz="1400" i="0">
                                                      <a:latin typeface="Cambria Math" panose="02040503050406030204" pitchFamily="18" charset="0"/>
                                                    </a:rPr>
                                                    <m:t>−</m:t>
                                                  </m:r>
                                                  <m:d>
                                                    <m:dPr>
                                                      <m:ctrlPr>
                                                        <a:rPr lang="ru-RU" sz="1400" i="1">
                                                          <a:latin typeface="Cambria Math" panose="02040503050406030204" pitchFamily="18" charset="0"/>
                                                        </a:rPr>
                                                      </m:ctrlPr>
                                                    </m:dPr>
                                                    <m:e>
                                                      <m:r>
                                                        <a:rPr lang="ru-RU" sz="1400" i="1">
                                                          <a:latin typeface="Cambria Math" panose="02040503050406030204" pitchFamily="18" charset="0"/>
                                                        </a:rPr>
                                                        <m:t>𝑘</m:t>
                                                      </m:r>
                                                      <m:r>
                                                        <a:rPr lang="ru-RU" sz="1400" i="0">
                                                          <a:latin typeface="Cambria Math" panose="02040503050406030204" pitchFamily="18" charset="0"/>
                                                        </a:rPr>
                                                        <m:t>−1</m:t>
                                                      </m:r>
                                                    </m:e>
                                                  </m:d>
                                                </m:e>
                                              </m:d>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𝑇</m:t>
                                                  </m:r>
                                                </m:e>
                                                <m:sub>
                                                  <m:sSub>
                                                    <m:sSubPr>
                                                      <m:ctrlPr>
                                                        <a:rPr lang="ru-RU" sz="1400" i="1">
                                                          <a:solidFill>
                                                            <a:srgbClr val="836967"/>
                                                          </a:solidFill>
                                                          <a:latin typeface="Cambria Math" panose="02040503050406030204" pitchFamily="18" charset="0"/>
                                                        </a:rPr>
                                                      </m:ctrlPr>
                                                    </m:sSubPr>
                                                    <m:e>
                                                      <m:r>
                                                        <a:rPr lang="ru-RU" sz="1400" i="0">
                                                          <a:latin typeface="Cambria Math" panose="02040503050406030204" pitchFamily="18" charset="0"/>
                                                        </a:rPr>
                                                        <m:t>В</m:t>
                                                      </m:r>
                                                    </m:e>
                                                    <m:sub>
                                                      <m:r>
                                                        <a:rPr lang="ru-RU" sz="1400" i="0">
                                                          <a:latin typeface="Cambria Math" panose="02040503050406030204" pitchFamily="18" charset="0"/>
                                                        </a:rPr>
                                                        <m:t>ПО</m:t>
                                                      </m:r>
                                                    </m:sub>
                                                  </m:sSub>
                                                </m:sub>
                                              </m:sSub>
                                              <m:r>
                                                <a:rPr lang="ru-RU" sz="1400" i="0">
                                                  <a:latin typeface="Cambria Math" panose="02040503050406030204" pitchFamily="18" charset="0"/>
                                                </a:rPr>
                                                <m:t>+1</m:t>
                                              </m:r>
                                            </m:e>
                                          </m:d>
                                          <m:r>
                                            <a:rPr lang="ru-RU" sz="1400" i="0">
                                              <a:latin typeface="Cambria Math" panose="02040503050406030204" pitchFamily="18" charset="0"/>
                                            </a:rPr>
                                            <m:t>∗</m:t>
                                          </m:r>
                                        </m:e>
                                      </m:eqArr>
                                    </m:e>
                                  </m:d>
                                </m:e>
                                <m:sup>
                                  <m:r>
                                    <a:rPr lang="ru-RU" sz="1400" i="0">
                                      <a:latin typeface="Cambria Math" panose="02040503050406030204" pitchFamily="18" charset="0"/>
                                    </a:rPr>
                                    <m:t>−1</m:t>
                                  </m:r>
                                </m:sup>
                              </m:sSup>
                            </m:e>
                          </m:eqArr>
                        </m:e>
                      </m:d>
                    </m:oMath>
                  </m:oMathPara>
                </a14:m>
                <a:endParaRPr lang="ru-RU" dirty="0"/>
              </a:p>
            </p:txBody>
          </p:sp>
        </mc:Choice>
        <mc:Fallback>
          <p:sp>
            <p:nvSpPr>
              <p:cNvPr id="22" name="TextBox 21">
                <a:extLst>
                  <a:ext uri="{FF2B5EF4-FFF2-40B4-BE49-F238E27FC236}">
                    <a16:creationId xmlns:a16="http://schemas.microsoft.com/office/drawing/2014/main" id="{354ACB02-D844-41EC-AA5C-4E8C1D960ACD}"/>
                  </a:ext>
                </a:extLst>
              </p:cNvPr>
              <p:cNvSpPr txBox="1">
                <a:spLocks noRot="1" noChangeAspect="1" noMove="1" noResize="1" noEditPoints="1" noAdjustHandles="1" noChangeArrowheads="1" noChangeShapeType="1" noTextEdit="1"/>
              </p:cNvSpPr>
              <p:nvPr/>
            </p:nvSpPr>
            <p:spPr>
              <a:xfrm>
                <a:off x="188084" y="1776996"/>
                <a:ext cx="6096000" cy="4930965"/>
              </a:xfrm>
              <a:prstGeom prst="rect">
                <a:avLst/>
              </a:prstGeom>
              <a:blipFill>
                <a:blip r:embed="rId3"/>
                <a:stretch>
                  <a:fillRect/>
                </a:stretch>
              </a:blipFill>
            </p:spPr>
            <p:txBody>
              <a:bodyPr/>
              <a:lstStyle/>
              <a:p>
                <a:r>
                  <a:rPr lang="ru-RU">
                    <a:noFill/>
                  </a:rPr>
                  <a:t> </a:t>
                </a:r>
              </a:p>
            </p:txBody>
          </p:sp>
        </mc:Fallback>
      </mc:AlternateContent>
      <p:pic>
        <p:nvPicPr>
          <p:cNvPr id="23" name="Рисунок 22">
            <a:extLst>
              <a:ext uri="{FF2B5EF4-FFF2-40B4-BE49-F238E27FC236}">
                <a16:creationId xmlns:a16="http://schemas.microsoft.com/office/drawing/2014/main" id="{E5AFCCAE-593B-452C-BA46-5038828BC55C}"/>
              </a:ext>
            </a:extLst>
          </p:cNvPr>
          <p:cNvPicPr/>
          <p:nvPr/>
        </p:nvPicPr>
        <p:blipFill>
          <a:blip r:embed="rId4">
            <a:extLst>
              <a:ext uri="{28A0092B-C50C-407E-A947-70E740481C1C}">
                <a14:useLocalDpi xmlns:a14="http://schemas.microsoft.com/office/drawing/2010/main" val="0"/>
              </a:ext>
            </a:extLst>
          </a:blip>
          <a:stretch>
            <a:fillRect/>
          </a:stretch>
        </p:blipFill>
        <p:spPr>
          <a:xfrm>
            <a:off x="6257136" y="1911650"/>
            <a:ext cx="5363464" cy="4210237"/>
          </a:xfrm>
          <a:prstGeom prst="rect">
            <a:avLst/>
          </a:prstGeom>
        </p:spPr>
      </p:pic>
      <p:sp>
        <p:nvSpPr>
          <p:cNvPr id="29" name="TextBox 28">
            <a:extLst>
              <a:ext uri="{FF2B5EF4-FFF2-40B4-BE49-F238E27FC236}">
                <a16:creationId xmlns:a16="http://schemas.microsoft.com/office/drawing/2014/main" id="{4DDD5069-C17B-44A4-B095-9E1CD87F392A}"/>
              </a:ext>
            </a:extLst>
          </p:cNvPr>
          <p:cNvSpPr txBox="1"/>
          <p:nvPr/>
        </p:nvSpPr>
        <p:spPr>
          <a:xfrm>
            <a:off x="6361022" y="5917409"/>
            <a:ext cx="5716678" cy="792781"/>
          </a:xfrm>
          <a:prstGeom prst="rect">
            <a:avLst/>
          </a:prstGeom>
          <a:noFill/>
        </p:spPr>
        <p:txBody>
          <a:bodyPr wrap="square">
            <a:spAutoFit/>
          </a:bodyPr>
          <a:lstStyle/>
          <a:p>
            <a:pPr algn="ctr">
              <a:lnSpc>
                <a:spcPct val="150000"/>
              </a:lnSpc>
              <a:spcAft>
                <a:spcPts val="1000"/>
              </a:spcAft>
            </a:pPr>
            <a:r>
              <a:rPr lang="ru-RU" sz="1600" dirty="0">
                <a:effectLst/>
                <a:ea typeface="Calibri" panose="020F0502020204030204" pitchFamily="34" charset="0"/>
                <a:cs typeface="Times New Roman" panose="02020603050405020304" pitchFamily="18" charset="0"/>
              </a:rPr>
              <a:t>Зависимость ВБР программной части </a:t>
            </a:r>
            <a:r>
              <a:rPr lang="en-US" sz="1600" dirty="0">
                <a:effectLst/>
                <a:ea typeface="Calibri" panose="020F0502020204030204" pitchFamily="34" charset="0"/>
                <a:cs typeface="Times New Roman" panose="02020603050405020304" pitchFamily="18" charset="0"/>
              </a:rPr>
              <a:t>IIoT</a:t>
            </a:r>
            <a:r>
              <a:rPr lang="ru-RU" sz="1600" dirty="0">
                <a:effectLst/>
                <a:ea typeface="Calibri" panose="020F0502020204030204" pitchFamily="34" charset="0"/>
                <a:cs typeface="Times New Roman" panose="02020603050405020304" pitchFamily="18" charset="0"/>
              </a:rPr>
              <a:t>-системы от времени эксплуатации</a:t>
            </a:r>
          </a:p>
        </p:txBody>
      </p:sp>
    </p:spTree>
    <p:extLst>
      <p:ext uri="{BB962C8B-B14F-4D97-AF65-F5344CB8AC3E}">
        <p14:creationId xmlns:p14="http://schemas.microsoft.com/office/powerpoint/2010/main" val="373971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71400" y="1275488"/>
            <a:ext cx="8316803" cy="777025"/>
          </a:xfrm>
        </p:spPr>
        <p:txBody>
          <a:bodyPr>
            <a:normAutofit/>
          </a:bodyPr>
          <a:lstStyle/>
          <a:p>
            <a:r>
              <a:rPr lang="ru-RU" sz="3200" dirty="0"/>
              <a:t>Уточненный метод оценки надежности</a:t>
            </a:r>
          </a:p>
        </p:txBody>
      </p:sp>
      <p:sp>
        <p:nvSpPr>
          <p:cNvPr id="25" name="Текст 4">
            <a:extLst>
              <a:ext uri="{FF2B5EF4-FFF2-40B4-BE49-F238E27FC236}">
                <a16:creationId xmlns:a16="http://schemas.microsoft.com/office/drawing/2014/main" id="{C0A851B4-C5AE-7587-2EEC-EFA10A74CAD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50-я Международная молодёжная научная конференция «Гагаринские чтения»</a:t>
            </a:r>
          </a:p>
        </p:txBody>
      </p:sp>
      <p:sp>
        <p:nvSpPr>
          <p:cNvPr id="26" name="Текст 5">
            <a:extLst>
              <a:ext uri="{FF2B5EF4-FFF2-40B4-BE49-F238E27FC236}">
                <a16:creationId xmlns:a16="http://schemas.microsoft.com/office/drawing/2014/main" id="{061C6894-9A81-0EAB-E48F-BF3C9D7D5018}"/>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7" name="Текст 6">
            <a:extLst>
              <a:ext uri="{FF2B5EF4-FFF2-40B4-BE49-F238E27FC236}">
                <a16:creationId xmlns:a16="http://schemas.microsoft.com/office/drawing/2014/main" id="{8BF4AB3D-ADF3-3DF9-203D-CFD7691EAD3B}"/>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000" dirty="0"/>
              <a:t>Подход к многофакторному </a:t>
            </a:r>
          </a:p>
          <a:p>
            <a:r>
              <a:rPr lang="ru-RU" sz="1000" dirty="0"/>
              <a:t>прогнозированию показателей </a:t>
            </a:r>
          </a:p>
          <a:p>
            <a:r>
              <a:rPr lang="ru-RU" sz="1000" dirty="0"/>
              <a:t>надежности сетевых устройств</a:t>
            </a:r>
            <a:endParaRPr lang="ru-RU" dirty="0"/>
          </a:p>
        </p:txBody>
      </p:sp>
      <p:sp>
        <p:nvSpPr>
          <p:cNvPr id="30" name="Текст 6">
            <a:extLst>
              <a:ext uri="{FF2B5EF4-FFF2-40B4-BE49-F238E27FC236}">
                <a16:creationId xmlns:a16="http://schemas.microsoft.com/office/drawing/2014/main" id="{B8D31891-8872-44FF-847C-0421CB814422}"/>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pic>
        <p:nvPicPr>
          <p:cNvPr id="10" name="Рисунок 9">
            <a:extLst>
              <a:ext uri="{FF2B5EF4-FFF2-40B4-BE49-F238E27FC236}">
                <a16:creationId xmlns:a16="http://schemas.microsoft.com/office/drawing/2014/main" id="{A2F41AD5-36A9-4BEF-A710-AC892D3338BD}"/>
              </a:ext>
            </a:extLst>
          </p:cNvPr>
          <p:cNvPicPr/>
          <p:nvPr/>
        </p:nvPicPr>
        <p:blipFill rotWithShape="1">
          <a:blip r:embed="rId3"/>
          <a:srcRect l="2114" t="4747" r="6691"/>
          <a:stretch/>
        </p:blipFill>
        <p:spPr bwMode="auto">
          <a:xfrm>
            <a:off x="6099877" y="1825015"/>
            <a:ext cx="5466458" cy="4284900"/>
          </a:xfrm>
          <a:prstGeom prst="rect">
            <a:avLst/>
          </a:prstGeom>
          <a:ln>
            <a:noFill/>
          </a:ln>
          <a:extLst>
            <a:ext uri="{53640926-AAD7-44D8-BBD7-CCE9431645EC}">
              <a14:shadowObscured xmlns:a14="http://schemas.microsoft.com/office/drawing/2010/main"/>
            </a:ext>
          </a:extLst>
        </p:spPr>
      </p:pic>
      <p:pic>
        <p:nvPicPr>
          <p:cNvPr id="11" name="Рисунок 10">
            <a:extLst>
              <a:ext uri="{FF2B5EF4-FFF2-40B4-BE49-F238E27FC236}">
                <a16:creationId xmlns:a16="http://schemas.microsoft.com/office/drawing/2014/main" id="{1490D6D7-0F34-4210-B599-3ED58863DCFE}"/>
              </a:ext>
            </a:extLst>
          </p:cNvPr>
          <p:cNvPicPr/>
          <p:nvPr/>
        </p:nvPicPr>
        <p:blipFill>
          <a:blip r:embed="rId4"/>
          <a:stretch>
            <a:fillRect/>
          </a:stretch>
        </p:blipFill>
        <p:spPr>
          <a:xfrm>
            <a:off x="568238" y="1745697"/>
            <a:ext cx="5586591" cy="4443537"/>
          </a:xfrm>
          <a:prstGeom prst="rect">
            <a:avLst/>
          </a:prstGeom>
        </p:spPr>
      </p:pic>
      <p:sp>
        <p:nvSpPr>
          <p:cNvPr id="12" name="TextBox 11">
            <a:extLst>
              <a:ext uri="{FF2B5EF4-FFF2-40B4-BE49-F238E27FC236}">
                <a16:creationId xmlns:a16="http://schemas.microsoft.com/office/drawing/2014/main" id="{50EFF84A-ECB2-4A03-B236-022AB0242FFA}"/>
              </a:ext>
            </a:extLst>
          </p:cNvPr>
          <p:cNvSpPr txBox="1"/>
          <p:nvPr/>
        </p:nvSpPr>
        <p:spPr>
          <a:xfrm>
            <a:off x="451609" y="5945242"/>
            <a:ext cx="5829012" cy="792781"/>
          </a:xfrm>
          <a:prstGeom prst="rect">
            <a:avLst/>
          </a:prstGeom>
          <a:noFill/>
        </p:spPr>
        <p:txBody>
          <a:bodyPr wrap="square">
            <a:spAutoFit/>
          </a:bodyPr>
          <a:lstStyle/>
          <a:p>
            <a:pPr algn="ctr">
              <a:lnSpc>
                <a:spcPct val="150000"/>
              </a:lnSpc>
              <a:spcAft>
                <a:spcPts val="1000"/>
              </a:spcAft>
            </a:pPr>
            <a:r>
              <a:rPr lang="ru-RU" sz="1600" dirty="0">
                <a:effectLst/>
                <a:ea typeface="Calibri" panose="020F0502020204030204" pitchFamily="34" charset="0"/>
                <a:cs typeface="Times New Roman" panose="02020603050405020304" pitchFamily="18" charset="0"/>
              </a:rPr>
              <a:t>Зависимости вероятности битовой ошибки от уровня модуляции при различных модуляциях</a:t>
            </a:r>
          </a:p>
        </p:txBody>
      </p:sp>
      <p:sp>
        <p:nvSpPr>
          <p:cNvPr id="13" name="TextBox 12">
            <a:extLst>
              <a:ext uri="{FF2B5EF4-FFF2-40B4-BE49-F238E27FC236}">
                <a16:creationId xmlns:a16="http://schemas.microsoft.com/office/drawing/2014/main" id="{DFAC7D18-7D0E-4D11-A048-CE2C16EF1782}"/>
              </a:ext>
            </a:extLst>
          </p:cNvPr>
          <p:cNvSpPr txBox="1"/>
          <p:nvPr/>
        </p:nvSpPr>
        <p:spPr>
          <a:xfrm>
            <a:off x="6271458" y="5945241"/>
            <a:ext cx="5829012" cy="792781"/>
          </a:xfrm>
          <a:prstGeom prst="rect">
            <a:avLst/>
          </a:prstGeom>
          <a:noFill/>
        </p:spPr>
        <p:txBody>
          <a:bodyPr wrap="square">
            <a:spAutoFit/>
          </a:bodyPr>
          <a:lstStyle/>
          <a:p>
            <a:pPr algn="ctr">
              <a:lnSpc>
                <a:spcPct val="150000"/>
              </a:lnSpc>
              <a:spcAft>
                <a:spcPts val="1000"/>
              </a:spcAft>
            </a:pPr>
            <a:r>
              <a:rPr lang="ru-RU" sz="1600" dirty="0">
                <a:effectLst/>
                <a:ea typeface="Calibri" panose="020F0502020204030204" pitchFamily="34" charset="0"/>
                <a:cs typeface="Times New Roman" panose="02020603050405020304" pitchFamily="18" charset="0"/>
              </a:rPr>
              <a:t>Результаты моделирований и теоретических расчетов вероятностей битовых ошибок при различных типах модуляций</a:t>
            </a:r>
          </a:p>
        </p:txBody>
      </p:sp>
    </p:spTree>
    <p:extLst>
      <p:ext uri="{BB962C8B-B14F-4D97-AF65-F5344CB8AC3E}">
        <p14:creationId xmlns:p14="http://schemas.microsoft.com/office/powerpoint/2010/main" val="2207567014"/>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2.xml><?xml version="1.0" encoding="utf-8"?>
<ds:datastoreItem xmlns:ds="http://schemas.openxmlformats.org/officeDocument/2006/customXml" ds:itemID="{433DAF31-D8A6-49A0-9A5D-8B2EA5B1C511}">
  <ds:schemaRefs>
    <ds:schemaRef ds:uri="http://purl.org/dc/terms/"/>
    <ds:schemaRef ds:uri="9875bd71-cde8-496c-a136-433f55d5e6d0"/>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e96afe77-3acb-4328-97fc-408e1bde3ecd"/>
    <ds:schemaRef ds:uri="http://www.w3.org/XML/1998/namespace"/>
  </ds:schemaRefs>
</ds:datastoreItem>
</file>

<file path=customXml/itemProps3.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8208</TotalTime>
  <Words>783</Words>
  <Application>Microsoft Office PowerPoint</Application>
  <PresentationFormat>Широкоэкранный</PresentationFormat>
  <Paragraphs>152</Paragraphs>
  <Slides>11</Slides>
  <Notes>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Arial</vt:lpstr>
      <vt:lpstr>Calibri</vt:lpstr>
      <vt:lpstr>Cambria Math</vt:lpstr>
      <vt:lpstr>HSE Sans</vt:lpstr>
      <vt:lpstr>HSE Sans </vt:lpstr>
      <vt:lpstr>Times New Roman</vt:lpstr>
      <vt:lpstr>Office Theme</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2024 г.</vt:lpstr>
      <vt:lpstr>Актуальность</vt:lpstr>
      <vt:lpstr>Актуальность</vt:lpstr>
      <vt:lpstr>Цель и задачи</vt:lpstr>
      <vt:lpstr>Существующие методы</vt:lpstr>
      <vt:lpstr>Существующие методы</vt:lpstr>
      <vt:lpstr>Уточненный метод оценки надежности</vt:lpstr>
      <vt:lpstr>Уточненный метод оценки надежности</vt:lpstr>
      <vt:lpstr>Уточненный метод оценки надежности</vt:lpstr>
      <vt:lpstr>Заключение</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2024 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Вячеслав Цветков</cp:lastModifiedBy>
  <cp:revision>469</cp:revision>
  <cp:lastPrinted>2021-11-11T13:08:42Z</cp:lastPrinted>
  <dcterms:created xsi:type="dcterms:W3CDTF">2021-11-11T08:52:47Z</dcterms:created>
  <dcterms:modified xsi:type="dcterms:W3CDTF">2024-05-23T17:07:19Z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