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92" r:id="rId5"/>
    <p:sldId id="399" r:id="rId6"/>
    <p:sldId id="371" r:id="rId7"/>
    <p:sldId id="402" r:id="rId8"/>
    <p:sldId id="400" r:id="rId9"/>
    <p:sldId id="376" r:id="rId10"/>
    <p:sldId id="401" r:id="rId11"/>
    <p:sldId id="375" r:id="rId12"/>
    <p:sldId id="393" r:id="rId13"/>
    <p:sldId id="396" r:id="rId14"/>
    <p:sldId id="387" r:id="rId15"/>
    <p:sldId id="407" r:id="rId16"/>
    <p:sldId id="404" r:id="rId17"/>
    <p:sldId id="405" r:id="rId18"/>
    <p:sldId id="370" r:id="rId19"/>
    <p:sldId id="408" r:id="rId20"/>
    <p:sldId id="372" r:id="rId21"/>
    <p:sldId id="397" r:id="rId22"/>
    <p:sldId id="403" r:id="rId23"/>
    <p:sldId id="409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Мкртчян Гарик Андраникович" initials="МГА" lastIdx="10" clrIdx="1">
    <p:extLst>
      <p:ext uri="{19B8F6BF-5375-455C-9EA6-DF929625EA0E}">
        <p15:presenceInfo xmlns:p15="http://schemas.microsoft.com/office/powerpoint/2012/main" userId="S::gamkrtchyan@edu.hse.ru::942f9b1a-badf-48f8-9379-24fb19ed23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5" autoAdjust="0"/>
    <p:restoredTop sz="94526" autoAdjust="0"/>
  </p:normalViewPr>
  <p:slideViewPr>
    <p:cSldViewPr snapToGrid="0" snapToObjects="1">
      <p:cViewPr varScale="1">
        <p:scale>
          <a:sx n="78" d="100"/>
          <a:sy n="78" d="100"/>
        </p:scale>
        <p:origin x="840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0000"/>
                </a:solidFill>
                <a:latin typeface="HSE Sans" panose="02000000000000000000" pitchFamily="50" charset="-52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Распределение отказов по степени тяжести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0000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EE-43B9-8E08-977BC1D1F8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EE-43B9-8E08-977BC1D1F8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EE-43B9-8E08-977BC1D1F8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HSE Sans" panose="02000000000000000000" pitchFamily="50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Класс I</c:v>
                </c:pt>
                <c:pt idx="1">
                  <c:v>Класс II</c:v>
                </c:pt>
                <c:pt idx="2">
                  <c:v>Класс  III-IV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12.7</c:v>
                </c:pt>
                <c:pt idx="1">
                  <c:v>46.1</c:v>
                </c:pt>
                <c:pt idx="2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2-44BD-AEE3-46A9101BD74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HSE Sans" panose="020000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0000"/>
          </a:solidFill>
          <a:latin typeface="HSE Sans" panose="02000000000000000000" pitchFamily="50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19.05.2024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674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9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626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656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19.05.2024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microsoft.com/office/2007/relationships/hdphoto" Target="../media/hdphoto3.wdp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27.02.2024 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4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Стр</a:t>
            </a:r>
            <a:r>
              <a:rPr lang="ru-RU" sz="1400" b="1" cap="small" dirty="0">
                <a:solidFill>
                  <a:srgbClr val="000080"/>
                </a:solidFill>
                <a:effectLst/>
                <a:latin typeface="HSE Sans" panose="02000000000000000000" pitchFamily="50" charset="-52"/>
                <a:ea typeface="Times New Roman" panose="02020603050405020304" pitchFamily="18" charset="0"/>
              </a:rPr>
              <a:t>уктура системы для экспертной оценки выполнения требований нормативно-технической документации при разработке радиотехнических устройств космического аппарата</a:t>
            </a:r>
            <a:r>
              <a:rPr lang="en-US" sz="1400" b="1" cap="small" dirty="0">
                <a:solidFill>
                  <a:srgbClr val="000080"/>
                </a:solidFill>
                <a:effectLst/>
                <a:latin typeface="HSE Sans" panose="02000000000000000000" pitchFamily="50" charset="-52"/>
                <a:ea typeface="Times New Roman" panose="02020603050405020304" pitchFamily="18" charset="0"/>
              </a:rPr>
              <a:t>”</a:t>
            </a:r>
            <a:endParaRPr lang="ru-RU" sz="1400" b="1" dirty="0">
              <a:effectLst/>
              <a:latin typeface="HSE Sans" panose="02000000000000000000" pitchFamily="50" charset="-52"/>
              <a:ea typeface="Arial" panose="020B0604020202020204" pitchFamily="34" charset="0"/>
            </a:endParaRP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3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643711"/>
            <a:ext cx="735350" cy="735350"/>
          </a:xfrm>
          <a:prstGeom prst="ellipse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8D8EC0-FB01-4E4D-8037-8445A4445A1F}"/>
              </a:ext>
            </a:extLst>
          </p:cNvPr>
          <p:cNvSpPr/>
          <p:nvPr/>
        </p:nvSpPr>
        <p:spPr>
          <a:xfrm>
            <a:off x="1131279" y="2169574"/>
            <a:ext cx="4541042" cy="34281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SE Sans" panose="02000000000000000000" pitchFamily="50" charset="-52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Доклад в рамках конференции готовили:</a:t>
            </a:r>
          </a:p>
          <a:p>
            <a:pPr algn="ctr"/>
            <a:b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</a:br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Насыров Даниэль </a:t>
            </a:r>
            <a:r>
              <a:rPr lang="ru-RU" dirty="0" err="1">
                <a:solidFill>
                  <a:schemeClr val="tx1"/>
                </a:solidFill>
                <a:latin typeface="HSE Sans" panose="02000000000000000000" pitchFamily="50" charset="-52"/>
              </a:rPr>
              <a:t>Дамилевич</a:t>
            </a:r>
            <a:endParaRPr lang="ru-RU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Цветков Павел Алексеевич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Бушуев Никита Игоревич</a:t>
            </a:r>
          </a:p>
          <a:p>
            <a:pPr algn="ctr"/>
            <a:endParaRPr lang="ru-RU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Под руководством: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Сергея Николаевича Полесского, доцента департамента компьютерной инженерии</a:t>
            </a:r>
            <a:endParaRPr lang="ru-RU"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186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9F06BF96-6724-46DE-9FDE-F0B2ADDBDDC3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760885E-CA77-4C44-820C-1E3CFF826D29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618F48AB-8046-4DD6-B56C-C666921A2084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3A108A1-588E-4B50-B852-0423493A1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7378"/>
              </p:ext>
            </p:extLst>
          </p:nvPr>
        </p:nvGraphicFramePr>
        <p:xfrm>
          <a:off x="1216714" y="1450001"/>
          <a:ext cx="3432743" cy="48592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20520">
                  <a:extLst>
                    <a:ext uri="{9D8B030D-6E8A-4147-A177-3AD203B41FA5}">
                      <a16:colId xmlns:a16="http://schemas.microsoft.com/office/drawing/2014/main" val="2875774112"/>
                    </a:ext>
                  </a:extLst>
                </a:gridCol>
                <a:gridCol w="1512223">
                  <a:extLst>
                    <a:ext uri="{9D8B030D-6E8A-4147-A177-3AD203B41FA5}">
                      <a16:colId xmlns:a16="http://schemas.microsoft.com/office/drawing/2014/main" val="1243581316"/>
                    </a:ext>
                  </a:extLst>
                </a:gridCol>
              </a:tblGrid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Конструктивные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D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6689866"/>
                  </a:ext>
                </a:extLst>
              </a:tr>
              <a:tr h="49845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Производственные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M</a:t>
                      </a:r>
                      <a:endParaRPr lang="ru-RU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214591"/>
                  </a:ext>
                </a:extLst>
              </a:tr>
              <a:tr h="619695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Отказы комплектующих элементов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US" sz="2400" baseline="-25000" dirty="0">
                          <a:effectLst/>
                          <a:latin typeface="HSE Sans" panose="02000000000000000000" pitchFamily="50" charset="-52"/>
                        </a:rPr>
                        <a:t>P</a:t>
                      </a:r>
                      <a:endParaRPr lang="ru-RU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2992577"/>
                  </a:ext>
                </a:extLst>
              </a:tr>
              <a:tr h="619695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Несовершенство системы управления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S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740981"/>
                  </a:ext>
                </a:extLst>
              </a:tr>
              <a:tr h="498450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Несовершенство методов контроля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N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599487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>
                          <a:effectLst/>
                          <a:latin typeface="HSE Sans" panose="02000000000000000000" pitchFamily="50" charset="-52"/>
                        </a:rPr>
                        <a:t>Эксплуатационные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I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816820"/>
                  </a:ext>
                </a:extLst>
              </a:tr>
              <a:tr h="377206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 err="1">
                          <a:effectLst/>
                          <a:latin typeface="HSE Sans" panose="02000000000000000000" pitchFamily="50" charset="-52"/>
                        </a:rPr>
                        <a:t>Деградационные</a:t>
                      </a:r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 отказы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W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8279920"/>
                  </a:ext>
                </a:extLst>
              </a:tr>
              <a:tr h="983429">
                <a:tc>
                  <a:txBody>
                    <a:bodyPr/>
                    <a:lstStyle/>
                    <a:p>
                      <a:pPr rtl="0" fontAlgn="ctr"/>
                      <a:r>
                        <a:rPr lang="ru-RU" sz="1600" dirty="0">
                          <a:effectLst/>
                          <a:latin typeface="HSE Sans" panose="02000000000000000000" pitchFamily="50" charset="-52"/>
                        </a:rPr>
                        <a:t>Несовершенство управления повышением надежности</a:t>
                      </a: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dirty="0">
                          <a:effectLst/>
                          <a:latin typeface="HSE Sans" panose="02000000000000000000" pitchFamily="50" charset="-52"/>
                        </a:rPr>
                        <a:t>П</a:t>
                      </a:r>
                      <a:r>
                        <a:rPr lang="en-GB" sz="2400" baseline="-25000" dirty="0">
                          <a:effectLst/>
                          <a:latin typeface="HSE Sans" panose="02000000000000000000" pitchFamily="50" charset="-52"/>
                        </a:rPr>
                        <a:t>G</a:t>
                      </a:r>
                      <a:endParaRPr lang="en-GB" sz="2400" dirty="0"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10104" marR="10104" marT="6736" marB="6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548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8D7155-FD21-4EF9-85B6-9DDC55680774}"/>
                  </a:ext>
                </a:extLst>
              </p:cNvPr>
              <p:cNvSpPr txBox="1"/>
              <p:nvPr/>
            </p:nvSpPr>
            <p:spPr>
              <a:xfrm>
                <a:off x="7294942" y="1438975"/>
                <a:ext cx="4378611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(−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8D7155-FD21-4EF9-85B6-9DDC5568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2" y="1438975"/>
                <a:ext cx="4378611" cy="1076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93E512-9487-445A-9B08-FE6885B55DB0}"/>
                  </a:ext>
                </a:extLst>
              </p:cNvPr>
              <p:cNvSpPr txBox="1"/>
              <p:nvPr/>
            </p:nvSpPr>
            <p:spPr>
              <a:xfrm>
                <a:off x="5082715" y="2753265"/>
                <a:ext cx="4378611" cy="1763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93E512-9487-445A-9B08-FE6885B55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715" y="2753265"/>
                <a:ext cx="4378611" cy="1763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4ADF9B-8888-47C9-885B-97D311D5937A}"/>
                  </a:ext>
                </a:extLst>
              </p:cNvPr>
              <p:cNvSpPr txBox="1"/>
              <p:nvPr/>
            </p:nvSpPr>
            <p:spPr>
              <a:xfrm>
                <a:off x="6813756" y="4777535"/>
                <a:ext cx="4582866" cy="12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1.12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4ADF9B-8888-47C9-885B-97D311D5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56" y="4777535"/>
                <a:ext cx="4582866" cy="1282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0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>
            <a:extLst>
              <a:ext uri="{FF2B5EF4-FFF2-40B4-BE49-F238E27FC236}">
                <a16:creationId xmlns:a16="http://schemas.microsoft.com/office/drawing/2014/main" id="{A1EE73C0-3D9A-475B-816B-A33A72F49130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9CDBCD23-D8BC-4856-ABD6-3120D5700014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F0F2FCF1-80B3-4488-8473-0F0582712B87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EA329-407C-4A0B-831B-4ACAF5FEEFEB}"/>
              </a:ext>
            </a:extLst>
          </p:cNvPr>
          <p:cNvSpPr txBox="1"/>
          <p:nvPr/>
        </p:nvSpPr>
        <p:spPr>
          <a:xfrm>
            <a:off x="8495070" y="135645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latin typeface="HSE Sans Black" panose="02000000000000000000" pitchFamily="50" charset="0"/>
              </a:rPr>
              <a:t>Линейная модель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BB37D44-60D9-404E-A0F8-BF4B0F148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4"/>
          <a:stretch/>
        </p:blipFill>
        <p:spPr>
          <a:xfrm>
            <a:off x="436101" y="2556784"/>
            <a:ext cx="7506623" cy="25219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2D17EC-FFBA-4ECC-8984-A7A5929D4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17"/>
          <a:stretch/>
        </p:blipFill>
        <p:spPr>
          <a:xfrm>
            <a:off x="9275865" y="2721889"/>
            <a:ext cx="2056683" cy="35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BA80D044-B6F9-41DD-9857-BE534BEC2338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48736462-FFFA-4517-B64B-70E10818D9CC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3CFBFFEB-E9B0-406D-83B3-2678BA58833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7B3EE-CC65-4E1D-B4B5-C9F45CD5033C}"/>
              </a:ext>
            </a:extLst>
          </p:cNvPr>
          <p:cNvSpPr txBox="1"/>
          <p:nvPr/>
        </p:nvSpPr>
        <p:spPr>
          <a:xfrm>
            <a:off x="501445" y="1523603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HSE Sans Black" panose="02000000000000000000" pitchFamily="50" charset="0"/>
              </a:rPr>
              <a:t>Существующие проблемы</a:t>
            </a:r>
            <a:r>
              <a:rPr lang="en-US" sz="3600" dirty="0">
                <a:latin typeface="HSE Sans Black" panose="02000000000000000000" pitchFamily="50" charset="0"/>
              </a:rPr>
              <a:t> </a:t>
            </a:r>
            <a:r>
              <a:rPr lang="ru-RU" sz="3600" dirty="0">
                <a:latin typeface="HSE Sans Black" panose="02000000000000000000" pitchFamily="50" charset="0"/>
              </a:rPr>
              <a:t>иностранного справочника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0817A-2F76-42DE-88CB-2C9CC4B7904C}"/>
              </a:ext>
            </a:extLst>
          </p:cNvPr>
          <p:cNvSpPr txBox="1"/>
          <p:nvPr/>
        </p:nvSpPr>
        <p:spPr>
          <a:xfrm>
            <a:off x="6096000" y="1700980"/>
            <a:ext cx="49423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Не учитывается коэффициент качества производства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Вопросы в справочнике не структурированы и не адаптированы на русский язык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Большое количество однообразных вопросов, ответы на которые могут быть предсказаны автоматически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Отсутствие электронного модуля для расчетов показателей надежности и выявление </a:t>
            </a:r>
            <a:r>
              <a:rPr lang="en-US" sz="2000" dirty="0">
                <a:latin typeface="HSE Sans" panose="02000000000000000000" pitchFamily="2" charset="0"/>
              </a:rPr>
              <a:t>“</a:t>
            </a:r>
            <a:r>
              <a:rPr lang="ru-RU" sz="2000" dirty="0">
                <a:latin typeface="HSE Sans" panose="02000000000000000000" pitchFamily="2" charset="0"/>
              </a:rPr>
              <a:t>проблемных областей предприятия</a:t>
            </a:r>
            <a:r>
              <a:rPr lang="en-US" sz="2000" dirty="0">
                <a:latin typeface="HSE Sans" panose="02000000000000000000" pitchFamily="2" charset="0"/>
              </a:rPr>
              <a:t>”</a:t>
            </a: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FE188-5AFE-4622-9F07-E4A3FDD7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11" y="3580072"/>
            <a:ext cx="3143606" cy="26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8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31ECD99B-42FC-4DCF-82AC-3F76E3346D9F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9706FD48-6BBA-4713-A75A-32816C206276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EA09815-D3B4-41EB-B8B5-402CE80E152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B5E7D-61C6-4F7E-92BD-A49E9F377B92}"/>
              </a:ext>
            </a:extLst>
          </p:cNvPr>
          <p:cNvSpPr txBox="1"/>
          <p:nvPr/>
        </p:nvSpPr>
        <p:spPr>
          <a:xfrm>
            <a:off x="540774" y="1303267"/>
            <a:ext cx="367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HSE Sans Black" panose="02000000000000000000" pitchFamily="50" charset="0"/>
              </a:rPr>
              <a:t>Цели и задачи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1AC72-5254-45E5-9DE0-3DE286BD0262}"/>
              </a:ext>
            </a:extLst>
          </p:cNvPr>
          <p:cNvSpPr txBox="1"/>
          <p:nvPr/>
        </p:nvSpPr>
        <p:spPr>
          <a:xfrm>
            <a:off x="2118747" y="3936161"/>
            <a:ext cx="3597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Повышение достоверности расчетной оценки показателей надежности электронных модулей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EB04FF-0715-461F-A56E-EF3038BC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3" y="3875363"/>
            <a:ext cx="1445037" cy="14450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C9D72-8A1B-40B3-B705-49DDBCFF03C2}"/>
              </a:ext>
            </a:extLst>
          </p:cNvPr>
          <p:cNvSpPr txBox="1"/>
          <p:nvPr/>
        </p:nvSpPr>
        <p:spPr>
          <a:xfrm>
            <a:off x="498433" y="3119071"/>
            <a:ext cx="129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HSE Sans" panose="02000000000000000000" pitchFamily="2" charset="0"/>
              </a:rPr>
              <a:t>Цель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B561DE-F8D1-4EF3-B586-FC9ED2C5E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136" y="1885136"/>
            <a:ext cx="1445038" cy="14450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AA6F02-041E-40FC-9546-800159C54D77}"/>
              </a:ext>
            </a:extLst>
          </p:cNvPr>
          <p:cNvSpPr txBox="1"/>
          <p:nvPr/>
        </p:nvSpPr>
        <p:spPr>
          <a:xfrm>
            <a:off x="6551875" y="2197808"/>
            <a:ext cx="144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HSE Sans" panose="02000000000000000000" pitchFamily="2" charset="0"/>
              </a:rPr>
              <a:t>Задачи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80A19-A73E-418D-8398-09A77EE3A707}"/>
              </a:ext>
            </a:extLst>
          </p:cNvPr>
          <p:cNvSpPr txBox="1"/>
          <p:nvPr/>
        </p:nvSpPr>
        <p:spPr>
          <a:xfrm>
            <a:off x="6551875" y="2895048"/>
            <a:ext cx="3597735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Автоматизация системы оценивания коэффициента качества производства (К</a:t>
            </a:r>
            <a:r>
              <a:rPr lang="ru-RU" sz="2000" baseline="-25000" dirty="0">
                <a:latin typeface="HSE Sans" panose="02000000000000000000" pitchFamily="2" charset="0"/>
              </a:rPr>
              <a:t>А</a:t>
            </a:r>
            <a:r>
              <a:rPr lang="ru-RU" sz="2000" dirty="0">
                <a:latin typeface="HSE Sans" panose="02000000000000000000" pitchFamily="2" charset="0"/>
              </a:rPr>
              <a:t>)</a:t>
            </a:r>
            <a:endParaRPr lang="ru-RU" sz="2000" baseline="-25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aseline="-25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Создание структуры автоматизированного оценивания К</a:t>
            </a:r>
            <a:r>
              <a:rPr lang="ru-RU" sz="2000" baseline="-25000" dirty="0">
                <a:latin typeface="HSE Sans" panose="02000000000000000000" pitchFamily="2" charset="0"/>
              </a:rPr>
              <a:t>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aseline="-25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Применение многофакторного подхода к оцениванию К</a:t>
            </a:r>
            <a:r>
              <a:rPr lang="ru-RU" sz="2000" baseline="-25000" dirty="0">
                <a:latin typeface="HSE Sans" panose="02000000000000000000" pitchFamily="2" charset="0"/>
              </a:rPr>
              <a:t>А</a:t>
            </a:r>
            <a:endParaRPr lang="ru-RU" sz="2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332B401-B816-4164-A760-135191B95F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6EFB8E02-BA44-4BCB-8431-5843ABA9E73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6F617895-6908-4CE5-A22C-0719CEF012B5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9A4F4-70F2-4EDF-BD19-D45CAFCC2091}"/>
              </a:ext>
            </a:extLst>
          </p:cNvPr>
          <p:cNvSpPr txBox="1"/>
          <p:nvPr/>
        </p:nvSpPr>
        <p:spPr>
          <a:xfrm>
            <a:off x="563891" y="3016566"/>
            <a:ext cx="7306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dirty="0">
                <a:latin typeface="HSE Sans" panose="02000000000000000000" pitchFamily="2" charset="0"/>
              </a:rPr>
              <a:t>К</a:t>
            </a:r>
            <a:r>
              <a:rPr lang="ru-RU" sz="4000" baseline="-25000" dirty="0">
                <a:latin typeface="HSE Sans" panose="02000000000000000000" pitchFamily="2" charset="0"/>
              </a:rPr>
              <a:t>А</a:t>
            </a:r>
            <a:r>
              <a:rPr lang="en-US" sz="4000" dirty="0">
                <a:latin typeface="HSE Sans" panose="02000000000000000000" pitchFamily="2" charset="0"/>
              </a:rPr>
              <a:t>=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p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 + П</a:t>
            </a:r>
            <a:r>
              <a:rPr lang="en-US" sz="4000" baseline="-25000" dirty="0">
                <a:latin typeface="HSE Sans" panose="02000000000000000000" pitchFamily="2" charset="0"/>
              </a:rPr>
              <a:t>D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ru-RU" sz="4000" dirty="0">
                <a:latin typeface="HSE Sans" panose="02000000000000000000" pitchFamily="2" charset="0"/>
              </a:rPr>
              <a:t>+ П</a:t>
            </a:r>
            <a:r>
              <a:rPr lang="ru-RU" sz="4000" baseline="-25000" dirty="0">
                <a:latin typeface="HSE Sans" panose="02000000000000000000" pitchFamily="2" charset="0"/>
              </a:rPr>
              <a:t>М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en-US" sz="4000" dirty="0">
                <a:latin typeface="HSE Sans" panose="02000000000000000000" pitchFamily="2" charset="0"/>
              </a:rPr>
              <a:t>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S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I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N </a:t>
            </a:r>
            <a:r>
              <a:rPr lang="en-US" sz="4000" dirty="0">
                <a:latin typeface="HSE Sans" panose="02000000000000000000" pitchFamily="2" charset="0"/>
              </a:rPr>
              <a:t>+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W</a:t>
            </a:r>
            <a:endParaRPr lang="ru-RU" sz="4000" b="1" dirty="0">
              <a:latin typeface="HSE Sans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6CA77-EC85-4520-BC9C-0270BCB26788}"/>
              </a:ext>
            </a:extLst>
          </p:cNvPr>
          <p:cNvSpPr txBox="1"/>
          <p:nvPr/>
        </p:nvSpPr>
        <p:spPr>
          <a:xfrm>
            <a:off x="563891" y="2295203"/>
            <a:ext cx="379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HSE Sans" panose="02000000000000000000" pitchFamily="2" charset="0"/>
              </a:rPr>
              <a:t>Новая формула</a:t>
            </a:r>
            <a:r>
              <a:rPr lang="en-US" sz="2400" b="1" dirty="0">
                <a:latin typeface="HSE Sans" panose="02000000000000000000" pitchFamily="2" charset="0"/>
              </a:rPr>
              <a:t> </a:t>
            </a:r>
            <a:r>
              <a:rPr lang="ru-RU" sz="2400" b="1" dirty="0">
                <a:latin typeface="HSE Sans" panose="02000000000000000000" pitchFamily="2" charset="0"/>
              </a:rPr>
              <a:t>К</a:t>
            </a:r>
            <a:r>
              <a:rPr lang="ru-RU" sz="2400" b="1" baseline="-25000" dirty="0">
                <a:latin typeface="HSE Sans" panose="02000000000000000000" pitchFamily="2" charset="0"/>
              </a:rPr>
              <a:t>А</a:t>
            </a:r>
            <a:endParaRPr lang="ru-RU" sz="2400" b="1" dirty="0">
              <a:latin typeface="HSE Sans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2EC73-C68E-422B-9BC2-94D444C47548}"/>
              </a:ext>
            </a:extLst>
          </p:cNvPr>
          <p:cNvSpPr txBox="1"/>
          <p:nvPr/>
        </p:nvSpPr>
        <p:spPr>
          <a:xfrm>
            <a:off x="7481242" y="1684843"/>
            <a:ext cx="4146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latin typeface="HSE Sans Black" panose="02000000000000000000" pitchFamily="50" charset="0"/>
              </a:rPr>
              <a:t>Полесский С.Н.</a:t>
            </a:r>
            <a:endParaRPr lang="ru-RU" sz="3600" b="1" dirty="0">
              <a:latin typeface="HSE Sans Black" panose="02000000000000000000" pitchFamily="50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378801-8CBF-4FF0-BB2F-FA97FC23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862" y="3423773"/>
            <a:ext cx="1482250" cy="148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95D6F4-A21C-4C23-BBEA-F2A25AAD157F}"/>
                  </a:ext>
                </a:extLst>
              </p:cNvPr>
              <p:cNvSpPr txBox="1"/>
              <p:nvPr/>
            </p:nvSpPr>
            <p:spPr>
              <a:xfrm>
                <a:off x="2621606" y="5691856"/>
                <a:ext cx="34839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l-GR" sz="4000" dirty="0">
                    <a:latin typeface="HSE Sans" panose="02000000000000000000" pitchFamily="2" charset="0"/>
                  </a:rPr>
                  <a:t>λ</a:t>
                </a:r>
                <a:r>
                  <a:rPr lang="ru-RU" sz="4000" baseline="-25000" dirty="0">
                    <a:latin typeface="HSE Sans" panose="02000000000000000000" pitchFamily="50" charset="-52"/>
                  </a:rPr>
                  <a:t>ЭМ</a:t>
                </a:r>
                <a:r>
                  <a:rPr lang="ru-RU" sz="4000" dirty="0">
                    <a:latin typeface="HSE Sans" panose="02000000000000000000" pitchFamily="50" charset="-52"/>
                  </a:rPr>
                  <a:t> = К</a:t>
                </a:r>
                <a:r>
                  <a:rPr lang="ru-RU" sz="4000" baseline="-25000" dirty="0">
                    <a:latin typeface="HSE Sans" panose="02000000000000000000" pitchFamily="50" charset="-52"/>
                  </a:rPr>
                  <a:t>А</a:t>
                </a:r>
                <a:r>
                  <a:rPr lang="ru-RU" sz="4000" dirty="0">
                    <a:latin typeface="HSE Sans" panose="02000000000000000000" pitchFamily="50" charset="-5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4000" dirty="0">
                    <a:latin typeface="HSE Sans" panose="02000000000000000000" pitchFamily="50" charset="-52"/>
                  </a:rPr>
                  <a:t> </a:t>
                </a:r>
                <a:r>
                  <a:rPr lang="el-GR" sz="4000" dirty="0">
                    <a:latin typeface="HSE Sans" panose="02000000000000000000" pitchFamily="2" charset="0"/>
                  </a:rPr>
                  <a:t>λ</a:t>
                </a:r>
                <a14:m>
                  <m:oMath xmlns:m="http://schemas.openxmlformats.org/officeDocument/2006/math">
                    <m:r>
                      <a:rPr lang="en-US" sz="4000" b="0" i="1" baseline="-25000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endParaRPr lang="ru-RU" sz="4000" dirty="0">
                  <a:latin typeface="HSE Sans" panose="02000000000000000000" pitchFamily="50" charset="-5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95D6F4-A21C-4C23-BBEA-F2A25AAD1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06" y="5691856"/>
                <a:ext cx="3483981" cy="707886"/>
              </a:xfrm>
              <a:prstGeom prst="rect">
                <a:avLst/>
              </a:prstGeom>
              <a:blipFill>
                <a:blip r:embed="rId3"/>
                <a:stretch>
                  <a:fillRect l="-6119" t="-17241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6F4FBFA1-78B0-484A-9801-AE03A3580732}"/>
              </a:ext>
            </a:extLst>
          </p:cNvPr>
          <p:cNvSpPr/>
          <p:nvPr/>
        </p:nvSpPr>
        <p:spPr>
          <a:xfrm>
            <a:off x="4094480" y="4340005"/>
            <a:ext cx="528320" cy="10666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6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b="1" dirty="0">
                <a:latin typeface="HSE Sans Black" panose="02000000000000000000" pitchFamily="50" charset="0"/>
                <a:cs typeface="Arial" panose="020B0604020202020204" pitchFamily="34" charset="0"/>
              </a:rPr>
              <a:t>Иерархия электронных модулей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C31D48-0BF7-47CC-9D3D-9AE26AF188A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00"/>
          <a:stretch/>
        </p:blipFill>
        <p:spPr bwMode="auto">
          <a:xfrm>
            <a:off x="5186184" y="1020198"/>
            <a:ext cx="6829485" cy="567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Монтаж печатных плат в компании АТБ Электроника">
            <a:extLst>
              <a:ext uri="{FF2B5EF4-FFF2-40B4-BE49-F238E27FC236}">
                <a16:creationId xmlns:a16="http://schemas.microsoft.com/office/drawing/2014/main" id="{2D821C92-D82C-459E-A208-56D4C231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01230"/>
            <a:ext cx="2300018" cy="14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CAFE51-0CD9-4EFC-8D37-AF20BE54AC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27" t="21471" r="6320" b="12413"/>
          <a:stretch/>
        </p:blipFill>
        <p:spPr>
          <a:xfrm>
            <a:off x="585898" y="2120907"/>
            <a:ext cx="3189933" cy="2465173"/>
          </a:xfrm>
          <a:prstGeom prst="rect">
            <a:avLst/>
          </a:prstGeom>
        </p:spPr>
      </p:pic>
      <p:pic>
        <p:nvPicPr>
          <p:cNvPr id="3080" name="Picture 8" descr="Подробнее о выходных документах_AD | Altium Designer 21 Техническая  документация">
            <a:extLst>
              <a:ext uri="{FF2B5EF4-FFF2-40B4-BE49-F238E27FC236}">
                <a16:creationId xmlns:a16="http://schemas.microsoft.com/office/drawing/2014/main" id="{5042E311-B120-4972-B54D-3D6C1B3A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" y="5101230"/>
            <a:ext cx="1882911" cy="1480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CF31B9A-3067-4C6D-936B-DB36E863F4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5F7B10D-2D11-4AB9-8840-7F38659B0AF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B64B2B8-794F-423D-A2A6-E84E0A9E02A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77C34E7D-0057-4E65-910C-1B047665E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53842"/>
              </p:ext>
            </p:extLst>
          </p:nvPr>
        </p:nvGraphicFramePr>
        <p:xfrm>
          <a:off x="502216" y="2666353"/>
          <a:ext cx="11187568" cy="3521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853">
                  <a:extLst>
                    <a:ext uri="{9D8B030D-6E8A-4147-A177-3AD203B41FA5}">
                      <a16:colId xmlns:a16="http://schemas.microsoft.com/office/drawing/2014/main" val="4252616320"/>
                    </a:ext>
                  </a:extLst>
                </a:gridCol>
                <a:gridCol w="2111524">
                  <a:extLst>
                    <a:ext uri="{9D8B030D-6E8A-4147-A177-3AD203B41FA5}">
                      <a16:colId xmlns:a16="http://schemas.microsoft.com/office/drawing/2014/main" val="1751736710"/>
                    </a:ext>
                  </a:extLst>
                </a:gridCol>
                <a:gridCol w="3046831">
                  <a:extLst>
                    <a:ext uri="{9D8B030D-6E8A-4147-A177-3AD203B41FA5}">
                      <a16:colId xmlns:a16="http://schemas.microsoft.com/office/drawing/2014/main" val="2980342803"/>
                    </a:ext>
                  </a:extLst>
                </a:gridCol>
                <a:gridCol w="1223128">
                  <a:extLst>
                    <a:ext uri="{9D8B030D-6E8A-4147-A177-3AD203B41FA5}">
                      <a16:colId xmlns:a16="http://schemas.microsoft.com/office/drawing/2014/main" val="2667354835"/>
                    </a:ext>
                  </a:extLst>
                </a:gridCol>
                <a:gridCol w="1249088">
                  <a:extLst>
                    <a:ext uri="{9D8B030D-6E8A-4147-A177-3AD203B41FA5}">
                      <a16:colId xmlns:a16="http://schemas.microsoft.com/office/drawing/2014/main" val="250288900"/>
                    </a:ext>
                  </a:extLst>
                </a:gridCol>
                <a:gridCol w="1062848">
                  <a:extLst>
                    <a:ext uri="{9D8B030D-6E8A-4147-A177-3AD203B41FA5}">
                      <a16:colId xmlns:a16="http://schemas.microsoft.com/office/drawing/2014/main" val="2820462551"/>
                    </a:ext>
                  </a:extLst>
                </a:gridCol>
                <a:gridCol w="963648">
                  <a:extLst>
                    <a:ext uri="{9D8B030D-6E8A-4147-A177-3AD203B41FA5}">
                      <a16:colId xmlns:a16="http://schemas.microsoft.com/office/drawing/2014/main" val="2411098862"/>
                    </a:ext>
                  </a:extLst>
                </a:gridCol>
                <a:gridCol w="963648">
                  <a:extLst>
                    <a:ext uri="{9D8B030D-6E8A-4147-A177-3AD203B41FA5}">
                      <a16:colId xmlns:a16="http://schemas.microsoft.com/office/drawing/2014/main" val="3874790858"/>
                    </a:ext>
                  </a:extLst>
                </a:gridCol>
              </a:tblGrid>
              <a:tr h="748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№ п/п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>
                          <a:effectLst/>
                          <a:latin typeface="HSE Sans" panose="02000000000000000000" pitchFamily="50" charset="-52"/>
                        </a:rPr>
                        <a:t>Question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Вопрос (перевод</a:t>
                      </a:r>
                      <a:r>
                        <a:rPr lang="en-GB" sz="1300" u="none" strike="noStrike" dirty="0">
                          <a:effectLst/>
                          <a:latin typeface="HSE Sans" panose="02000000000000000000" pitchFamily="50" charset="-52"/>
                        </a:rPr>
                        <a:t>)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Процесс</a:t>
                      </a:r>
                      <a:b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250" u="none" strike="noStrike" dirty="0">
                          <a:effectLst/>
                          <a:latin typeface="HSE Sans" panose="02000000000000000000" pitchFamily="50" charset="-52"/>
                        </a:rPr>
                        <a:t>(согласно ГОСТ Р 57193-2016) 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87955" marR="87955" marT="43978" marB="4397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Направленность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Уровень ЭМ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Категория предметной области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6413852"/>
                  </a:ext>
                </a:extLst>
              </a:tr>
              <a:tr h="998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HSE Sans" panose="02000000000000000000" pitchFamily="50" charset="-52"/>
                        </a:rPr>
                        <a:t>Is there an effective Failure Reporting and Corrective Action System (FRACAS) in place for the fielded system?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Существует ли эффективная система передачи сообщений об отказах и анализа внесения исправлений (FRACAS) для развернутой системы?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Процесс</a:t>
                      </a:r>
                      <a:b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технического </a:t>
                      </a:r>
                      <a:b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Процесс </a:t>
                      </a:r>
                      <a:b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управления </a:t>
                      </a:r>
                      <a:b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рисками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Продукт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3, система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HSE Sans" panose="02000000000000000000" pitchFamily="50" charset="-52"/>
                        </a:rPr>
                        <a:t>FRACAS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5321321"/>
                  </a:ext>
                </a:extLst>
              </a:tr>
              <a:tr h="748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HSE Sans" panose="02000000000000000000" pitchFamily="50" charset="-52"/>
                        </a:rPr>
                        <a:t>What is the percentage of field failures for which the root cause is determined?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Каков процент отказов в процессе эксплуатации, для которых определена первопричина?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Процесс</a:t>
                      </a:r>
                      <a:b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технического </a:t>
                      </a:r>
                      <a:b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Процесс </a:t>
                      </a:r>
                      <a:b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управления </a:t>
                      </a:r>
                      <a:b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</a:br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рисками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Продукт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все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Анализ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4194143"/>
                  </a:ext>
                </a:extLst>
              </a:tr>
              <a:tr h="1026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SE Sans" panose="02000000000000000000" pitchFamily="50" charset="-52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HSE Sans" panose="02000000000000000000" pitchFamily="50" charset="-52"/>
                        </a:rPr>
                        <a:t>Are the original designers or manufacturing personnel consulted regarding the potential corrective action?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Проводятся ли консультации с первоначальными разработчиками или производственным персоналом по поводу возможных внесений исправлений?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Процесс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организационного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обеспечения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проекта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Процесс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управления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человеческими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ресурсами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HSE Sans" panose="02000000000000000000" pitchFamily="50" charset="-52"/>
                        </a:rPr>
                        <a:t>Персонал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HSE Sans" panose="02000000000000000000" pitchFamily="50" charset="-52"/>
                        </a:rPr>
                        <a:t>все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HSE Sans" panose="02000000000000000000" pitchFamily="50" charset="-52"/>
                        </a:rPr>
                        <a:t>Техподдержка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HSE Sans" panose="02000000000000000000" pitchFamily="50" charset="-5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1616014"/>
                  </a:ext>
                </a:extLst>
              </a:tr>
            </a:tbl>
          </a:graphicData>
        </a:graphic>
      </p:graphicFrame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DC7FB37-A7AB-48B1-968E-46E4B315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b="1" dirty="0">
                <a:latin typeface="HSE Sans Black" panose="02000000000000000000" pitchFamily="50" charset="0"/>
                <a:cs typeface="Arial" panose="020B0604020202020204" pitchFamily="34" charset="0"/>
              </a:rPr>
              <a:t>Модифицированная структура опросника</a:t>
            </a:r>
          </a:p>
        </p:txBody>
      </p:sp>
    </p:spTree>
    <p:extLst>
      <p:ext uri="{BB962C8B-B14F-4D97-AF65-F5344CB8AC3E}">
        <p14:creationId xmlns:p14="http://schemas.microsoft.com/office/powerpoint/2010/main" val="294457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F4B405-A3D6-49DE-83F4-12BE59283EB2}"/>
              </a:ext>
            </a:extLst>
          </p:cNvPr>
          <p:cNvSpPr txBox="1"/>
          <p:nvPr/>
        </p:nvSpPr>
        <p:spPr>
          <a:xfrm>
            <a:off x="432618" y="149410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>
                <a:latin typeface="HSE Sans Black" panose="02000000000000000000" pitchFamily="50" charset="0"/>
              </a:rPr>
              <a:t>Модель дерева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D2C8E82-0BCD-4332-894C-EB13BE434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5" y="4395567"/>
            <a:ext cx="1602353" cy="1602353"/>
          </a:xfrm>
          <a:prstGeom prst="rect">
            <a:avLst/>
          </a:prstGeom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CB18034D-0593-41F9-900E-7FADDE3779E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48124" y="1700258"/>
            <a:ext cx="7101657" cy="46090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0076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9B419226-B0E7-4E62-80C9-8DB80D763AE6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70D169C7-B38E-4277-AC85-9A739460F98B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36785A2D-EC12-4811-9923-159F1AAE1AD4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99A5A7-2B8F-4678-9F57-05C08DAF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48" y="1218507"/>
            <a:ext cx="9607550" cy="5406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B06353-9511-4F04-81E5-28EECDB73ACE}"/>
              </a:ext>
            </a:extLst>
          </p:cNvPr>
          <p:cNvSpPr txBox="1"/>
          <p:nvPr/>
        </p:nvSpPr>
        <p:spPr>
          <a:xfrm>
            <a:off x="304797" y="1248401"/>
            <a:ext cx="509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>
                <a:latin typeface="HSE Sans Black" panose="02000000000000000000" pitchFamily="50" charset="0"/>
              </a:rPr>
              <a:t>Схема рассмотрения предметных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235678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57A520A6-9307-4207-8119-396D47D16605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525D994-5586-4E6A-A242-770764712020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4DAC14B0-AA90-4702-98C2-FDFE7CE66BF1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9647D-BCFE-4611-A125-36C851D10549}"/>
              </a:ext>
            </a:extLst>
          </p:cNvPr>
          <p:cNvSpPr txBox="1"/>
          <p:nvPr/>
        </p:nvSpPr>
        <p:spPr>
          <a:xfrm>
            <a:off x="432618" y="132012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>
                <a:latin typeface="HSE Sans Black" panose="02000000000000000000" pitchFamily="50" charset="0"/>
              </a:rPr>
              <a:t>Итоги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CE47B-15B4-47CB-BB17-6838DAFBBEB1}"/>
              </a:ext>
            </a:extLst>
          </p:cNvPr>
          <p:cNvSpPr txBox="1"/>
          <p:nvPr/>
        </p:nvSpPr>
        <p:spPr>
          <a:xfrm>
            <a:off x="916436" y="1966451"/>
            <a:ext cx="4942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Возможность отследить </a:t>
            </a:r>
            <a:r>
              <a:rPr lang="en-US" sz="2000" dirty="0">
                <a:latin typeface="HSE Sans" panose="02000000000000000000" pitchFamily="2" charset="0"/>
              </a:rPr>
              <a:t>“</a:t>
            </a:r>
            <a:r>
              <a:rPr lang="ru-RU" sz="2000" dirty="0">
                <a:latin typeface="HSE Sans" panose="02000000000000000000" pitchFamily="2" charset="0"/>
              </a:rPr>
              <a:t>проблемные области на предприятии</a:t>
            </a:r>
            <a:r>
              <a:rPr lang="en-US" sz="2000" dirty="0">
                <a:latin typeface="HSE Sans" panose="02000000000000000000" pitchFamily="2" charset="0"/>
              </a:rPr>
              <a:t>”</a:t>
            </a: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Ускорение оценки К</a:t>
            </a:r>
            <a:r>
              <a:rPr lang="ru-RU" sz="2000" baseline="-25000" dirty="0">
                <a:latin typeface="HSE Sans" panose="02000000000000000000" pitchFamily="2" charset="0"/>
              </a:rPr>
              <a:t>А</a:t>
            </a:r>
            <a:r>
              <a:rPr lang="ru-RU" sz="2000" dirty="0">
                <a:latin typeface="HSE Sans" panose="02000000000000000000" pitchFamily="2" charset="0"/>
              </a:rPr>
              <a:t> без потери достоверности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Начато создание электронного модуля для автоматического расчета показателей надежности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SE Sans" panose="02000000000000000000" pitchFamily="2" charset="0"/>
              </a:rPr>
              <a:t>Переведенные вопросы</a:t>
            </a:r>
          </a:p>
          <a:p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HSE Sans" panose="02000000000000000000" pitchFamily="2" charset="0"/>
            </a:endParaRPr>
          </a:p>
        </p:txBody>
      </p:sp>
      <p:pic>
        <p:nvPicPr>
          <p:cNvPr id="2050" name="Picture 2" descr="A person sitting at a computer, blue shades">
            <a:extLst>
              <a:ext uri="{FF2B5EF4-FFF2-40B4-BE49-F238E27FC236}">
                <a16:creationId xmlns:a16="http://schemas.microsoft.com/office/drawing/2014/main" id="{F9EB210B-8568-4A57-A9D6-70925C99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95" y="1643285"/>
            <a:ext cx="4528258" cy="45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1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A4173E-E011-45D3-90F8-538CD15929C9}"/>
              </a:ext>
            </a:extLst>
          </p:cNvPr>
          <p:cNvSpPr txBox="1"/>
          <p:nvPr/>
        </p:nvSpPr>
        <p:spPr>
          <a:xfrm>
            <a:off x="540773" y="1127168"/>
            <a:ext cx="640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HSE Sans Black" panose="02000000000000000000" pitchFamily="50" charset="0"/>
              </a:rPr>
              <a:t>Существующая проблема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30B3BE4B-30EB-453E-818D-2A81417E043D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55346062-83F7-47FF-8A1F-13FD34D9A4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C3E1C28C-F699-4C3A-A670-08F350992D92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482486C-D3FE-4B30-9863-1260148F692E}"/>
              </a:ext>
            </a:extLst>
          </p:cNvPr>
          <p:cNvSpPr/>
          <p:nvPr/>
        </p:nvSpPr>
        <p:spPr>
          <a:xfrm>
            <a:off x="5575739" y="3178953"/>
            <a:ext cx="84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Расчет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817D0FC-D6B7-4142-A001-3FA8D0256753}"/>
              </a:ext>
            </a:extLst>
          </p:cNvPr>
          <p:cNvSpPr/>
          <p:nvPr/>
        </p:nvSpPr>
        <p:spPr>
          <a:xfrm>
            <a:off x="1520944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SE Sans" panose="02000000000000000000" pitchFamily="50" charset="-52"/>
              </a:rPr>
              <a:t>Результаты расчетной оценки показателей надежности электронных модулей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D3095B5-73F1-4E6B-BE1B-59ADE0290AEC}"/>
              </a:ext>
            </a:extLst>
          </p:cNvPr>
          <p:cNvSpPr/>
          <p:nvPr/>
        </p:nvSpPr>
        <p:spPr>
          <a:xfrm>
            <a:off x="8262242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SE Sans" panose="02000000000000000000" pitchFamily="50" charset="-52"/>
              </a:rPr>
              <a:t>Реальная статистика отказов при эксплуатации электронных модулей</a:t>
            </a:r>
          </a:p>
        </p:txBody>
      </p:sp>
      <p:pic>
        <p:nvPicPr>
          <p:cNvPr id="19" name="Picture 2" descr="Расчеты – Бесплатные иконки: технологии">
            <a:extLst>
              <a:ext uri="{FF2B5EF4-FFF2-40B4-BE49-F238E27FC236}">
                <a16:creationId xmlns:a16="http://schemas.microsoft.com/office/drawing/2014/main" id="{8777306C-D510-4540-92ED-7C23E2F5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16" y="2224783"/>
            <a:ext cx="1028027" cy="10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Статистика – Бесплатные иконки: бизнес и финансы">
            <a:extLst>
              <a:ext uri="{FF2B5EF4-FFF2-40B4-BE49-F238E27FC236}">
                <a16:creationId xmlns:a16="http://schemas.microsoft.com/office/drawing/2014/main" id="{1A29E1CF-0F96-4730-ACC9-E7FC7721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66" y="2251869"/>
            <a:ext cx="989923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BD345928-7BE4-46DC-8357-2C2B8AE3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8" y="3966152"/>
            <a:ext cx="1752628" cy="1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2528C52-7B86-4EA2-B2E8-7511E155A955}"/>
              </a:ext>
            </a:extLst>
          </p:cNvPr>
          <p:cNvCxnSpPr/>
          <p:nvPr/>
        </p:nvCxnSpPr>
        <p:spPr>
          <a:xfrm>
            <a:off x="5544377" y="2383752"/>
            <a:ext cx="0" cy="13224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50C1F23-C375-4368-A0A3-99B459462193}"/>
              </a:ext>
            </a:extLst>
          </p:cNvPr>
          <p:cNvCxnSpPr>
            <a:cxnSpLocks/>
          </p:cNvCxnSpPr>
          <p:nvPr/>
        </p:nvCxnSpPr>
        <p:spPr>
          <a:xfrm flipH="1">
            <a:off x="5529264" y="2612353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5DDA562-CCD9-486E-8307-352FFE8C110D}"/>
              </a:ext>
            </a:extLst>
          </p:cNvPr>
          <p:cNvCxnSpPr>
            <a:cxnSpLocks/>
          </p:cNvCxnSpPr>
          <p:nvPr/>
        </p:nvCxnSpPr>
        <p:spPr>
          <a:xfrm flipH="1">
            <a:off x="5529264" y="3482670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1063B60-F8EF-4EC7-A5BC-924ED9AC40FF}"/>
              </a:ext>
            </a:extLst>
          </p:cNvPr>
          <p:cNvSpPr/>
          <p:nvPr/>
        </p:nvSpPr>
        <p:spPr>
          <a:xfrm>
            <a:off x="5571501" y="2328297"/>
            <a:ext cx="108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Статистика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B78EAB5-7B5D-4A3B-8A67-2326B830BFA0}"/>
              </a:ext>
            </a:extLst>
          </p:cNvPr>
          <p:cNvCxnSpPr>
            <a:cxnSpLocks/>
          </p:cNvCxnSpPr>
          <p:nvPr/>
        </p:nvCxnSpPr>
        <p:spPr>
          <a:xfrm>
            <a:off x="6450550" y="2690431"/>
            <a:ext cx="0" cy="7091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C3B7FAD-78AA-4465-BD3F-2D880943DFFD}"/>
              </a:ext>
            </a:extLst>
          </p:cNvPr>
          <p:cNvSpPr/>
          <p:nvPr/>
        </p:nvSpPr>
        <p:spPr>
          <a:xfrm>
            <a:off x="6529014" y="2708757"/>
            <a:ext cx="108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Разница в несколько порядков</a:t>
            </a:r>
          </a:p>
        </p:txBody>
      </p:sp>
      <p:pic>
        <p:nvPicPr>
          <p:cNvPr id="28" name="Picture 14" descr="Ремонт – Бесплатные иконки: инструменты редактирования">
            <a:extLst>
              <a:ext uri="{FF2B5EF4-FFF2-40B4-BE49-F238E27FC236}">
                <a16:creationId xmlns:a16="http://schemas.microsoft.com/office/drawing/2014/main" id="{989A7617-9160-4D97-960A-9C96D8EA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36" y="4759205"/>
            <a:ext cx="630382" cy="6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Smart tv – Бесплатные иконки: технологии">
            <a:extLst>
              <a:ext uri="{FF2B5EF4-FFF2-40B4-BE49-F238E27FC236}">
                <a16:creationId xmlns:a16="http://schemas.microsoft.com/office/drawing/2014/main" id="{20FEBE9E-F74C-4689-AE07-C0D7DF05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3" y="4636764"/>
            <a:ext cx="875932" cy="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896E53-BB89-4220-8DF3-0ED21F7955FD}"/>
              </a:ext>
            </a:extLst>
          </p:cNvPr>
          <p:cNvSpPr txBox="1"/>
          <p:nvPr/>
        </p:nvSpPr>
        <p:spPr>
          <a:xfrm>
            <a:off x="3048630" y="5889255"/>
            <a:ext cx="609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HSE Sans" panose="02000000000000000000" pitchFamily="50" charset="-52"/>
                <a:cs typeface="Arial" panose="020B0604020202020204" pitchFamily="34" charset="0"/>
              </a:rPr>
              <a:t>Не достигается целевой уровень надежности из-за наличия недостатков в стратегии ее обеспечения!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197D653-23B2-42A1-BF58-592E2F6F79B0}"/>
              </a:ext>
            </a:extLst>
          </p:cNvPr>
          <p:cNvSpPr/>
          <p:nvPr/>
        </p:nvSpPr>
        <p:spPr>
          <a:xfrm>
            <a:off x="1418112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Проектирование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A586058-BB65-4503-8E13-706B5CEE9F60}"/>
              </a:ext>
            </a:extLst>
          </p:cNvPr>
          <p:cNvSpPr/>
          <p:nvPr/>
        </p:nvSpPr>
        <p:spPr>
          <a:xfrm>
            <a:off x="8147397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86D4255-79C7-4660-865E-512EAC567FD3}"/>
              </a:ext>
            </a:extLst>
          </p:cNvPr>
          <p:cNvSpPr/>
          <p:nvPr/>
        </p:nvSpPr>
        <p:spPr>
          <a:xfrm rot="16200000">
            <a:off x="4279920" y="2846945"/>
            <a:ext cx="2106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SE Sans" panose="02000000000000000000" pitchFamily="50" charset="-52"/>
                <a:cs typeface="Arial" panose="020B0604020202020204" pitchFamily="34" charset="0"/>
              </a:rPr>
              <a:t>Интенсивность отказов 1/ч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6912DF5-8031-48C8-83B1-DC4909DFD8E5}"/>
              </a:ext>
            </a:extLst>
          </p:cNvPr>
          <p:cNvSpPr/>
          <p:nvPr/>
        </p:nvSpPr>
        <p:spPr>
          <a:xfrm>
            <a:off x="6734581" y="4211190"/>
            <a:ext cx="133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SE Sans" panose="02000000000000000000" pitchFamily="50" charset="-52"/>
                <a:cs typeface="Arial" panose="020B0604020202020204" pitchFamily="34" charset="0"/>
              </a:rPr>
              <a:t>Завышенная оценка надежности!</a:t>
            </a:r>
          </a:p>
        </p:txBody>
      </p:sp>
    </p:spTree>
    <p:extLst>
      <p:ext uri="{BB962C8B-B14F-4D97-AF65-F5344CB8AC3E}">
        <p14:creationId xmlns:p14="http://schemas.microsoft.com/office/powerpoint/2010/main" val="2766629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27.02.2024 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400" b="1" cap="small" dirty="0">
                <a:solidFill>
                  <a:srgbClr val="00008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Стр</a:t>
            </a:r>
            <a:r>
              <a:rPr lang="ru-RU" sz="1400" b="1" cap="small" dirty="0">
                <a:solidFill>
                  <a:srgbClr val="000080"/>
                </a:solidFill>
                <a:effectLst/>
                <a:latin typeface="HSE Sans" panose="02000000000000000000" pitchFamily="50" charset="-52"/>
                <a:ea typeface="Times New Roman" panose="02020603050405020304" pitchFamily="18" charset="0"/>
              </a:rPr>
              <a:t>уктура системы для экспертной оценки выполнения требований нормативно-технической документации при разработке радиотехнических устройств космического аппарата</a:t>
            </a:r>
            <a:r>
              <a:rPr lang="en-US" sz="1400" b="1" cap="small" dirty="0">
                <a:solidFill>
                  <a:srgbClr val="000080"/>
                </a:solidFill>
                <a:effectLst/>
                <a:latin typeface="HSE Sans" panose="02000000000000000000" pitchFamily="50" charset="-52"/>
                <a:ea typeface="Times New Roman" panose="02020603050405020304" pitchFamily="18" charset="0"/>
              </a:rPr>
              <a:t>”</a:t>
            </a:r>
            <a:endParaRPr lang="ru-RU" sz="1400" b="1" dirty="0">
              <a:effectLst/>
              <a:latin typeface="HSE Sans" panose="02000000000000000000" pitchFamily="50" charset="-52"/>
              <a:ea typeface="Arial" panose="020B0604020202020204" pitchFamily="34" charset="0"/>
            </a:endParaRPr>
          </a:p>
          <a:p>
            <a:pPr algn="ctr"/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3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06478-CF2A-4F5A-8311-C2FCCAA6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2" y="3643711"/>
            <a:ext cx="735350" cy="735350"/>
          </a:xfrm>
          <a:prstGeom prst="ellipse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8D8EC0-FB01-4E4D-8037-8445A4445A1F}"/>
              </a:ext>
            </a:extLst>
          </p:cNvPr>
          <p:cNvSpPr/>
          <p:nvPr/>
        </p:nvSpPr>
        <p:spPr>
          <a:xfrm>
            <a:off x="1131279" y="2169574"/>
            <a:ext cx="4541042" cy="34281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SE Sans" panose="02000000000000000000" pitchFamily="50" charset="-52"/>
              </a:rPr>
              <a:t>d</a:t>
            </a:r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Доклад в рамках конференции готовили:</a:t>
            </a:r>
          </a:p>
          <a:p>
            <a:pPr algn="ctr"/>
            <a:b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</a:br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Насыров Даниэль </a:t>
            </a:r>
            <a:r>
              <a:rPr lang="ru-RU" dirty="0" err="1">
                <a:solidFill>
                  <a:schemeClr val="tx1"/>
                </a:solidFill>
                <a:latin typeface="HSE Sans" panose="02000000000000000000" pitchFamily="50" charset="-52"/>
              </a:rPr>
              <a:t>Дамилевич</a:t>
            </a:r>
            <a:endParaRPr lang="ru-RU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Цветков Павел Алексеевич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Бушуев Никита Игоревич</a:t>
            </a:r>
          </a:p>
          <a:p>
            <a:pPr algn="ctr"/>
            <a:endParaRPr lang="ru-RU" dirty="0">
              <a:solidFill>
                <a:schemeClr val="tx1"/>
              </a:solidFill>
              <a:latin typeface="HSE Sans" panose="02000000000000000000" pitchFamily="50" charset="-52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HSE Sans" panose="02000000000000000000" pitchFamily="50" charset="-52"/>
              </a:rPr>
              <a:t>Под руководством: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HSE Sans" panose="02000000000000000000" pitchFamily="50" charset="-52"/>
              </a:rPr>
              <a:t>Сергея Николаевича Полесского, доцента департамента компьютерной инженерии</a:t>
            </a:r>
            <a:endParaRPr lang="ru-RU"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5610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349154"/>
            <a:ext cx="6950366" cy="404864"/>
          </a:xfrm>
        </p:spPr>
        <p:txBody>
          <a:bodyPr>
            <a:normAutofit/>
          </a:bodyPr>
          <a:lstStyle/>
          <a:p>
            <a:r>
              <a:rPr lang="ru-RU" b="1" dirty="0">
                <a:latin typeface="HSE Sans" panose="02000000000000000000" pitchFamily="50" charset="-52"/>
                <a:cs typeface="Arial" panose="020B0604020202020204" pitchFamily="34" charset="0"/>
              </a:rPr>
              <a:t>Подтверждение проблемы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A9A64-866C-4D58-8DCF-C2BC6D0F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33" y="1945941"/>
            <a:ext cx="9645924" cy="47217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BED0AB-A1D1-468A-97FC-4467CE51CE4D}"/>
              </a:ext>
            </a:extLst>
          </p:cNvPr>
          <p:cNvSpPr/>
          <p:nvPr/>
        </p:nvSpPr>
        <p:spPr>
          <a:xfrm>
            <a:off x="171202" y="5899900"/>
            <a:ext cx="182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Центра исследования надежности RIAC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CA7D1-9549-4066-B14A-AC4DBD17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250" y="3581961"/>
            <a:ext cx="425122" cy="414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CFAC9-2098-403D-BEF3-93B69D29A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24" y="1995054"/>
            <a:ext cx="471539" cy="4657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8F2280-2951-48AC-AC98-B2E8345F7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250" y="2460795"/>
            <a:ext cx="508250" cy="512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736563-06A1-4465-8B71-11E1D4F05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601" y="4062675"/>
            <a:ext cx="466060" cy="4679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0E5293-7353-4F2D-B547-3DC5D2DD7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407" y="4581323"/>
            <a:ext cx="508250" cy="5145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69013B-2086-4782-87CA-0D45B376A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17952">
            <a:off x="3132440" y="5674661"/>
            <a:ext cx="259801" cy="432317"/>
          </a:xfrm>
          <a:prstGeom prst="rect">
            <a:avLst/>
          </a:prstGeom>
        </p:spPr>
      </p:pic>
      <p:pic>
        <p:nvPicPr>
          <p:cNvPr id="1026" name="Picture 2" descr="Корпус для пк на 3д принтере | Пикабу">
            <a:extLst>
              <a:ext uri="{FF2B5EF4-FFF2-40B4-BE49-F238E27FC236}">
                <a16:creationId xmlns:a16="http://schemas.microsoft.com/office/drawing/2014/main" id="{E9980ACD-A505-4F29-AD88-9AB2C5550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4652"/>
          <a:stretch/>
        </p:blipFill>
        <p:spPr bwMode="auto">
          <a:xfrm>
            <a:off x="3485637" y="5050009"/>
            <a:ext cx="725475" cy="62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чество – Бесплатные иконки: маркетинг">
            <a:extLst>
              <a:ext uri="{FF2B5EF4-FFF2-40B4-BE49-F238E27FC236}">
                <a16:creationId xmlns:a16="http://schemas.microsoft.com/office/drawing/2014/main" id="{C124C061-854E-4601-8346-CDC2F946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5" y="2831607"/>
            <a:ext cx="508251" cy="5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4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810C645C-B04A-4A67-A8ED-E74CF0521039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FE69E234-BF05-4AA8-9D9E-9BAEF91C181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A6E5FDE-1AAF-4495-B79E-845BC650C733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B7923A-403D-4672-939C-127767D00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2367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7F6BF5-2B5E-413D-BB45-5EBFA48B358E}"/>
              </a:ext>
            </a:extLst>
          </p:cNvPr>
          <p:cNvSpPr txBox="1"/>
          <p:nvPr/>
        </p:nvSpPr>
        <p:spPr>
          <a:xfrm>
            <a:off x="1297994" y="5716931"/>
            <a:ext cx="349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HSE Sans" panose="02000000000000000000" pitchFamily="2" charset="0"/>
              </a:rPr>
              <a:t>В период с 1990 по 2020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AD05F364-B93D-4B4B-A7EF-6E6FE70CA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321871"/>
              </p:ext>
            </p:extLst>
          </p:nvPr>
        </p:nvGraphicFramePr>
        <p:xfrm>
          <a:off x="123761" y="1198033"/>
          <a:ext cx="5843506" cy="44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656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8CBBA994-CE78-4713-A22E-DF218085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945984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Коэффициенты риска проектов в космической отрасли РФ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2433F9-6080-45E9-97AA-7CF54BB8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56" y="2055510"/>
            <a:ext cx="8451772" cy="4552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279DB9-1E0E-462A-B29A-89FB6B1C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7" y="3630160"/>
            <a:ext cx="1800200" cy="6500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9622B4-E711-4EC9-BFA5-44E728FD8CB1}"/>
              </a:ext>
            </a:extLst>
          </p:cNvPr>
          <p:cNvSpPr/>
          <p:nvPr/>
        </p:nvSpPr>
        <p:spPr>
          <a:xfrm>
            <a:off x="171202" y="6058724"/>
            <a:ext cx="1825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200" b="1" dirty="0">
                <a:latin typeface="HSE Sans" panose="02000000000000000000" pitchFamily="50" charset="-52"/>
                <a:cs typeface="Arial" panose="020B0604020202020204" pitchFamily="34" charset="0"/>
              </a:rPr>
              <a:t>статистики сбоев и отказов в работе ИСЗ</a:t>
            </a:r>
          </a:p>
        </p:txBody>
      </p:sp>
      <p:pic>
        <p:nvPicPr>
          <p:cNvPr id="12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B7965101-7BDE-4C2F-A5A8-04D63F7B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9" y="2138638"/>
            <a:ext cx="2002612" cy="10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4">
            <a:extLst>
              <a:ext uri="{FF2B5EF4-FFF2-40B4-BE49-F238E27FC236}">
                <a16:creationId xmlns:a16="http://schemas.microsoft.com/office/drawing/2014/main" id="{BFA35669-59B3-43DE-B170-348AE1FA8ECB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EE6B4107-A9F0-4D6D-AF8B-C302D209FC3C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E08E66D0-3394-4D49-BE3B-A239083C91C4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61507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HSE Sans Black" panose="02000000000000000000" pitchFamily="50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EE8A48-8194-463C-8C69-DF6BF74E65A4}"/>
              </a:ext>
            </a:extLst>
          </p:cNvPr>
          <p:cNvSpPr/>
          <p:nvPr/>
        </p:nvSpPr>
        <p:spPr>
          <a:xfrm>
            <a:off x="499095" y="3462727"/>
            <a:ext cx="824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Причины неэффективного функционирования СМК на предприятиях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659066" y="3773197"/>
            <a:ext cx="9505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Отстраненность высшего руководства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Требования ISO 9001 реализуются не в полной мере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Некомпетентность в интерпретации требований ISO 9001 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(без учета отраслевой специфики)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Непонимание организации СМК подавляющим большинством персонала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Фиктивное «внедрение» СМК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Нарушение этапов процесса сертификации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Невыполнение организацией в полном объеме требований ISO 9001 по обеспечению удовлетворенности потребителей и отсутствие ориентации органов по сертификации на проверку этого требования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Низкая достоверность статистических данных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Недостаточный объем аудиторских проверок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A680FF-EF45-4CC9-9F53-52124A9A8F1E}"/>
              </a:ext>
            </a:extLst>
          </p:cNvPr>
          <p:cNvSpPr/>
          <p:nvPr/>
        </p:nvSpPr>
        <p:spPr>
          <a:xfrm>
            <a:off x="659066" y="2135975"/>
            <a:ext cx="3589765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Ориентация на потребителя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Лидерство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Взаимодействие работников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Процессный подход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Улучшение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Принятие решений, основанное на свидетельствах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Менеджмент взаимоотношений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B12880F-ABA0-4C72-9E45-0E105FD32C50}"/>
              </a:ext>
            </a:extLst>
          </p:cNvPr>
          <p:cNvSpPr/>
          <p:nvPr/>
        </p:nvSpPr>
        <p:spPr>
          <a:xfrm>
            <a:off x="4331474" y="2144510"/>
            <a:ext cx="5556329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Выполнение требований потребителей и стремление превзойти их ожидания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Единство цели и направления деятельности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Компетентность персонала для создания ценности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HSE Sans" panose="02000000000000000000" pitchFamily="50" charset="-52"/>
                <a:cs typeface="Arial" panose="020B0604020202020204" pitchFamily="34" charset="0"/>
              </a:rPr>
              <a:t>Получение последовательных и прогнозируемых результатов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HSE Sans" panose="02000000000000000000" pitchFamily="50" charset="-52"/>
                <a:cs typeface="Arial" panose="020B0604020202020204" pitchFamily="34" charset="0"/>
              </a:rPr>
              <a:t>Уровни осуществления деятельности (полнота выполнения)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HSE Sans" panose="02000000000000000000" pitchFamily="50" charset="-52"/>
                <a:cs typeface="Arial" panose="020B0604020202020204" pitchFamily="34" charset="0"/>
              </a:rPr>
              <a:t>Решения, основанные на анализе статистических и оценке экспертных данных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HSE Sans" panose="02000000000000000000" pitchFamily="50" charset="-52"/>
                <a:cs typeface="Arial" panose="020B0604020202020204" pitchFamily="34" charset="0"/>
              </a:rPr>
              <a:t>Взаимоотношение с поставщиками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25D6AB4-47B6-4962-9946-DF65CA77B123}"/>
              </a:ext>
            </a:extLst>
          </p:cNvPr>
          <p:cNvCxnSpPr/>
          <p:nvPr/>
        </p:nvCxnSpPr>
        <p:spPr>
          <a:xfrm>
            <a:off x="2963322" y="2278599"/>
            <a:ext cx="1584176" cy="8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2949DD7-CB25-424E-A982-B113E2C96123}"/>
              </a:ext>
            </a:extLst>
          </p:cNvPr>
          <p:cNvCxnSpPr/>
          <p:nvPr/>
        </p:nvCxnSpPr>
        <p:spPr>
          <a:xfrm>
            <a:off x="1811194" y="2447875"/>
            <a:ext cx="2736304" cy="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083B034-C35D-41A9-97BD-335558850D6F}"/>
              </a:ext>
            </a:extLst>
          </p:cNvPr>
          <p:cNvCxnSpPr/>
          <p:nvPr/>
        </p:nvCxnSpPr>
        <p:spPr>
          <a:xfrm>
            <a:off x="2938863" y="2618544"/>
            <a:ext cx="1608635" cy="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67D4EF2A-FAB0-4E78-A428-54138DEBBF46}"/>
              </a:ext>
            </a:extLst>
          </p:cNvPr>
          <p:cNvCxnSpPr/>
          <p:nvPr/>
        </p:nvCxnSpPr>
        <p:spPr>
          <a:xfrm flipV="1">
            <a:off x="2308893" y="2778587"/>
            <a:ext cx="2238605" cy="4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77EB03F-4567-4664-9517-283C7599569E}"/>
              </a:ext>
            </a:extLst>
          </p:cNvPr>
          <p:cNvCxnSpPr/>
          <p:nvPr/>
        </p:nvCxnSpPr>
        <p:spPr>
          <a:xfrm flipV="1">
            <a:off x="1811194" y="2940499"/>
            <a:ext cx="2736304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5D2772D-AB61-443A-B508-774F618BF676}"/>
              </a:ext>
            </a:extLst>
          </p:cNvPr>
          <p:cNvCxnSpPr/>
          <p:nvPr/>
        </p:nvCxnSpPr>
        <p:spPr>
          <a:xfrm>
            <a:off x="3107338" y="3274301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C9485C4-7F3D-4A6F-86F0-AC14F751C894}"/>
              </a:ext>
            </a:extLst>
          </p:cNvPr>
          <p:cNvSpPr txBox="1"/>
          <p:nvPr/>
        </p:nvSpPr>
        <p:spPr>
          <a:xfrm>
            <a:off x="659066" y="5985290"/>
            <a:ext cx="9469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Только </a:t>
            </a:r>
            <a:r>
              <a:rPr lang="ru-RU" sz="14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статистических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данных </a:t>
            </a:r>
            <a:r>
              <a:rPr lang="ru-RU" sz="1400" u="sng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недостаточно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для оценки «коэффициента качества производства».</a:t>
            </a:r>
          </a:p>
          <a:p>
            <a:pPr algn="just"/>
            <a:r>
              <a:rPr lang="ru-RU" sz="1400" u="sng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Необходимо расширять объем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экспертных оценок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u="sng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Необходим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последовательный</a:t>
            </a:r>
            <a:r>
              <a:rPr lang="ru-RU" sz="14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контроль полноты выполнения необходимых требований (мероприятий).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0C2AD5E-FE7D-47A2-AE43-EC583B0C4E12}"/>
              </a:ext>
            </a:extLst>
          </p:cNvPr>
          <p:cNvCxnSpPr/>
          <p:nvPr/>
        </p:nvCxnSpPr>
        <p:spPr>
          <a:xfrm>
            <a:off x="4331474" y="3142755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EA7B785-5778-4771-BCD9-035BC3683E48}"/>
              </a:ext>
            </a:extLst>
          </p:cNvPr>
          <p:cNvSpPr/>
          <p:nvPr/>
        </p:nvSpPr>
        <p:spPr>
          <a:xfrm>
            <a:off x="499095" y="1828105"/>
            <a:ext cx="824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Принципы менеджмента качества</a:t>
            </a:r>
          </a:p>
        </p:txBody>
      </p:sp>
      <p:pic>
        <p:nvPicPr>
          <p:cNvPr id="4098" name="Picture 2" descr="Фон внимание (54 фото) » Фоны и обои для рабочего стола. Картинки для  заставки на телефон">
            <a:extLst>
              <a:ext uri="{FF2B5EF4-FFF2-40B4-BE49-F238E27FC236}">
                <a16:creationId xmlns:a16="http://schemas.microsoft.com/office/drawing/2014/main" id="{942F470F-EEC7-40BB-8366-D6D81EF89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2935" r="38060" b="3570"/>
          <a:stretch/>
        </p:blipFill>
        <p:spPr bwMode="auto">
          <a:xfrm>
            <a:off x="9792470" y="5812709"/>
            <a:ext cx="371653" cy="9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3D3EF3E-77CF-4B98-B94F-E7A10FC3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11" y="1294802"/>
            <a:ext cx="2072612" cy="7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4">
            <a:extLst>
              <a:ext uri="{FF2B5EF4-FFF2-40B4-BE49-F238E27FC236}">
                <a16:creationId xmlns:a16="http://schemas.microsoft.com/office/drawing/2014/main" id="{62BE7470-A28C-4BB6-AD30-81FCF4B62B08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7105FFB3-351F-4A88-8057-F59EF8C856E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CADE39A3-BE9C-4326-A56E-4A94096A20FE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1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362CBE3C-EE69-4727-992B-FFB54BA7119F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6C6CA08-353F-451C-852B-6620E04D8B5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E620C20-82CE-4E50-84C7-1A76BAA7FEFF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7148E573-7027-4B52-92AA-F05D3153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Существующая методика оценки показателей надежности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35E162-9B23-4F47-B194-24DF4ADC4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3"/>
          <a:stretch/>
        </p:blipFill>
        <p:spPr>
          <a:xfrm>
            <a:off x="338835" y="1913111"/>
            <a:ext cx="11514329" cy="4716956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59A26BEC-C162-4E60-AB6D-0BB0D8077D79}"/>
              </a:ext>
            </a:extLst>
          </p:cNvPr>
          <p:cNvSpPr/>
          <p:nvPr/>
        </p:nvSpPr>
        <p:spPr>
          <a:xfrm>
            <a:off x="6892007" y="4760926"/>
            <a:ext cx="1753229" cy="853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Система менеджмента качества">
            <a:extLst>
              <a:ext uri="{FF2B5EF4-FFF2-40B4-BE49-F238E27FC236}">
                <a16:creationId xmlns:a16="http://schemas.microsoft.com/office/drawing/2014/main" id="{1CD7EED2-1558-4B87-8993-F31A1A697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 bwMode="auto">
          <a:xfrm>
            <a:off x="8467372" y="3444595"/>
            <a:ext cx="3541264" cy="32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Коэффициент качества производства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43AAF-D337-4B4C-95CB-2416096C6C65}"/>
              </a:ext>
            </a:extLst>
          </p:cNvPr>
          <p:cNvSpPr txBox="1"/>
          <p:nvPr/>
        </p:nvSpPr>
        <p:spPr>
          <a:xfrm>
            <a:off x="2244407" y="3888406"/>
            <a:ext cx="505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Недостаток:</a:t>
            </a:r>
            <a:r>
              <a:rPr lang="ru-RU" sz="1600" dirty="0">
                <a:solidFill>
                  <a:srgbClr val="C0000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является интегральным и усредненным</a:t>
            </a:r>
            <a:r>
              <a:rPr lang="en-US" sz="16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справедлив для высоконадежных ЭМ1 прошлого поколения (до 2000 </a:t>
            </a:r>
            <a:r>
              <a:rPr lang="ru-RU" sz="1600" dirty="0" err="1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г.г</a:t>
            </a:r>
            <a:r>
              <a:rPr lang="ru-RU" sz="16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.)!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3B8462-1C09-4C4B-8C1C-8138F39358B2}"/>
              </a:ext>
            </a:extLst>
          </p:cNvPr>
          <p:cNvSpPr/>
          <p:nvPr/>
        </p:nvSpPr>
        <p:spPr>
          <a:xfrm>
            <a:off x="1834197" y="5310369"/>
            <a:ext cx="2566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HSE Sans" panose="02000000000000000000" pitchFamily="50" charset="-52"/>
                <a:cs typeface="Arial" panose="020B0604020202020204" pitchFamily="34" charset="0"/>
              </a:rPr>
              <a:t>Для Положения «РК - …»: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AA90F-D5B2-4613-9B8B-BB1D1142F8F3}"/>
              </a:ext>
            </a:extLst>
          </p:cNvPr>
          <p:cNvSpPr txBox="1"/>
          <p:nvPr/>
        </p:nvSpPr>
        <p:spPr>
          <a:xfrm>
            <a:off x="4400298" y="5279591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HSE Sans" panose="02000000000000000000" pitchFamily="50" charset="-52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HSE Sans" panose="02000000000000000000" pitchFamily="50" charset="-52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= 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0.2</a:t>
            </a:r>
            <a:endParaRPr lang="ru-RU" sz="32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7A9CD2-5F9F-4ACF-8DFC-7193E30B923F}"/>
              </a:ext>
            </a:extLst>
          </p:cNvPr>
          <p:cNvSpPr/>
          <p:nvPr/>
        </p:nvSpPr>
        <p:spPr>
          <a:xfrm>
            <a:off x="183364" y="6410675"/>
            <a:ext cx="332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Справочник «Надежность ЭРИ» 2006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FF25EB-756A-4F79-9D70-6EE205815120}"/>
              </a:ext>
            </a:extLst>
          </p:cNvPr>
          <p:cNvSpPr/>
          <p:nvPr/>
        </p:nvSpPr>
        <p:spPr>
          <a:xfrm>
            <a:off x="7278973" y="3074852"/>
            <a:ext cx="4646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Суммарная интенсивность отказов ЭМ0 (ЭРИ)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163BF5-9756-4B4E-A966-C579200006E3}"/>
              </a:ext>
            </a:extLst>
          </p:cNvPr>
          <p:cNvSpPr/>
          <p:nvPr/>
        </p:nvSpPr>
        <p:spPr>
          <a:xfrm>
            <a:off x="2854755" y="3079245"/>
            <a:ext cx="3809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HSE Sans" panose="02000000000000000000" pitchFamily="50" charset="-52"/>
                <a:ea typeface="ＭＳ Ｐゴシック"/>
                <a:cs typeface="Arial" panose="020B0604020202020204" pitchFamily="34" charset="0"/>
              </a:rPr>
              <a:t>«Коэффициент качества производства»</a:t>
            </a:r>
          </a:p>
        </p:txBody>
      </p:sp>
      <p:sp>
        <p:nvSpPr>
          <p:cNvPr id="21" name="Стрелка вправо 16">
            <a:extLst>
              <a:ext uri="{FF2B5EF4-FFF2-40B4-BE49-F238E27FC236}">
                <a16:creationId xmlns:a16="http://schemas.microsoft.com/office/drawing/2014/main" id="{C9409DE5-9EB7-4211-A89E-CC89E292E0B1}"/>
              </a:ext>
            </a:extLst>
          </p:cNvPr>
          <p:cNvSpPr/>
          <p:nvPr/>
        </p:nvSpPr>
        <p:spPr>
          <a:xfrm rot="7849094">
            <a:off x="6316085" y="2807779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2" name="Стрелка вправо 16">
            <a:extLst>
              <a:ext uri="{FF2B5EF4-FFF2-40B4-BE49-F238E27FC236}">
                <a16:creationId xmlns:a16="http://schemas.microsoft.com/office/drawing/2014/main" id="{F27F2720-9BF4-4AB7-B5B8-3AC64AE2FC19}"/>
              </a:ext>
            </a:extLst>
          </p:cNvPr>
          <p:cNvSpPr/>
          <p:nvPr/>
        </p:nvSpPr>
        <p:spPr>
          <a:xfrm rot="3179081">
            <a:off x="7491910" y="2808935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3" name="Стрелка вправо 16">
            <a:extLst>
              <a:ext uri="{FF2B5EF4-FFF2-40B4-BE49-F238E27FC236}">
                <a16:creationId xmlns:a16="http://schemas.microsoft.com/office/drawing/2014/main" id="{E863B552-49A5-4B55-B34C-6AD7C69D487A}"/>
              </a:ext>
            </a:extLst>
          </p:cNvPr>
          <p:cNvSpPr/>
          <p:nvPr/>
        </p:nvSpPr>
        <p:spPr>
          <a:xfrm rot="5400000">
            <a:off x="4730646" y="3595011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4" name="Стрелка вправо 16">
            <a:extLst>
              <a:ext uri="{FF2B5EF4-FFF2-40B4-BE49-F238E27FC236}">
                <a16:creationId xmlns:a16="http://schemas.microsoft.com/office/drawing/2014/main" id="{9B3C1A27-7974-4625-AF8C-7F437357BA6A}"/>
              </a:ext>
            </a:extLst>
          </p:cNvPr>
          <p:cNvSpPr/>
          <p:nvPr/>
        </p:nvSpPr>
        <p:spPr>
          <a:xfrm rot="5400000">
            <a:off x="4730646" y="4889786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0C1E86-6120-4BA7-866F-809E7E1079E9}"/>
              </a:ext>
            </a:extLst>
          </p:cNvPr>
          <p:cNvSpPr/>
          <p:nvPr/>
        </p:nvSpPr>
        <p:spPr>
          <a:xfrm>
            <a:off x="1806509" y="5682690"/>
            <a:ext cx="4289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r>
              <a:rPr lang="ru-RU" sz="1600" dirty="0">
                <a:latin typeface="HSE Sans" panose="02000000000000000000" pitchFamily="50" charset="-52"/>
                <a:cs typeface="Arial" panose="020B0604020202020204" pitchFamily="34" charset="0"/>
              </a:rPr>
              <a:t>Для КГВС «Мороз-6, 7» и «Климат 8» 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CA7916-E8B7-4348-83D8-0BBD95CB305E}"/>
              </a:ext>
            </a:extLst>
          </p:cNvPr>
          <p:cNvSpPr txBox="1"/>
          <p:nvPr/>
        </p:nvSpPr>
        <p:spPr>
          <a:xfrm>
            <a:off x="5538736" y="5895727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HSE Sans" panose="02000000000000000000" pitchFamily="50" charset="-52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HSE Sans" panose="02000000000000000000" pitchFamily="50" charset="-52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= 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1</a:t>
            </a:r>
            <a:endParaRPr lang="ru-RU" sz="32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F3F3F7-9AD7-4D5A-8976-A05EF7B8E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417" y="2192152"/>
            <a:ext cx="2192228" cy="551890"/>
          </a:xfrm>
          <a:prstGeom prst="rect">
            <a:avLst/>
          </a:prstGeom>
        </p:spPr>
      </p:pic>
      <p:pic>
        <p:nvPicPr>
          <p:cNvPr id="29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7BAC82DB-4A1C-4712-9E11-C7688BAC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1" y="5130203"/>
            <a:ext cx="1120018" cy="5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Танк – Бесплатные иконки: транспорт">
            <a:extLst>
              <a:ext uri="{FF2B5EF4-FFF2-40B4-BE49-F238E27FC236}">
                <a16:creationId xmlns:a16="http://schemas.microsoft.com/office/drawing/2014/main" id="{945E76EF-F42E-4F13-9F72-3D42C541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9" y="5682690"/>
            <a:ext cx="789252" cy="7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 требований к постановкам задач на разработку с помощью архитектурного  проекта - Практические курсы по бизнес-анализу – обучение системных и  бизнес-аналитиков, курсы BABOK">
            <a:extLst>
              <a:ext uri="{FF2B5EF4-FFF2-40B4-BE49-F238E27FC236}">
                <a16:creationId xmlns:a16="http://schemas.microsoft.com/office/drawing/2014/main" id="{76BC2FE0-5742-4168-891C-3641186B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1" y="2242649"/>
            <a:ext cx="1830846" cy="8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ечатные платы — РЕЗОНИТ — Производство и монтаж печатных плат">
            <a:extLst>
              <a:ext uri="{FF2B5EF4-FFF2-40B4-BE49-F238E27FC236}">
                <a16:creationId xmlns:a16="http://schemas.microsoft.com/office/drawing/2014/main" id="{F93A003E-29EF-4D24-B8C8-F58D4DAB3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1418" r="6859" b="6811"/>
          <a:stretch/>
        </p:blipFill>
        <p:spPr bwMode="auto">
          <a:xfrm>
            <a:off x="368127" y="3157165"/>
            <a:ext cx="1937512" cy="1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ребования – Бесплатные иконки: файлы и папки">
            <a:extLst>
              <a:ext uri="{FF2B5EF4-FFF2-40B4-BE49-F238E27FC236}">
                <a16:creationId xmlns:a16="http://schemas.microsoft.com/office/drawing/2014/main" id="{F37B304D-77B7-48C1-A835-665E8AC3A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5396" r="11829" b="4508"/>
          <a:stretch/>
        </p:blipFill>
        <p:spPr bwMode="auto">
          <a:xfrm>
            <a:off x="3624231" y="2101193"/>
            <a:ext cx="681498" cy="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изогнутая вверх 1">
            <a:extLst>
              <a:ext uri="{FF2B5EF4-FFF2-40B4-BE49-F238E27FC236}">
                <a16:creationId xmlns:a16="http://schemas.microsoft.com/office/drawing/2014/main" id="{8DF5D661-7790-40DE-BC50-5C0CB4C78704}"/>
              </a:ext>
            </a:extLst>
          </p:cNvPr>
          <p:cNvSpPr/>
          <p:nvPr/>
        </p:nvSpPr>
        <p:spPr>
          <a:xfrm rot="16200000">
            <a:off x="4392808" y="2534705"/>
            <a:ext cx="673126" cy="34842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31" name="Стрелка вправо 16">
            <a:extLst>
              <a:ext uri="{FF2B5EF4-FFF2-40B4-BE49-F238E27FC236}">
                <a16:creationId xmlns:a16="http://schemas.microsoft.com/office/drawing/2014/main" id="{564056CE-9079-42FF-BA39-E69C2A917D24}"/>
              </a:ext>
            </a:extLst>
          </p:cNvPr>
          <p:cNvSpPr/>
          <p:nvPr/>
        </p:nvSpPr>
        <p:spPr>
          <a:xfrm rot="10433982">
            <a:off x="2476274" y="2473280"/>
            <a:ext cx="837878" cy="15891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3" name="Стрелка вправо 16">
            <a:extLst>
              <a:ext uri="{FF2B5EF4-FFF2-40B4-BE49-F238E27FC236}">
                <a16:creationId xmlns:a16="http://schemas.microsoft.com/office/drawing/2014/main" id="{A8FAF670-1EA9-400B-9F3F-36A5AAA46243}"/>
              </a:ext>
            </a:extLst>
          </p:cNvPr>
          <p:cNvSpPr/>
          <p:nvPr/>
        </p:nvSpPr>
        <p:spPr>
          <a:xfrm rot="9352578">
            <a:off x="2084776" y="3035958"/>
            <a:ext cx="1358464" cy="15818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6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4">
            <a:extLst>
              <a:ext uri="{FF2B5EF4-FFF2-40B4-BE49-F238E27FC236}">
                <a16:creationId xmlns:a16="http://schemas.microsoft.com/office/drawing/2014/main" id="{EA6861FF-E6B1-42E0-8C45-DB71A62CE657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43E6241A-9647-4BB8-9630-1BA8A6DAC49C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DCF06A4D-D70E-4FC9-A2A2-3F3C3F7ACFED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49B28D-2AAA-46EE-BA1C-3B174D34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845" y="1590289"/>
            <a:ext cx="2463388" cy="21157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88DE59-2976-4A5E-9F15-6D8735CDBE0D}"/>
              </a:ext>
            </a:extLst>
          </p:cNvPr>
          <p:cNvSpPr txBox="1"/>
          <p:nvPr/>
        </p:nvSpPr>
        <p:spPr>
          <a:xfrm>
            <a:off x="5277669" y="1249255"/>
            <a:ext cx="126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7200" dirty="0">
                <a:latin typeface="HSE Sans" panose="02000000000000000000" pitchFamily="2" charset="0"/>
              </a:rPr>
              <a:t>λ</a:t>
            </a:r>
            <a:r>
              <a:rPr lang="en-US" sz="7200" baseline="-25000" dirty="0">
                <a:latin typeface="HSE Sans" panose="02000000000000000000" pitchFamily="2" charset="0"/>
              </a:rPr>
              <a:t>P</a:t>
            </a:r>
            <a:endParaRPr lang="ru-RU" sz="7200" dirty="0">
              <a:latin typeface="HSE Sans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3239D7-FE75-4BA6-A5F9-C84BF1AF5BFF}"/>
              </a:ext>
            </a:extLst>
          </p:cNvPr>
          <p:cNvSpPr txBox="1"/>
          <p:nvPr/>
        </p:nvSpPr>
        <p:spPr>
          <a:xfrm>
            <a:off x="501445" y="1465125"/>
            <a:ext cx="464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HSE Sans" panose="02000000000000000000" pitchFamily="2" charset="0"/>
              </a:rPr>
              <a:t>Необходимо посчитать</a:t>
            </a:r>
            <a:r>
              <a:rPr lang="en-US" sz="2400" dirty="0">
                <a:latin typeface="HSE Sans" panose="02000000000000000000" pitchFamily="2" charset="0"/>
              </a:rPr>
              <a:t> </a:t>
            </a:r>
            <a:r>
              <a:rPr lang="ru-RU" sz="2400" dirty="0">
                <a:latin typeface="HSE Sans" panose="02000000000000000000" pitchFamily="2" charset="0"/>
              </a:rPr>
              <a:t>базовую интенсивность отказов системы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B95461-CEC7-4838-AE7C-6307F940070C}"/>
              </a:ext>
            </a:extLst>
          </p:cNvPr>
          <p:cNvSpPr txBox="1"/>
          <p:nvPr/>
        </p:nvSpPr>
        <p:spPr>
          <a:xfrm>
            <a:off x="549790" y="2482754"/>
            <a:ext cx="7306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4000" dirty="0">
                <a:latin typeface="HSE Sans" panose="02000000000000000000" pitchFamily="2" charset="0"/>
              </a:rPr>
              <a:t>λ</a:t>
            </a:r>
            <a:r>
              <a:rPr lang="en-US" sz="4000" baseline="-25000" dirty="0">
                <a:latin typeface="HSE Sans" panose="02000000000000000000" pitchFamily="2" charset="0"/>
              </a:rPr>
              <a:t>P </a:t>
            </a:r>
            <a:r>
              <a:rPr lang="en-US" sz="4000" dirty="0">
                <a:latin typeface="HSE Sans" panose="02000000000000000000" pitchFamily="2" charset="0"/>
              </a:rPr>
              <a:t>= </a:t>
            </a:r>
            <a:r>
              <a:rPr lang="el-GR" sz="4000" b="1" dirty="0">
                <a:latin typeface="HSE Sans" panose="02000000000000000000" pitchFamily="2" charset="0"/>
              </a:rPr>
              <a:t>λ</a:t>
            </a:r>
            <a:r>
              <a:rPr lang="en-US" sz="4000" b="1" baseline="-25000" dirty="0">
                <a:latin typeface="HSE Sans" panose="02000000000000000000" pitchFamily="2" charset="0"/>
              </a:rPr>
              <a:t>I </a:t>
            </a:r>
            <a:r>
              <a:rPr lang="en-US" sz="4000" dirty="0">
                <a:latin typeface="HSE Sans" panose="02000000000000000000" pitchFamily="2" charset="0"/>
              </a:rPr>
              <a:t>(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p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 + П</a:t>
            </a:r>
            <a:r>
              <a:rPr lang="en-US" sz="4000" baseline="-25000" dirty="0">
                <a:latin typeface="HSE Sans" panose="02000000000000000000" pitchFamily="2" charset="0"/>
              </a:rPr>
              <a:t>D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ru-RU" sz="4000" dirty="0">
                <a:latin typeface="HSE Sans" panose="02000000000000000000" pitchFamily="2" charset="0"/>
              </a:rPr>
              <a:t>+ П</a:t>
            </a:r>
            <a:r>
              <a:rPr lang="ru-RU" sz="4000" baseline="-25000" dirty="0">
                <a:latin typeface="HSE Sans" panose="02000000000000000000" pitchFamily="2" charset="0"/>
              </a:rPr>
              <a:t>М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IM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ru-RU" sz="4000" baseline="-25000" dirty="0">
                <a:latin typeface="HSE Sans" panose="02000000000000000000" pitchFamily="2" charset="0"/>
              </a:rPr>
              <a:t>Е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 </a:t>
            </a:r>
            <a:r>
              <a:rPr lang="en-US" sz="4000" dirty="0">
                <a:latin typeface="HSE Sans" panose="02000000000000000000" pitchFamily="2" charset="0"/>
              </a:rPr>
              <a:t>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S</a:t>
            </a:r>
            <a:r>
              <a:rPr lang="en-US" sz="4000" dirty="0">
                <a:latin typeface="HSE Sans" panose="02000000000000000000" pitchFamily="2" charset="0"/>
              </a:rPr>
              <a:t>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G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I</a:t>
            </a:r>
            <a:r>
              <a:rPr lang="en-US" sz="4000" dirty="0">
                <a:latin typeface="HSE Sans" panose="02000000000000000000" pitchFamily="2" charset="0"/>
              </a:rPr>
              <a:t> + </a:t>
            </a:r>
            <a:r>
              <a:rPr lang="ru-RU" sz="4000" dirty="0">
                <a:latin typeface="HSE Sans" panose="02000000000000000000" pitchFamily="2" charset="0"/>
              </a:rPr>
              <a:t>П</a:t>
            </a:r>
            <a:r>
              <a:rPr lang="en-US" sz="4000" baseline="-25000" dirty="0">
                <a:latin typeface="HSE Sans" panose="02000000000000000000" pitchFamily="2" charset="0"/>
              </a:rPr>
              <a:t>N </a:t>
            </a:r>
            <a:r>
              <a:rPr lang="en-US" sz="4000" dirty="0">
                <a:latin typeface="HSE Sans" panose="02000000000000000000" pitchFamily="2" charset="0"/>
              </a:rPr>
              <a:t>+</a:t>
            </a:r>
            <a:r>
              <a:rPr lang="ru-RU" sz="4000" dirty="0">
                <a:latin typeface="HSE Sans" panose="02000000000000000000" pitchFamily="2" charset="0"/>
              </a:rPr>
              <a:t> П</a:t>
            </a:r>
            <a:r>
              <a:rPr lang="en-US" sz="4000" baseline="-25000" dirty="0">
                <a:latin typeface="HSE Sans" panose="02000000000000000000" pitchFamily="2" charset="0"/>
              </a:rPr>
              <a:t>W</a:t>
            </a:r>
            <a:r>
              <a:rPr lang="en-US" sz="4000" dirty="0">
                <a:latin typeface="HSE Sans" panose="02000000000000000000" pitchFamily="2" charset="0"/>
              </a:rPr>
              <a:t>) +</a:t>
            </a:r>
            <a:r>
              <a:rPr lang="ru-RU" sz="4000" dirty="0">
                <a:latin typeface="HSE Sans" panose="02000000000000000000" pitchFamily="2" charset="0"/>
              </a:rPr>
              <a:t> </a:t>
            </a:r>
            <a:r>
              <a:rPr lang="el-GR" sz="4000" b="1" dirty="0">
                <a:latin typeface="HSE Sans" panose="02000000000000000000" pitchFamily="2" charset="0"/>
              </a:rPr>
              <a:t>λ</a:t>
            </a:r>
            <a:r>
              <a:rPr lang="en-US" sz="4000" b="1" baseline="-25000" dirty="0">
                <a:latin typeface="HSE Sans" panose="02000000000000000000" pitchFamily="2" charset="0"/>
              </a:rPr>
              <a:t>SW</a:t>
            </a:r>
            <a:endParaRPr lang="ru-RU" sz="4000" b="1" dirty="0"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66F8CC-596C-451B-B4EA-9EA4BC787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025" y="4241109"/>
            <a:ext cx="7306185" cy="19996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7BE445-F3B7-4D7A-8BD9-A321999313A7}"/>
              </a:ext>
            </a:extLst>
          </p:cNvPr>
          <p:cNvSpPr txBox="1"/>
          <p:nvPr/>
        </p:nvSpPr>
        <p:spPr>
          <a:xfrm>
            <a:off x="424807" y="4533535"/>
            <a:ext cx="14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5400" dirty="0">
                <a:latin typeface="HSE Sans" panose="02000000000000000000" pitchFamily="2" charset="0"/>
              </a:rPr>
              <a:t>λ</a:t>
            </a:r>
            <a:r>
              <a:rPr lang="en-US" sz="5400" baseline="-25000" dirty="0">
                <a:latin typeface="HSE Sans" panose="02000000000000000000" pitchFamily="2" charset="0"/>
              </a:rPr>
              <a:t>I</a:t>
            </a:r>
            <a:endParaRPr lang="ru-RU" sz="5400" dirty="0">
              <a:latin typeface="HSE Sans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2A5165-E6FC-4A3F-92F1-0EF703C8D771}"/>
                  </a:ext>
                </a:extLst>
              </p:cNvPr>
              <p:cNvSpPr txBox="1"/>
              <p:nvPr/>
            </p:nvSpPr>
            <p:spPr>
              <a:xfrm>
                <a:off x="1375719" y="4579701"/>
                <a:ext cx="15903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1600" dirty="0">
                    <a:latin typeface="HSE Sans" panose="02000000000000000000" pitchFamily="2" charset="0"/>
                  </a:rPr>
                  <a:t>Суммарная интенсивность отказов</a:t>
                </a:r>
                <a:r>
                  <a:rPr lang="en-US" sz="1600" dirty="0">
                    <a:latin typeface="HSE Sans" panose="02000000000000000000" pitchFamily="2" charset="0"/>
                  </a:rPr>
                  <a:t> (</a:t>
                </a:r>
                <a:r>
                  <a:rPr lang="el-GR" sz="1600" dirty="0">
                    <a:latin typeface="HSE Sans" panose="02000000000000000000" pitchFamily="2" charset="0"/>
                  </a:rPr>
                  <a:t>λ</a:t>
                </a:r>
                <a14:m>
                  <m:oMath xmlns:m="http://schemas.openxmlformats.org/officeDocument/2006/math">
                    <m:r>
                      <a:rPr lang="en-US" sz="1600" b="0" i="1" baseline="-25000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sz="1600" dirty="0">
                    <a:latin typeface="HSE Sans" panose="02000000000000000000" pitchFamily="2" charset="0"/>
                  </a:rPr>
                  <a:t>)</a:t>
                </a:r>
                <a:endParaRPr lang="ru-RU" sz="1600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2A5165-E6FC-4A3F-92F1-0EF703C8D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19" y="4579701"/>
                <a:ext cx="1590340" cy="830997"/>
              </a:xfrm>
              <a:prstGeom prst="rect">
                <a:avLst/>
              </a:prstGeom>
              <a:blipFill>
                <a:blip r:embed="rId4"/>
                <a:stretch>
                  <a:fillRect l="-2299" t="-2190" r="-1149" b="-8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5207BDC-A451-4B1F-B225-0CCAB1756B4D}"/>
              </a:ext>
            </a:extLst>
          </p:cNvPr>
          <p:cNvSpPr txBox="1"/>
          <p:nvPr/>
        </p:nvSpPr>
        <p:spPr>
          <a:xfrm>
            <a:off x="424807" y="5390503"/>
            <a:ext cx="1295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5400" dirty="0">
                <a:latin typeface="HSE Sans" panose="02000000000000000000" pitchFamily="2" charset="0"/>
              </a:rPr>
              <a:t>λ</a:t>
            </a:r>
            <a:r>
              <a:rPr lang="en-US" sz="5400" baseline="-25000" dirty="0">
                <a:latin typeface="HSE Sans" panose="02000000000000000000" pitchFamily="2" charset="0"/>
              </a:rPr>
              <a:t>SW</a:t>
            </a:r>
            <a:endParaRPr lang="ru-RU" sz="5400" dirty="0">
              <a:latin typeface="HSE Sans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089925-6A83-4178-8BFC-0D72ECCDA62F}"/>
              </a:ext>
            </a:extLst>
          </p:cNvPr>
          <p:cNvSpPr txBox="1"/>
          <p:nvPr/>
        </p:nvSpPr>
        <p:spPr>
          <a:xfrm>
            <a:off x="1862570" y="5465951"/>
            <a:ext cx="247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latin typeface="HSE Sans" panose="02000000000000000000" pitchFamily="2" charset="0"/>
              </a:rPr>
              <a:t>Прогнозируемая интенсивность отказов ПО</a:t>
            </a:r>
            <a:r>
              <a:rPr lang="en-US" sz="1600" dirty="0">
                <a:latin typeface="HSE Sans" panose="02000000000000000000" pitchFamily="2" charset="0"/>
              </a:rPr>
              <a:t> </a:t>
            </a:r>
            <a:r>
              <a:rPr lang="ru-RU" sz="1600" dirty="0">
                <a:latin typeface="HSE Sans" panose="02000000000000000000" pitchFamily="2" charset="0"/>
              </a:rPr>
              <a:t>и ЭМ </a:t>
            </a:r>
            <a:r>
              <a:rPr lang="en-US" sz="1600" dirty="0">
                <a:latin typeface="HSE Sans" panose="02000000000000000000" pitchFamily="2" charset="0"/>
              </a:rPr>
              <a:t>(</a:t>
            </a:r>
            <a:r>
              <a:rPr lang="el-GR" sz="1600" dirty="0">
                <a:latin typeface="HSE Sans" panose="02000000000000000000" pitchFamily="2" charset="0"/>
              </a:rPr>
              <a:t>λ</a:t>
            </a:r>
            <a:r>
              <a:rPr lang="ru-RU" sz="1600" baseline="-25000" dirty="0">
                <a:latin typeface="HSE Sans" panose="02000000000000000000" pitchFamily="2" charset="0"/>
              </a:rPr>
              <a:t>ЭМ</a:t>
            </a:r>
            <a:r>
              <a:rPr lang="en-US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7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purl.org/dc/terms/"/>
    <ds:schemaRef ds:uri="e96afe77-3acb-4328-97fc-408e1bde3ec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875bd71-cde8-496c-a136-433f55d5e6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15408</TotalTime>
  <Words>1360</Words>
  <Application>Microsoft Office PowerPoint</Application>
  <PresentationFormat>Широкоэкранный</PresentationFormat>
  <Paragraphs>247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HSE Sans</vt:lpstr>
      <vt:lpstr>HSE Sans Black</vt:lpstr>
      <vt:lpstr>Office Theme</vt:lpstr>
      <vt:lpstr>Презентация PowerPoint</vt:lpstr>
      <vt:lpstr>Презентация PowerPoint</vt:lpstr>
      <vt:lpstr>Подтверждение проблемы</vt:lpstr>
      <vt:lpstr>Презентация PowerPoint</vt:lpstr>
      <vt:lpstr>Коэффициенты риска проектов в космической отрасли РФ</vt:lpstr>
      <vt:lpstr>Влияние СМК на целевой уровень надежности ЭМ</vt:lpstr>
      <vt:lpstr>Существующая методика оценки показателей надежности</vt:lpstr>
      <vt:lpstr>Коэффициент качества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Иерархия электронных модулей</vt:lpstr>
      <vt:lpstr>Модифицированная структура опросника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Мкртчян Гарик Андраникович</cp:lastModifiedBy>
  <cp:revision>549</cp:revision>
  <cp:lastPrinted>2021-11-11T13:08:42Z</cp:lastPrinted>
  <dcterms:created xsi:type="dcterms:W3CDTF">2021-11-11T08:52:47Z</dcterms:created>
  <dcterms:modified xsi:type="dcterms:W3CDTF">2024-05-19T17:05:32Z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