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1" r:id="rId5"/>
    <p:sldId id="320" r:id="rId6"/>
    <p:sldId id="336" r:id="rId7"/>
    <p:sldId id="326" r:id="rId8"/>
    <p:sldId id="325" r:id="rId9"/>
    <p:sldId id="327" r:id="rId10"/>
    <p:sldId id="328" r:id="rId11"/>
    <p:sldId id="337" r:id="rId12"/>
    <p:sldId id="344" r:id="rId13"/>
    <p:sldId id="345" r:id="rId14"/>
    <p:sldId id="338" r:id="rId15"/>
    <p:sldId id="339" r:id="rId16"/>
    <p:sldId id="342" r:id="rId17"/>
    <p:sldId id="343" r:id="rId18"/>
    <p:sldId id="346" r:id="rId19"/>
    <p:sldId id="347" r:id="rId20"/>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69"/>
    <a:srgbClr val="029C63"/>
    <a:srgbClr val="96628C"/>
    <a:srgbClr val="11A0D7"/>
    <a:srgbClr val="E61F3D"/>
    <a:srgbClr val="CD5A5A"/>
    <a:srgbClr val="FFD746"/>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0" autoAdjust="0"/>
    <p:restoredTop sz="94814" autoAdjust="0"/>
  </p:normalViewPr>
  <p:slideViewPr>
    <p:cSldViewPr snapToGrid="0" snapToObjects="1">
      <p:cViewPr>
        <p:scale>
          <a:sx n="100" d="100"/>
          <a:sy n="100" d="100"/>
        </p:scale>
        <p:origin x="1026" y="90"/>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04/09/2024</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2</a:t>
            </a:fld>
            <a:endParaRPr lang="en-RU"/>
          </a:p>
        </p:txBody>
      </p:sp>
    </p:spTree>
    <p:extLst>
      <p:ext uri="{BB962C8B-B14F-4D97-AF65-F5344CB8AC3E}">
        <p14:creationId xmlns:p14="http://schemas.microsoft.com/office/powerpoint/2010/main" val="50118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11</a:t>
            </a:fld>
            <a:endParaRPr lang="en-RU"/>
          </a:p>
        </p:txBody>
      </p:sp>
    </p:spTree>
    <p:extLst>
      <p:ext uri="{BB962C8B-B14F-4D97-AF65-F5344CB8AC3E}">
        <p14:creationId xmlns:p14="http://schemas.microsoft.com/office/powerpoint/2010/main" val="207261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12</a:t>
            </a:fld>
            <a:endParaRPr lang="en-RU"/>
          </a:p>
        </p:txBody>
      </p:sp>
    </p:spTree>
    <p:extLst>
      <p:ext uri="{BB962C8B-B14F-4D97-AF65-F5344CB8AC3E}">
        <p14:creationId xmlns:p14="http://schemas.microsoft.com/office/powerpoint/2010/main" val="3546882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13</a:t>
            </a:fld>
            <a:endParaRPr lang="en-RU"/>
          </a:p>
        </p:txBody>
      </p:sp>
    </p:spTree>
    <p:extLst>
      <p:ext uri="{BB962C8B-B14F-4D97-AF65-F5344CB8AC3E}">
        <p14:creationId xmlns:p14="http://schemas.microsoft.com/office/powerpoint/2010/main" val="182507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15</a:t>
            </a:fld>
            <a:endParaRPr lang="en-RU"/>
          </a:p>
        </p:txBody>
      </p:sp>
    </p:spTree>
    <p:extLst>
      <p:ext uri="{BB962C8B-B14F-4D97-AF65-F5344CB8AC3E}">
        <p14:creationId xmlns:p14="http://schemas.microsoft.com/office/powerpoint/2010/main" val="3443784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16</a:t>
            </a:fld>
            <a:endParaRPr lang="en-RU"/>
          </a:p>
        </p:txBody>
      </p:sp>
    </p:spTree>
    <p:extLst>
      <p:ext uri="{BB962C8B-B14F-4D97-AF65-F5344CB8AC3E}">
        <p14:creationId xmlns:p14="http://schemas.microsoft.com/office/powerpoint/2010/main" val="298801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375156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4</a:t>
            </a:fld>
            <a:endParaRPr lang="en-RU"/>
          </a:p>
        </p:txBody>
      </p:sp>
    </p:spTree>
    <p:extLst>
      <p:ext uri="{BB962C8B-B14F-4D97-AF65-F5344CB8AC3E}">
        <p14:creationId xmlns:p14="http://schemas.microsoft.com/office/powerpoint/2010/main" val="27013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291907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6</a:t>
            </a:fld>
            <a:endParaRPr lang="en-RU"/>
          </a:p>
        </p:txBody>
      </p:sp>
    </p:spTree>
    <p:extLst>
      <p:ext uri="{BB962C8B-B14F-4D97-AF65-F5344CB8AC3E}">
        <p14:creationId xmlns:p14="http://schemas.microsoft.com/office/powerpoint/2010/main" val="267780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7</a:t>
            </a:fld>
            <a:endParaRPr lang="en-RU"/>
          </a:p>
        </p:txBody>
      </p:sp>
    </p:spTree>
    <p:extLst>
      <p:ext uri="{BB962C8B-B14F-4D97-AF65-F5344CB8AC3E}">
        <p14:creationId xmlns:p14="http://schemas.microsoft.com/office/powerpoint/2010/main" val="91420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8</a:t>
            </a:fld>
            <a:endParaRPr lang="en-RU"/>
          </a:p>
        </p:txBody>
      </p:sp>
    </p:spTree>
    <p:extLst>
      <p:ext uri="{BB962C8B-B14F-4D97-AF65-F5344CB8AC3E}">
        <p14:creationId xmlns:p14="http://schemas.microsoft.com/office/powerpoint/2010/main" val="87890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206142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p:txBody>
      </p:sp>
      <p:sp>
        <p:nvSpPr>
          <p:cNvPr id="4" name="Номер слайда 3"/>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3723560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990233" y="2712443"/>
            <a:ext cx="5134707" cy="2589375"/>
          </a:xfrm>
        </p:spPr>
        <p:txBody>
          <a:bodyPr>
            <a:noAutofit/>
          </a:bodyPr>
          <a:lstStyle/>
          <a:p>
            <a:pPr algn="ctr"/>
            <a:r>
              <a:rPr lang="ru-RU" sz="2400" b="1" dirty="0">
                <a:latin typeface="Arial" panose="020B0604020202020204" pitchFamily="34" charset="0"/>
                <a:cs typeface="Arial" panose="020B0604020202020204" pitchFamily="34" charset="0"/>
              </a:rPr>
              <a:t>Научно-учебная группа</a:t>
            </a:r>
            <a:r>
              <a:rPr lang="ru-RU" sz="2400" dirty="0">
                <a:latin typeface="Arial" panose="020B0604020202020204" pitchFamily="34" charset="0"/>
                <a:cs typeface="Arial" panose="020B0604020202020204" pitchFamily="34" charset="0"/>
              </a:rPr>
              <a:t> </a:t>
            </a:r>
            <a:br>
              <a:rPr lang="ru-RU" sz="24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a:t>
            </a:r>
            <a:r>
              <a:rPr lang="ru-RU" sz="1800" b="1" dirty="0">
                <a:latin typeface="Arial" panose="020B0604020202020204" pitchFamily="34" charset="0"/>
                <a:cs typeface="Arial" panose="020B0604020202020204" pitchFamily="34" charset="0"/>
              </a:rPr>
              <a:t>Управление надежностью на предприятиях</a:t>
            </a:r>
            <a:r>
              <a:rPr lang="ru-RU" sz="1800" dirty="0">
                <a:latin typeface="Arial" panose="020B0604020202020204" pitchFamily="34" charset="0"/>
                <a:cs typeface="Arial" panose="020B0604020202020204" pitchFamily="34" charset="0"/>
              </a:rPr>
              <a:t>»</a:t>
            </a:r>
            <a:br>
              <a:rPr lang="ru-RU" sz="20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Доклад подготовлен в ходе проведения исследования </a:t>
            </a:r>
            <a:br>
              <a:rPr lang="ru-RU" sz="1400"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«Высшая школа экономики» (НИУ ВШЭ)» в 2024 г.</a:t>
            </a:r>
            <a:endParaRPr lang="ru-RU" sz="2400" dirty="0">
              <a:latin typeface="Arial" panose="020B0604020202020204" pitchFamily="34" charset="0"/>
              <a:cs typeface="Arial" panose="020B0604020202020204" pitchFamily="34"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a:xfrm>
            <a:off x="6162675" y="1173829"/>
            <a:ext cx="2374808" cy="463186"/>
          </a:xfrm>
        </p:spPr>
        <p:txBody>
          <a:bodyPr>
            <a:noAutofit/>
          </a:bodyPr>
          <a:lstStyle/>
          <a:p>
            <a:r>
              <a:rPr lang="ru-RU" i="0" dirty="0">
                <a:solidFill>
                  <a:schemeClr val="tx1"/>
                </a:solidFill>
                <a:effectLst/>
                <a:latin typeface="arial" panose="020B0604020202020204" pitchFamily="34" charset="0"/>
              </a:rPr>
              <a:t>Московский институт электроники и математики им. </a:t>
            </a:r>
          </a:p>
          <a:p>
            <a:r>
              <a:rPr lang="ru-RU" i="0" dirty="0">
                <a:solidFill>
                  <a:schemeClr val="tx1"/>
                </a:solidFill>
                <a:effectLst/>
                <a:latin typeface="arial" panose="020B0604020202020204" pitchFamily="34" charset="0"/>
              </a:rPr>
              <a:t>А. Н. Тихонова</a:t>
            </a:r>
          </a:p>
          <a:p>
            <a:endParaRPr lang="ru-RU" i="0" dirty="0">
              <a:solidFill>
                <a:schemeClr val="tx1"/>
              </a:solidFill>
              <a:effectLst/>
              <a:latin typeface="arial" panose="020B0604020202020204" pitchFamily="34"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solidFill>
                  <a:schemeClr val="tx1"/>
                </a:solidFill>
                <a:latin typeface="Arial" panose="020B0604020202020204" pitchFamily="34" charset="0"/>
                <a:cs typeface="Arial" panose="020B0604020202020204" pitchFamily="34" charset="0"/>
              </a:rPr>
              <a:t>Москва</a:t>
            </a:r>
          </a:p>
          <a:p>
            <a:r>
              <a:rPr lang="ru-RU" dirty="0">
                <a:solidFill>
                  <a:schemeClr val="tx1"/>
                </a:solidFill>
                <a:latin typeface="Arial" panose="020B0604020202020204" pitchFamily="34" charset="0"/>
                <a:cs typeface="Arial" panose="020B0604020202020204" pitchFamily="34" charset="0"/>
              </a:rPr>
              <a:t>10.04.2024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952500" y="2461188"/>
            <a:ext cx="5210175" cy="3091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510588" y="2529678"/>
            <a:ext cx="4541041" cy="284488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Arial" panose="020B0604020202020204" pitchFamily="34" charset="0"/>
                <a:cs typeface="Arial" panose="020B0604020202020204" pitchFamily="34" charset="0"/>
              </a:rPr>
              <a:t>Доклад</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a:t>
            </a:r>
            <a:r>
              <a:rPr lang="ru-RU" sz="1600" b="1" dirty="0">
                <a:solidFill>
                  <a:schemeClr val="tx1"/>
                </a:solidFill>
                <a:latin typeface="Arial" panose="020B0604020202020204" pitchFamily="34" charset="0"/>
                <a:cs typeface="Arial" panose="020B0604020202020204" pitchFamily="34" charset="0"/>
              </a:rPr>
              <a:t>Анализ методов оценки надежности систем промышленного интернета вещей</a:t>
            </a:r>
            <a:r>
              <a:rPr lang="ru-RU" sz="1600" b="1" dirty="0">
                <a:latin typeface="Arial" panose="020B0604020202020204" pitchFamily="34" charset="0"/>
                <a:cs typeface="Arial" panose="020B0604020202020204" pitchFamily="34" charset="0"/>
              </a:rPr>
              <a:t>»</a:t>
            </a:r>
          </a:p>
          <a:p>
            <a:pPr algn="ctr"/>
            <a:br>
              <a:rPr lang="ru-RU" sz="1800" dirty="0">
                <a:latin typeface="Arial" panose="020B0604020202020204" pitchFamily="34" charset="0"/>
                <a:cs typeface="Arial" panose="020B0604020202020204" pitchFamily="34" charset="0"/>
              </a:rPr>
            </a:br>
            <a:br>
              <a:rPr lang="ru-RU"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lgn="ctr"/>
            <a:endParaRPr lang="ru-RU" sz="1800" dirty="0">
              <a:latin typeface="Arial" panose="020B0604020202020204" pitchFamily="34" charset="0"/>
              <a:cs typeface="Arial" panose="020B0604020202020204" pitchFamily="34" charset="0"/>
            </a:endParaRPr>
          </a:p>
          <a:p>
            <a:pPr algn="ctr"/>
            <a:r>
              <a:rPr lang="ru-RU" sz="1400" b="1" dirty="0">
                <a:latin typeface="Arial" panose="020B0604020202020204" pitchFamily="34" charset="0"/>
                <a:cs typeface="Arial" panose="020B0604020202020204" pitchFamily="34" charset="0"/>
              </a:rPr>
              <a:t>Докладчик</a:t>
            </a:r>
            <a:r>
              <a:rPr lang="ru-RU" sz="1400" dirty="0">
                <a:latin typeface="Arial" panose="020B0604020202020204" pitchFamily="34" charset="0"/>
                <a:cs typeface="Arial" panose="020B0604020202020204" pitchFamily="34" charset="0"/>
              </a:rPr>
              <a:t>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Цветков Вячеслав Эдуардович,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магистрант 2 г. о. НИУ ВШЭ</a:t>
            </a: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305549" y="2461187"/>
            <a:ext cx="4951121" cy="30918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5F1EB4DF-5CF8-4715-8984-4F421EB9A905}"/>
              </a:ext>
            </a:extLst>
          </p:cNvPr>
          <p:cNvPicPr>
            <a:picLocks noChangeAspect="1"/>
          </p:cNvPicPr>
          <p:nvPr/>
        </p:nvPicPr>
        <p:blipFill rotWithShape="1">
          <a:blip r:embed="rId2"/>
          <a:srcRect l="10797" t="3938" r="3030" b="2598"/>
          <a:stretch/>
        </p:blipFill>
        <p:spPr>
          <a:xfrm>
            <a:off x="8485833" y="3541793"/>
            <a:ext cx="590550" cy="820655"/>
          </a:xfrm>
          <a:prstGeom prst="rect">
            <a:avLst/>
          </a:prstGeom>
        </p:spPr>
      </p:pic>
      <p:sp>
        <p:nvSpPr>
          <p:cNvPr id="13" name="Текст 2">
            <a:extLst>
              <a:ext uri="{FF2B5EF4-FFF2-40B4-BE49-F238E27FC236}">
                <a16:creationId xmlns:a16="http://schemas.microsoft.com/office/drawing/2014/main" id="{3486D5A8-653E-407F-B9B7-F05335C17264}"/>
              </a:ext>
            </a:extLst>
          </p:cNvPr>
          <p:cNvSpPr>
            <a:spLocks noGrp="1"/>
          </p:cNvSpPr>
          <p:nvPr>
            <p:ph type="body" sz="quarter" idx="10"/>
          </p:nvPr>
        </p:nvSpPr>
        <p:spPr>
          <a:xfrm>
            <a:off x="2025080" y="1173829"/>
            <a:ext cx="3923375" cy="1036102"/>
          </a:xfrm>
        </p:spPr>
        <p:txBody>
          <a:bodyPr/>
          <a:lstStyle/>
          <a:p>
            <a:r>
              <a:rPr lang="ru-RU" dirty="0">
                <a:latin typeface="Arial" panose="020B0604020202020204" pitchFamily="34" charset="0"/>
                <a:cs typeface="Arial" panose="020B0604020202020204" pitchFamily="34" charset="0"/>
              </a:rPr>
              <a:t>М</a:t>
            </a:r>
            <a:r>
              <a:rPr lang="ru-RU" i="0" dirty="0">
                <a:effectLst/>
                <a:latin typeface="Arial" panose="020B0604020202020204" pitchFamily="34" charset="0"/>
                <a:cs typeface="Arial" panose="020B0604020202020204" pitchFamily="34" charset="0"/>
              </a:rPr>
              <a:t>ежвузовская научно-техническая конференция студентов, аспирантов и молодых специалистов имени </a:t>
            </a:r>
          </a:p>
          <a:p>
            <a:r>
              <a:rPr lang="ru-RU" i="0" dirty="0">
                <a:effectLst/>
                <a:latin typeface="Arial" panose="020B0604020202020204" pitchFamily="34" charset="0"/>
                <a:cs typeface="Arial" panose="020B0604020202020204" pitchFamily="34" charset="0"/>
              </a:rPr>
              <a:t>Е. В. </a:t>
            </a:r>
            <a:r>
              <a:rPr lang="ru-RU" i="0" dirty="0" err="1">
                <a:effectLst/>
                <a:latin typeface="Arial" panose="020B0604020202020204" pitchFamily="34" charset="0"/>
                <a:cs typeface="Arial" panose="020B0604020202020204" pitchFamily="34" charset="0"/>
              </a:rPr>
              <a:t>Арменского</a:t>
            </a:r>
            <a:endParaRPr lang="ru-RU" i="0"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D02A7E3-319C-4721-B175-EF4AA7ABC4B7}"/>
              </a:ext>
            </a:extLst>
          </p:cNvPr>
          <p:cNvSpPr txBox="1"/>
          <p:nvPr/>
        </p:nvSpPr>
        <p:spPr>
          <a:xfrm>
            <a:off x="6357197" y="5040208"/>
            <a:ext cx="4951122" cy="523220"/>
          </a:xfrm>
          <a:prstGeom prst="rect">
            <a:avLst/>
          </a:prstGeom>
          <a:noFill/>
        </p:spPr>
        <p:txBody>
          <a:bodyPr wrap="square">
            <a:spAutoFit/>
          </a:bodyPr>
          <a:lstStyle/>
          <a:p>
            <a:pPr algn="ctr"/>
            <a:r>
              <a:rPr lang="ru-RU" sz="1400" b="1" dirty="0">
                <a:latin typeface="Arial" panose="020B0604020202020204" pitchFamily="34" charset="0"/>
                <a:cs typeface="Arial" panose="020B0604020202020204" pitchFamily="34" charset="0"/>
              </a:rPr>
              <a:t>Соавтор</a:t>
            </a:r>
          </a:p>
          <a:p>
            <a:pPr algn="ctr"/>
            <a:r>
              <a:rPr lang="ru-RU" sz="1400" dirty="0">
                <a:latin typeface="Arial" panose="020B0604020202020204" pitchFamily="34" charset="0"/>
                <a:cs typeface="Arial" panose="020B0604020202020204" pitchFamily="34" charset="0"/>
              </a:rPr>
              <a:t>Ландер Л.Б.</a:t>
            </a:r>
          </a:p>
        </p:txBody>
      </p:sp>
    </p:spTree>
    <p:extLst>
      <p:ext uri="{BB962C8B-B14F-4D97-AF65-F5344CB8AC3E}">
        <p14:creationId xmlns:p14="http://schemas.microsoft.com/office/powerpoint/2010/main" val="982325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fontScale="90000"/>
          </a:bodyPr>
          <a:lstStyle/>
          <a:p>
            <a:r>
              <a:rPr lang="ru-RU" sz="3200" dirty="0"/>
              <a:t>Текущие подходы к расчету надежности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4DE8B7-3EEC-23C4-0E82-69C0CC436ECF}"/>
                  </a:ext>
                </a:extLst>
              </p:cNvPr>
              <p:cNvSpPr txBox="1"/>
              <p:nvPr/>
            </p:nvSpPr>
            <p:spPr>
              <a:xfrm>
                <a:off x="2362254" y="3380487"/>
                <a:ext cx="3890962"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800" b="0" i="0" smtClean="0">
                          <a:latin typeface="Cambria Math" panose="02040503050406030204" pitchFamily="18" charset="0"/>
                        </a:rPr>
                        <m:t>ЧФ</m:t>
                      </m:r>
                      <m:r>
                        <a:rPr lang="ru-RU" sz="2800" i="0">
                          <a:latin typeface="Cambria Math" panose="02040503050406030204" pitchFamily="18" charset="0"/>
                        </a:rPr>
                        <m:t>=</m:t>
                      </m:r>
                      <m:r>
                        <a:rPr lang="ru-RU" sz="2800" b="0" i="0" smtClean="0">
                          <a:latin typeface="Cambria Math" panose="02040503050406030204" pitchFamily="18" charset="0"/>
                        </a:rPr>
                        <m:t>ФКС −ТКС</m:t>
                      </m:r>
                    </m:oMath>
                  </m:oMathPara>
                </a14:m>
                <a:endParaRPr lang="ru-RU" sz="2800" dirty="0">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F64DE8B7-3EEC-23C4-0E82-69C0CC436ECF}"/>
                  </a:ext>
                </a:extLst>
              </p:cNvPr>
              <p:cNvSpPr txBox="1">
                <a:spLocks noRot="1" noChangeAspect="1" noMove="1" noResize="1" noEditPoints="1" noAdjustHandles="1" noChangeArrowheads="1" noChangeShapeType="1" noTextEdit="1"/>
              </p:cNvSpPr>
              <p:nvPr/>
            </p:nvSpPr>
            <p:spPr>
              <a:xfrm>
                <a:off x="2362254" y="3380487"/>
                <a:ext cx="3890962" cy="523220"/>
              </a:xfrm>
              <a:prstGeom prst="rect">
                <a:avLst/>
              </a:prstGeom>
              <a:blipFill>
                <a:blip r:embed="rId3"/>
                <a:stretch>
                  <a:fillRect/>
                </a:stretch>
              </a:blipFill>
            </p:spPr>
            <p:txBody>
              <a:bodyPr/>
              <a:lstStyle/>
              <a:p>
                <a:r>
                  <a:rPr lang="ru-RU">
                    <a:noFill/>
                  </a:rPr>
                  <a:t> </a:t>
                </a:r>
              </a:p>
            </p:txBody>
          </p:sp>
        </mc:Fallback>
      </mc:AlternateContent>
      <p:sp>
        <p:nvSpPr>
          <p:cNvPr id="12" name="TextBox 11">
            <a:extLst>
              <a:ext uri="{FF2B5EF4-FFF2-40B4-BE49-F238E27FC236}">
                <a16:creationId xmlns:a16="http://schemas.microsoft.com/office/drawing/2014/main" id="{1D65C7F0-38B6-D768-5E45-F728173E4F64}"/>
              </a:ext>
            </a:extLst>
          </p:cNvPr>
          <p:cNvSpPr txBox="1"/>
          <p:nvPr/>
        </p:nvSpPr>
        <p:spPr>
          <a:xfrm>
            <a:off x="585896" y="4418220"/>
            <a:ext cx="5510104" cy="1323439"/>
          </a:xfrm>
          <a:prstGeom prst="rect">
            <a:avLst/>
          </a:prstGeom>
          <a:noFill/>
        </p:spPr>
        <p:txBody>
          <a:bodyPr wrap="square">
            <a:spAutoFit/>
          </a:bodyPr>
          <a:lstStyle/>
          <a:p>
            <a:pPr algn="just"/>
            <a:r>
              <a:rPr lang="ru-RU" sz="2000" dirty="0"/>
              <a:t>ЧФ — человеческий фактор; </a:t>
            </a:r>
          </a:p>
          <a:p>
            <a:pPr algn="just"/>
            <a:r>
              <a:rPr lang="ru-RU" sz="2000" dirty="0"/>
              <a:t>ТКС — требуемый комплекс способностей;</a:t>
            </a:r>
          </a:p>
          <a:p>
            <a:pPr algn="just"/>
            <a:r>
              <a:rPr lang="ru-RU" sz="2000" dirty="0"/>
              <a:t>ФКС — фактический комплекс способностей</a:t>
            </a:r>
            <a:r>
              <a:rPr lang="en-US" sz="2000" dirty="0"/>
              <a:t>;</a:t>
            </a:r>
            <a:endParaRPr lang="ru-RU" sz="2000" dirty="0"/>
          </a:p>
          <a:p>
            <a:pPr algn="just"/>
            <a:r>
              <a:rPr lang="ru-RU" sz="2000" dirty="0">
                <a:latin typeface="Cambria Math" panose="02040503050406030204" pitchFamily="18" charset="0"/>
              </a:rPr>
              <a:t>К</a:t>
            </a:r>
            <a:r>
              <a:rPr lang="ru-RU" sz="1200" dirty="0">
                <a:latin typeface="Cambria Math" panose="02040503050406030204" pitchFamily="18" charset="0"/>
              </a:rPr>
              <a:t>𝑡</a:t>
            </a:r>
            <a:r>
              <a:rPr lang="ru-RU" sz="2000" dirty="0">
                <a:latin typeface="Cambria Math" panose="02040503050406030204" pitchFamily="18" charset="0"/>
              </a:rPr>
              <a:t> (ЧФ) </a:t>
            </a:r>
            <a:r>
              <a:rPr lang="ru-RU" sz="2000" dirty="0"/>
              <a:t>— коэффициент травматизма.</a:t>
            </a:r>
            <a:endParaRPr lang="ru-RU" sz="2000" dirty="0">
              <a:latin typeface="Cambria Math" panose="02040503050406030204" pitchFamily="18" charset="0"/>
            </a:endParaRPr>
          </a:p>
        </p:txBody>
      </p:sp>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550428F-DD25-44CF-967B-2B1891BC968A}"/>
                  </a:ext>
                </a:extLst>
              </p:cNvPr>
              <p:cNvSpPr txBox="1"/>
              <p:nvPr/>
            </p:nvSpPr>
            <p:spPr>
              <a:xfrm>
                <a:off x="585896" y="2224815"/>
                <a:ext cx="7533850" cy="400110"/>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ru-RU" sz="2000" i="1" smtClean="0">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h𝑢𝑚𝑎𝑛</m:t>
                        </m:r>
                      </m:sub>
                    </m:sSub>
                    <m:d>
                      <m:dPr>
                        <m:ctrlPr>
                          <a:rPr lang="ru-RU"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t> </a:t>
                </a:r>
                <a:endParaRPr lang="ru-RU" sz="2000" dirty="0"/>
              </a:p>
            </p:txBody>
          </p:sp>
        </mc:Choice>
        <mc:Fallback xmlns="">
          <p:sp>
            <p:nvSpPr>
              <p:cNvPr id="13" name="TextBox 12">
                <a:extLst>
                  <a:ext uri="{FF2B5EF4-FFF2-40B4-BE49-F238E27FC236}">
                    <a16:creationId xmlns:a16="http://schemas.microsoft.com/office/drawing/2014/main" id="{5550428F-DD25-44CF-967B-2B1891BC968A}"/>
                  </a:ext>
                </a:extLst>
              </p:cNvPr>
              <p:cNvSpPr txBox="1">
                <a:spLocks noRot="1" noChangeAspect="1" noMove="1" noResize="1" noEditPoints="1" noAdjustHandles="1" noChangeArrowheads="1" noChangeShapeType="1" noTextEdit="1"/>
              </p:cNvSpPr>
              <p:nvPr/>
            </p:nvSpPr>
            <p:spPr>
              <a:xfrm>
                <a:off x="585896" y="2224815"/>
                <a:ext cx="7533850" cy="400110"/>
              </a:xfrm>
              <a:prstGeom prst="rect">
                <a:avLst/>
              </a:prstGeom>
              <a:blipFill>
                <a:blip r:embed="rId4"/>
                <a:stretch>
                  <a:fillRect l="-728" t="-6061" b="-1969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471DBA-597D-4DDD-B5B3-A312F7969DE4}"/>
                  </a:ext>
                </a:extLst>
              </p:cNvPr>
              <p:cNvSpPr txBox="1"/>
              <p:nvPr/>
            </p:nvSpPr>
            <p:spPr>
              <a:xfrm>
                <a:off x="6174265" y="3234934"/>
                <a:ext cx="3890962" cy="81432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800" b="0" i="0" smtClean="0">
                          <a:latin typeface="Cambria Math" panose="02040503050406030204" pitchFamily="18" charset="0"/>
                        </a:rPr>
                        <m:t>ФКС=1−</m:t>
                      </m:r>
                      <m:d>
                        <m:dPr>
                          <m:ctrlPr>
                            <a:rPr lang="ru-RU" i="1">
                              <a:latin typeface="Cambria Math" panose="02040503050406030204" pitchFamily="18" charset="0"/>
                            </a:rPr>
                          </m:ctrlPr>
                        </m:dPr>
                        <m:e>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ru-RU" b="0" i="1" smtClean="0">
                                      <a:latin typeface="Cambria Math" panose="02040503050406030204" pitchFamily="18" charset="0"/>
                                    </a:rPr>
                                    <m:t>К</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ru-RU" b="0" i="1" smtClean="0">
                                  <a:latin typeface="Cambria Math" panose="02040503050406030204" pitchFamily="18" charset="0"/>
                                </a:rPr>
                                <m:t>ЧФ</m:t>
                              </m:r>
                              <m:r>
                                <a:rPr lang="en-US" b="0" i="1" smtClean="0">
                                  <a:latin typeface="Cambria Math" panose="02040503050406030204" pitchFamily="18" charset="0"/>
                                </a:rPr>
                                <m:t>)</m:t>
                              </m:r>
                            </m:num>
                            <m:den>
                              <m:r>
                                <a:rPr lang="ru-RU" b="0" i="1" smtClean="0">
                                  <a:latin typeface="Cambria Math" panose="02040503050406030204" pitchFamily="18" charset="0"/>
                                </a:rPr>
                                <m:t>100</m:t>
                              </m:r>
                              <m:r>
                                <a:rPr lang="en-US" i="1">
                                  <a:latin typeface="Cambria Math" panose="02040503050406030204" pitchFamily="18" charset="0"/>
                                </a:rPr>
                                <m:t>0</m:t>
                              </m:r>
                            </m:den>
                          </m:f>
                        </m:e>
                      </m:d>
                    </m:oMath>
                  </m:oMathPara>
                </a14:m>
                <a:endParaRPr lang="ru-RU" sz="2800" dirty="0">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AB471DBA-597D-4DDD-B5B3-A312F7969DE4}"/>
                  </a:ext>
                </a:extLst>
              </p:cNvPr>
              <p:cNvSpPr txBox="1">
                <a:spLocks noRot="1" noChangeAspect="1" noMove="1" noResize="1" noEditPoints="1" noAdjustHandles="1" noChangeArrowheads="1" noChangeShapeType="1" noTextEdit="1"/>
              </p:cNvSpPr>
              <p:nvPr/>
            </p:nvSpPr>
            <p:spPr>
              <a:xfrm>
                <a:off x="6174265" y="3234934"/>
                <a:ext cx="3890962" cy="814325"/>
              </a:xfrm>
              <a:prstGeom prst="rect">
                <a:avLst/>
              </a:prstGeom>
              <a:blipFill>
                <a:blip r:embed="rId5"/>
                <a:stretch>
                  <a:fillRect/>
                </a:stretch>
              </a:blipFill>
            </p:spPr>
            <p:txBody>
              <a:bodyPr/>
              <a:lstStyle/>
              <a:p>
                <a:r>
                  <a:rPr lang="ru-RU">
                    <a:noFill/>
                  </a:rPr>
                  <a:t> </a:t>
                </a:r>
              </a:p>
            </p:txBody>
          </p:sp>
        </mc:Fallback>
      </mc:AlternateContent>
      <p:sp>
        <p:nvSpPr>
          <p:cNvPr id="16" name="Текст 6">
            <a:extLst>
              <a:ext uri="{FF2B5EF4-FFF2-40B4-BE49-F238E27FC236}">
                <a16:creationId xmlns:a16="http://schemas.microsoft.com/office/drawing/2014/main" id="{F2FD3EAD-0D20-4119-94D3-FE785BACE1EE}"/>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3575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8456503" cy="777025"/>
          </a:xfrm>
        </p:spPr>
        <p:txBody>
          <a:bodyPr>
            <a:normAutofit fontScale="90000"/>
          </a:bodyPr>
          <a:lstStyle/>
          <a:p>
            <a:r>
              <a:rPr lang="ru-RU" sz="3200" dirty="0"/>
              <a:t>Уточненный метод оценки надежности системы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a:extLst>
              <a:ext uri="{FF2B5EF4-FFF2-40B4-BE49-F238E27FC236}">
                <a16:creationId xmlns:a16="http://schemas.microsoft.com/office/drawing/2014/main" id="{678FB33D-0876-367E-AC53-68E0ADB497FB}"/>
              </a:ext>
            </a:extLst>
          </p:cNvPr>
          <p:cNvSpPr txBox="1"/>
          <p:nvPr/>
        </p:nvSpPr>
        <p:spPr>
          <a:xfrm>
            <a:off x="3572219" y="5862849"/>
            <a:ext cx="5047562" cy="369332"/>
          </a:xfrm>
          <a:prstGeom prst="rect">
            <a:avLst/>
          </a:prstGeom>
          <a:noFill/>
        </p:spPr>
        <p:txBody>
          <a:bodyPr wrap="square">
            <a:spAutoFit/>
          </a:bodyPr>
          <a:lstStyle/>
          <a:p>
            <a:pPr algn="ctr"/>
            <a:r>
              <a:rPr lang="ru-RU" i="1" dirty="0" err="1">
                <a:latin typeface="HSE Sans "/>
                <a:cs typeface="Arial" panose="020B0604020202020204" pitchFamily="34" charset="0"/>
              </a:rPr>
              <a:t>СхРН</a:t>
            </a:r>
            <a:r>
              <a:rPr lang="ru-RU" i="1" dirty="0">
                <a:latin typeface="HSE Sans "/>
                <a:cs typeface="Arial" panose="020B0604020202020204" pitchFamily="34" charset="0"/>
              </a:rPr>
              <a:t> системы </a:t>
            </a:r>
            <a:r>
              <a:rPr lang="en" i="1" dirty="0" err="1">
                <a:latin typeface="HSE Sans "/>
                <a:cs typeface="Arial" panose="020B0604020202020204" pitchFamily="34" charset="0"/>
              </a:rPr>
              <a:t>IIoT</a:t>
            </a:r>
            <a:endParaRPr lang="ru-RU" i="1" dirty="0">
              <a:latin typeface="HSE Sans "/>
              <a:cs typeface="Arial" panose="020B0604020202020204" pitchFamily="34" charset="0"/>
            </a:endParaRPr>
          </a:p>
        </p:txBody>
      </p:sp>
      <p:sp>
        <p:nvSpPr>
          <p:cNvPr id="21" name="Текст 4">
            <a:extLst>
              <a:ext uri="{FF2B5EF4-FFF2-40B4-BE49-F238E27FC236}">
                <a16:creationId xmlns:a16="http://schemas.microsoft.com/office/drawing/2014/main" id="{319638AA-5B26-04A8-99EC-611B5C69E3A1}"/>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2" name="Текст 5">
            <a:extLst>
              <a:ext uri="{FF2B5EF4-FFF2-40B4-BE49-F238E27FC236}">
                <a16:creationId xmlns:a16="http://schemas.microsoft.com/office/drawing/2014/main" id="{467DEDB8-7E3B-452C-FB13-F1263846FDD0}"/>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C01188EE-0887-D82A-8E95-DC6E2126D5BD}"/>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pic>
        <p:nvPicPr>
          <p:cNvPr id="5" name="Рисунок 4">
            <a:extLst>
              <a:ext uri="{FF2B5EF4-FFF2-40B4-BE49-F238E27FC236}">
                <a16:creationId xmlns:a16="http://schemas.microsoft.com/office/drawing/2014/main" id="{2227AD77-74B7-47A7-B8A7-F572C0E52730}"/>
              </a:ext>
            </a:extLst>
          </p:cNvPr>
          <p:cNvPicPr>
            <a:picLocks noChangeAspect="1"/>
          </p:cNvPicPr>
          <p:nvPr/>
        </p:nvPicPr>
        <p:blipFill>
          <a:blip r:embed="rId3"/>
          <a:stretch>
            <a:fillRect/>
          </a:stretch>
        </p:blipFill>
        <p:spPr>
          <a:xfrm>
            <a:off x="1924050" y="2276623"/>
            <a:ext cx="9304522" cy="3307993"/>
          </a:xfrm>
          <a:prstGeom prst="rect">
            <a:avLst/>
          </a:prstGeom>
        </p:spPr>
      </p:pic>
      <p:sp>
        <p:nvSpPr>
          <p:cNvPr id="11" name="Текст 6">
            <a:extLst>
              <a:ext uri="{FF2B5EF4-FFF2-40B4-BE49-F238E27FC236}">
                <a16:creationId xmlns:a16="http://schemas.microsoft.com/office/drawing/2014/main" id="{410AC299-5F91-47F6-8D6D-C5F5A4D61E39}"/>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44906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71400" y="1275488"/>
            <a:ext cx="8316803" cy="777025"/>
          </a:xfrm>
        </p:spPr>
        <p:txBody>
          <a:bodyPr>
            <a:normAutofit fontScale="90000"/>
          </a:bodyPr>
          <a:lstStyle/>
          <a:p>
            <a:r>
              <a:rPr lang="ru-RU" sz="3200" dirty="0"/>
              <a:t>Уточненный метод оценки надежности системы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4931175" y="2341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D8BBFE7-168B-3976-6973-D9670B7E96C9}"/>
                  </a:ext>
                </a:extLst>
              </p:cNvPr>
              <p:cNvSpPr txBox="1"/>
              <p:nvPr/>
            </p:nvSpPr>
            <p:spPr>
              <a:xfrm>
                <a:off x="1505301" y="1783645"/>
                <a:ext cx="2463800"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𝐼𝐼𝑜𝑇</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𝑁</m:t>
                          </m:r>
                        </m:sub>
                      </m:sSub>
                    </m:oMath>
                  </m:oMathPara>
                </a14:m>
                <a:endParaRPr lang="ru-RU" sz="2400" dirty="0"/>
              </a:p>
            </p:txBody>
          </p:sp>
        </mc:Choice>
        <mc:Fallback>
          <p:sp>
            <p:nvSpPr>
              <p:cNvPr id="10" name="TextBox 9">
                <a:extLst>
                  <a:ext uri="{FF2B5EF4-FFF2-40B4-BE49-F238E27FC236}">
                    <a16:creationId xmlns:a16="http://schemas.microsoft.com/office/drawing/2014/main" id="{5D8BBFE7-168B-3976-6973-D9670B7E96C9}"/>
                  </a:ext>
                </a:extLst>
              </p:cNvPr>
              <p:cNvSpPr txBox="1">
                <a:spLocks noRot="1" noChangeAspect="1" noMove="1" noResize="1" noEditPoints="1" noAdjustHandles="1" noChangeArrowheads="1" noChangeShapeType="1" noTextEdit="1"/>
              </p:cNvSpPr>
              <p:nvPr/>
            </p:nvSpPr>
            <p:spPr>
              <a:xfrm>
                <a:off x="1505301" y="1783645"/>
                <a:ext cx="2463800" cy="400110"/>
              </a:xfrm>
              <a:prstGeom prst="rect">
                <a:avLst/>
              </a:prstGeom>
              <a:blipFill>
                <a:blip r:embed="rId3"/>
                <a:stretch>
                  <a:fillRect b="-1538"/>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A88C69E9-2914-6C83-080D-816DE457AE49}"/>
                  </a:ext>
                </a:extLst>
              </p:cNvPr>
              <p:cNvSpPr txBox="1"/>
              <p:nvPr/>
            </p:nvSpPr>
            <p:spPr>
              <a:xfrm>
                <a:off x="562020" y="3924978"/>
                <a:ext cx="287301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𝑛𝑜𝑑𝑒</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𝐻𝑊</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𝑆𝑊</m:t>
                          </m:r>
                        </m:sub>
                      </m:sSub>
                    </m:oMath>
                  </m:oMathPara>
                </a14:m>
                <a:endParaRPr lang="ru-RU" sz="2400" dirty="0"/>
              </a:p>
            </p:txBody>
          </p:sp>
        </mc:Choice>
        <mc:Fallback>
          <p:sp>
            <p:nvSpPr>
              <p:cNvPr id="15" name="TextBox 14">
                <a:extLst>
                  <a:ext uri="{FF2B5EF4-FFF2-40B4-BE49-F238E27FC236}">
                    <a16:creationId xmlns:a16="http://schemas.microsoft.com/office/drawing/2014/main" id="{A88C69E9-2914-6C83-080D-816DE457AE49}"/>
                  </a:ext>
                </a:extLst>
              </p:cNvPr>
              <p:cNvSpPr txBox="1">
                <a:spLocks noRot="1" noChangeAspect="1" noMove="1" noResize="1" noEditPoints="1" noAdjustHandles="1" noChangeArrowheads="1" noChangeShapeType="1" noTextEdit="1"/>
              </p:cNvSpPr>
              <p:nvPr/>
            </p:nvSpPr>
            <p:spPr>
              <a:xfrm>
                <a:off x="562020" y="3924978"/>
                <a:ext cx="2873018" cy="400110"/>
              </a:xfrm>
              <a:prstGeom prst="rect">
                <a:avLst/>
              </a:prstGeom>
              <a:blipFill>
                <a:blip r:embed="rId4"/>
                <a:stretch>
                  <a:fillRect b="-1538"/>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430CF2A-57E7-8413-D17B-8A605BA77634}"/>
                  </a:ext>
                </a:extLst>
              </p:cNvPr>
              <p:cNvSpPr txBox="1"/>
              <p:nvPr/>
            </p:nvSpPr>
            <p:spPr>
              <a:xfrm>
                <a:off x="192064" y="4477656"/>
                <a:ext cx="5605671" cy="3283143"/>
              </a:xfrm>
              <a:prstGeom prst="rect">
                <a:avLst/>
              </a:prstGeom>
              <a:noFill/>
            </p:spPr>
            <p:txBody>
              <a:bodyPr wrap="square">
                <a:spAutoFit/>
              </a:bodyPr>
              <a:lstStyle/>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𝑁</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сети</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𝑛𝑜𝑑𝑒</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узла </a:t>
                </a:r>
              </a:p>
              <a:p>
                <a14:m>
                  <m:oMath xmlns:m="http://schemas.openxmlformats.org/officeDocument/2006/math">
                    <m:sSubSup>
                      <m:sSubSupPr>
                        <m:ctrlPr>
                          <a:rPr lang="ru-RU" sz="1400" i="1" smtClean="0">
                            <a:solidFill>
                              <a:srgbClr val="836967"/>
                            </a:solidFill>
                            <a:latin typeface="Cambria Math" panose="02040503050406030204" pitchFamily="18" charset="0"/>
                          </a:rPr>
                        </m:ctrlPr>
                      </m:sSubSupPr>
                      <m:e>
                        <m:r>
                          <a:rPr lang="ru-RU" sz="1400" i="1">
                            <a:latin typeface="Cambria Math" panose="02040503050406030204" pitchFamily="18" charset="0"/>
                          </a:rPr>
                          <m:t>𝑅</m:t>
                        </m:r>
                      </m:e>
                      <m:sub>
                        <m:r>
                          <a:rPr lang="ru-RU" sz="1400" i="1">
                            <a:latin typeface="Cambria Math" panose="02040503050406030204" pitchFamily="18" charset="0"/>
                          </a:rPr>
                          <m:t>𝑖</m:t>
                        </m:r>
                      </m:sub>
                      <m:sup>
                        <m:r>
                          <a:rPr lang="ru-RU" sz="1400" i="1">
                            <a:latin typeface="Cambria Math" panose="02040503050406030204" pitchFamily="18" charset="0"/>
                          </a:rPr>
                          <m:t>𝑦</m:t>
                        </m:r>
                      </m:sup>
                    </m:sSubSup>
                    <m:r>
                      <a:rPr lang="ru-RU" sz="1400" i="1">
                        <a:latin typeface="Cambria Math" panose="02040503050406030204" pitchFamily="18" charset="0"/>
                      </a:rPr>
                      <m:t> </m:t>
                    </m:r>
                  </m:oMath>
                </a14:m>
                <a:r>
                  <a:rPr lang="ru-RU" sz="1400" dirty="0">
                    <a:latin typeface="Cambria Math" panose="02040503050406030204" pitchFamily="18" charset="0"/>
                  </a:rPr>
                  <a:t>– </a:t>
                </a:r>
                <a:r>
                  <a:rPr lang="en-US" sz="1400" dirty="0" err="1">
                    <a:latin typeface="Cambria Math" panose="02040503050406030204" pitchFamily="18" charset="0"/>
                  </a:rPr>
                  <a:t>i</a:t>
                </a:r>
                <a:r>
                  <a:rPr lang="en-US" sz="1400" dirty="0">
                    <a:latin typeface="Cambria Math" panose="02040503050406030204" pitchFamily="18" charset="0"/>
                  </a:rPr>
                  <a:t>-</a:t>
                </a:r>
                <a:r>
                  <a:rPr lang="ru-RU" sz="1400" dirty="0" err="1">
                    <a:latin typeface="Cambria Math" panose="02040503050406030204" pitchFamily="18" charset="0"/>
                  </a:rPr>
                  <a:t>ая</a:t>
                </a:r>
                <a:r>
                  <a:rPr lang="ru-RU" sz="1400" dirty="0">
                    <a:latin typeface="Cambria Math" panose="02040503050406030204" pitchFamily="18" charset="0"/>
                  </a:rPr>
                  <a:t> нередуцируемая последовательная система</a:t>
                </a:r>
              </a:p>
              <a:p>
                <a:r>
                  <a:rPr lang="ru-RU" sz="1400" dirty="0">
                    <a:solidFill>
                      <a:srgbClr val="836967"/>
                    </a:solidFill>
                  </a:rPr>
                  <a:t> </a:t>
                </a:r>
                <a14:m>
                  <m:oMath xmlns:m="http://schemas.openxmlformats.org/officeDocument/2006/math">
                    <m:sSubSup>
                      <m:sSubSupPr>
                        <m:ctrlPr>
                          <a:rPr lang="ru-RU" sz="1400" i="1">
                            <a:solidFill>
                              <a:srgbClr val="836967"/>
                            </a:solidFill>
                            <a:latin typeface="Cambria Math" panose="02040503050406030204" pitchFamily="18" charset="0"/>
                          </a:rPr>
                        </m:ctrlPr>
                      </m:sSubSupPr>
                      <m:e>
                        <m:r>
                          <a:rPr lang="ru-RU" sz="1400" i="1">
                            <a:latin typeface="Cambria Math" panose="02040503050406030204" pitchFamily="18" charset="0"/>
                          </a:rPr>
                          <m:t>𝑅</m:t>
                        </m:r>
                      </m:e>
                      <m:sub>
                        <m:r>
                          <a:rPr lang="ru-RU" sz="1400" i="1">
                            <a:latin typeface="Cambria Math" panose="02040503050406030204" pitchFamily="18" charset="0"/>
                          </a:rPr>
                          <m:t>𝑖</m:t>
                        </m:r>
                      </m:sub>
                      <m:sup>
                        <m:r>
                          <a:rPr lang="ru-RU" sz="1400" i="1">
                            <a:latin typeface="Cambria Math" panose="02040503050406030204" pitchFamily="18" charset="0"/>
                          </a:rPr>
                          <m:t>𝑝</m:t>
                        </m:r>
                      </m:sup>
                    </m:sSubSup>
                  </m:oMath>
                </a14:m>
                <a:r>
                  <a:rPr lang="ru-RU" sz="1400" dirty="0">
                    <a:latin typeface="Cambria Math" panose="02040503050406030204" pitchFamily="18" charset="0"/>
                  </a:rPr>
                  <a:t> – </a:t>
                </a:r>
                <a:r>
                  <a:rPr lang="en-US" sz="1400" dirty="0" err="1">
                    <a:latin typeface="Cambria Math" panose="02040503050406030204" pitchFamily="18" charset="0"/>
                  </a:rPr>
                  <a:t>i</a:t>
                </a:r>
                <a:r>
                  <a:rPr lang="en-US" sz="1400" dirty="0">
                    <a:latin typeface="Cambria Math" panose="02040503050406030204" pitchFamily="18" charset="0"/>
                  </a:rPr>
                  <a:t>-</a:t>
                </a:r>
                <a:r>
                  <a:rPr lang="ru-RU" sz="1400" dirty="0" err="1">
                    <a:latin typeface="Cambria Math" panose="02040503050406030204" pitchFamily="18" charset="0"/>
                  </a:rPr>
                  <a:t>ая</a:t>
                </a:r>
                <a:r>
                  <a:rPr lang="ru-RU" sz="1400" dirty="0">
                    <a:latin typeface="Cambria Math" panose="02040503050406030204" pitchFamily="18" charset="0"/>
                  </a:rPr>
                  <a:t> граничная параллельная система</a:t>
                </a:r>
              </a:p>
              <a:p>
                <a:r>
                  <a:rPr lang="ru-RU" sz="1400" dirty="0">
                    <a:latin typeface="Cambria Math" panose="02040503050406030204" pitchFamily="18" charset="0"/>
                  </a:rPr>
                  <a:t> </a:t>
                </a:r>
                <a14:m>
                  <m:oMath xmlns:m="http://schemas.openxmlformats.org/officeDocument/2006/math">
                    <m:sSub>
                      <m:sSubPr>
                        <m:ctrlPr>
                          <a:rPr lang="ru-RU" sz="1400" i="1" smtClean="0">
                            <a:solidFill>
                              <a:srgbClr val="836967"/>
                            </a:solidFill>
                            <a:latin typeface="Cambria Math" panose="02040503050406030204" pitchFamily="18" charset="0"/>
                          </a:rPr>
                        </m:ctrlPr>
                      </m:sSubPr>
                      <m:e>
                        <m:r>
                          <a:rPr lang="ru-RU" sz="1400" i="1">
                            <a:latin typeface="Cambria Math" panose="02040503050406030204" pitchFamily="18" charset="0"/>
                          </a:rPr>
                          <m:t>𝑛</m:t>
                        </m:r>
                      </m:e>
                      <m:sub>
                        <m:r>
                          <a:rPr lang="ru-RU" sz="1400" i="1">
                            <a:latin typeface="Cambria Math" panose="02040503050406030204" pitchFamily="18" charset="0"/>
                          </a:rPr>
                          <m:t>𝑖</m:t>
                        </m:r>
                      </m:sub>
                    </m:sSub>
                  </m:oMath>
                </a14:m>
                <a:r>
                  <a:rPr lang="ru-RU" sz="1400" dirty="0">
                    <a:latin typeface="Cambria Math" panose="02040503050406030204" pitchFamily="18" charset="0"/>
                  </a:rPr>
                  <a:t> – число ребер в i-й граничной параллельной системе </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𝑙𝑖𝑛𝑘</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связи</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𝐻𝑊</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аппаратного обеспечения</a:t>
                </a:r>
              </a:p>
              <a:p>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rPr>
                          <m:t>𝑅</m:t>
                        </m:r>
                      </m:e>
                      <m:sub>
                        <m:r>
                          <a:rPr lang="ru-RU" sz="1400" i="1">
                            <a:latin typeface="Cambria Math" panose="02040503050406030204" pitchFamily="18" charset="0"/>
                          </a:rPr>
                          <m:t>𝑆𝑊</m:t>
                        </m:r>
                      </m:sub>
                    </m:sSub>
                  </m:oMath>
                </a14:m>
                <a:r>
                  <a:rPr lang="ru-RU" sz="1400" i="1" dirty="0">
                    <a:latin typeface="Cambria Math" panose="02040503050406030204" pitchFamily="18" charset="0"/>
                  </a:rPr>
                  <a:t> </a:t>
                </a:r>
                <a:r>
                  <a:rPr lang="ru-RU" sz="1400" dirty="0">
                    <a:latin typeface="Cambria Math" panose="02040503050406030204" pitchFamily="18" charset="0"/>
                  </a:rPr>
                  <a:t>– надежность программного обеспечения</a:t>
                </a:r>
              </a:p>
              <a:p>
                <a:r>
                  <a:rPr lang="ru-RU" sz="1400" dirty="0">
                    <a:solidFill>
                      <a:srgbClr val="836967"/>
                    </a:solidFill>
                  </a:rPr>
                  <a:t> </a:t>
                </a:r>
                <a14:m>
                  <m:oMath xmlns:m="http://schemas.openxmlformats.org/officeDocument/2006/math">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𝐾</m:t>
                        </m:r>
                      </m:e>
                      <m:sub>
                        <m:r>
                          <a:rPr lang="ru-RU" sz="1400" i="1">
                            <a:latin typeface="Cambria Math" panose="02040503050406030204" pitchFamily="18" charset="0"/>
                          </a:rPr>
                          <m:t>𝐴</m:t>
                        </m:r>
                      </m:sub>
                    </m:sSub>
                  </m:oMath>
                </a14:m>
                <a:r>
                  <a:rPr lang="ru-RU" sz="1400" dirty="0">
                    <a:latin typeface="Cambria Math" panose="02040503050406030204" pitchFamily="18" charset="0"/>
                  </a:rPr>
                  <a:t> – коэффициент качества производства устройств</a:t>
                </a:r>
              </a:p>
              <a:p>
                <a:r>
                  <a:rPr lang="ru-RU" sz="1400" dirty="0">
                    <a:solidFill>
                      <a:srgbClr val="836967"/>
                    </a:solidFill>
                  </a:rPr>
                  <a:t> </a:t>
                </a:r>
                <a14:m>
                  <m:oMath xmlns:m="http://schemas.openxmlformats.org/officeDocument/2006/math">
                    <m:sSub>
                      <m:sSubPr>
                        <m:ctrlPr>
                          <a:rPr lang="ru-RU" sz="1400" i="1">
                            <a:solidFill>
                              <a:srgbClr val="836967"/>
                            </a:solidFill>
                            <a:latin typeface="Cambria Math" panose="02040503050406030204" pitchFamily="18" charset="0"/>
                          </a:rPr>
                        </m:ctrlPr>
                      </m:sSubPr>
                      <m:e>
                        <m:r>
                          <a:rPr lang="ru-RU" sz="1400" i="1">
                            <a:latin typeface="Cambria Math" panose="02040503050406030204" pitchFamily="18" charset="0"/>
                          </a:rPr>
                          <m:t>𝜆</m:t>
                        </m:r>
                      </m:e>
                      <m:sub>
                        <m:r>
                          <a:rPr lang="ru-RU" sz="1400" i="1">
                            <a:latin typeface="Cambria Math" panose="02040503050406030204" pitchFamily="18" charset="0"/>
                          </a:rPr>
                          <m:t>𝑛</m:t>
                        </m:r>
                      </m:sub>
                    </m:sSub>
                  </m:oMath>
                </a14:m>
                <a:r>
                  <a:rPr lang="ru-RU" sz="1400" dirty="0">
                    <a:latin typeface="Cambria Math" panose="02040503050406030204" pitchFamily="18" charset="0"/>
                  </a:rPr>
                  <a:t> – интенсивность отказов ЭРИ</a:t>
                </a:r>
              </a:p>
              <a:p>
                <a:endParaRPr lang="ru-RU" sz="1600" dirty="0">
                  <a:latin typeface="Cambria Math" panose="02040503050406030204" pitchFamily="18" charset="0"/>
                </a:endParaRPr>
              </a:p>
              <a:p>
                <a:endParaRPr lang="ru-RU" sz="1600" dirty="0">
                  <a:latin typeface="Cambria Math" panose="02040503050406030204" pitchFamily="18" charset="0"/>
                </a:endParaRPr>
              </a:p>
              <a:p>
                <a:endParaRPr lang="ru-RU" sz="1600" dirty="0">
                  <a:latin typeface="Cambria Math" panose="02040503050406030204" pitchFamily="18" charset="0"/>
                </a:endParaRPr>
              </a:p>
              <a:p>
                <a:endParaRPr lang="ru-RU" sz="1600" dirty="0">
                  <a:latin typeface="Cambria Math" panose="02040503050406030204" pitchFamily="18" charset="0"/>
                </a:endParaRPr>
              </a:p>
            </p:txBody>
          </p:sp>
        </mc:Choice>
        <mc:Fallback>
          <p:sp>
            <p:nvSpPr>
              <p:cNvPr id="17" name="TextBox 16">
                <a:extLst>
                  <a:ext uri="{FF2B5EF4-FFF2-40B4-BE49-F238E27FC236}">
                    <a16:creationId xmlns:a16="http://schemas.microsoft.com/office/drawing/2014/main" id="{6430CF2A-57E7-8413-D17B-8A605BA77634}"/>
                  </a:ext>
                </a:extLst>
              </p:cNvPr>
              <p:cNvSpPr txBox="1">
                <a:spLocks noRot="1" noChangeAspect="1" noMove="1" noResize="1" noEditPoints="1" noAdjustHandles="1" noChangeArrowheads="1" noChangeShapeType="1" noTextEdit="1"/>
              </p:cNvSpPr>
              <p:nvPr/>
            </p:nvSpPr>
            <p:spPr>
              <a:xfrm>
                <a:off x="192064" y="4477656"/>
                <a:ext cx="5605671" cy="3283143"/>
              </a:xfrm>
              <a:prstGeom prst="rect">
                <a:avLst/>
              </a:prstGeom>
              <a:blipFill>
                <a:blip r:embed="rId5"/>
                <a:stretch>
                  <a:fillRect t="-558"/>
                </a:stretch>
              </a:blipFill>
            </p:spPr>
            <p:txBody>
              <a:bodyPr/>
              <a:lstStyle/>
              <a:p>
                <a:r>
                  <a:rPr lang="ru-RU">
                    <a:noFill/>
                  </a:rPr>
                  <a:t> </a:t>
                </a:r>
              </a:p>
            </p:txBody>
          </p:sp>
        </mc:Fallback>
      </mc:AlternateContent>
      <p:sp>
        <p:nvSpPr>
          <p:cNvPr id="25" name="Текст 4">
            <a:extLst>
              <a:ext uri="{FF2B5EF4-FFF2-40B4-BE49-F238E27FC236}">
                <a16:creationId xmlns:a16="http://schemas.microsoft.com/office/drawing/2014/main" id="{C0A851B4-C5AE-7587-2EEC-EFA10A74CAD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6" name="Текст 5">
            <a:extLst>
              <a:ext uri="{FF2B5EF4-FFF2-40B4-BE49-F238E27FC236}">
                <a16:creationId xmlns:a16="http://schemas.microsoft.com/office/drawing/2014/main" id="{061C6894-9A81-0EAB-E48F-BF3C9D7D5018}"/>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7" name="Текст 6">
            <a:extLst>
              <a:ext uri="{FF2B5EF4-FFF2-40B4-BE49-F238E27FC236}">
                <a16:creationId xmlns:a16="http://schemas.microsoft.com/office/drawing/2014/main" id="{8BF4AB3D-ADF3-3DF9-203D-CFD7691EAD3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3ED8DBC-D5D4-485F-A343-0EE2F19582E6}"/>
                  </a:ext>
                </a:extLst>
              </p:cNvPr>
              <p:cNvSpPr txBox="1"/>
              <p:nvPr/>
            </p:nvSpPr>
            <p:spPr>
              <a:xfrm>
                <a:off x="-728113" y="2183755"/>
                <a:ext cx="6096000" cy="7214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𝑁</m:t>
                          </m:r>
                        </m:sub>
                      </m:sSub>
                      <m:r>
                        <a:rPr lang="ru-RU" sz="2000" i="0">
                          <a:latin typeface="Cambria Math" panose="02040503050406030204" pitchFamily="18" charset="0"/>
                        </a:rPr>
                        <m:t>=</m:t>
                      </m:r>
                      <m:nary>
                        <m:naryPr>
                          <m:chr m:val="∏"/>
                          <m:limLoc m:val="subSup"/>
                          <m:ctrlPr>
                            <a:rPr lang="ru-RU" sz="2000" i="1">
                              <a:latin typeface="Cambria Math" panose="02040503050406030204" pitchFamily="18" charset="0"/>
                            </a:rPr>
                          </m:ctrlPr>
                        </m:naryPr>
                        <m:sub>
                          <m:r>
                            <a:rPr lang="ru-RU" sz="2000" i="1">
                              <a:latin typeface="Cambria Math" panose="02040503050406030204" pitchFamily="18" charset="0"/>
                            </a:rPr>
                            <m:t>𝑖</m:t>
                          </m:r>
                          <m:r>
                            <a:rPr lang="ru-RU" sz="2000" i="0">
                              <a:latin typeface="Cambria Math" panose="02040503050406030204" pitchFamily="18" charset="0"/>
                            </a:rPr>
                            <m:t>=1</m:t>
                          </m:r>
                        </m:sub>
                        <m:sup>
                          <m:r>
                            <a:rPr lang="ru-RU" sz="2000" i="1">
                              <a:latin typeface="Cambria Math" panose="02040503050406030204" pitchFamily="18" charset="0"/>
                            </a:rPr>
                            <m:t>𝑚</m:t>
                          </m:r>
                        </m:sup>
                        <m:e>
                          <m:sSubSup>
                            <m:sSubSupPr>
                              <m:ctrlPr>
                                <a:rPr lang="ru-RU" sz="2000" i="1">
                                  <a:solidFill>
                                    <a:srgbClr val="836967"/>
                                  </a:solidFill>
                                  <a:latin typeface="Cambria Math" panose="02040503050406030204" pitchFamily="18" charset="0"/>
                                </a:rPr>
                              </m:ctrlPr>
                            </m:sSubSupPr>
                            <m:e>
                              <m:r>
                                <a:rPr lang="ru-RU" sz="2000" i="1">
                                  <a:latin typeface="Cambria Math" panose="02040503050406030204" pitchFamily="18" charset="0"/>
                                </a:rPr>
                                <m:t>𝑅</m:t>
                              </m:r>
                            </m:e>
                            <m:sub>
                              <m:r>
                                <a:rPr lang="ru-RU" sz="2000" i="1">
                                  <a:latin typeface="Cambria Math" panose="02040503050406030204" pitchFamily="18" charset="0"/>
                                </a:rPr>
                                <m:t>𝑖</m:t>
                              </m:r>
                            </m:sub>
                            <m:sup>
                              <m:r>
                                <a:rPr lang="ru-RU" sz="2000" i="1">
                                  <a:latin typeface="Cambria Math" panose="02040503050406030204" pitchFamily="18" charset="0"/>
                                </a:rPr>
                                <m:t>𝑦</m:t>
                              </m:r>
                            </m:sup>
                          </m:sSubSup>
                        </m:e>
                      </m:nary>
                      <m:nary>
                        <m:naryPr>
                          <m:chr m:val="∏"/>
                          <m:limLoc m:val="subSup"/>
                          <m:ctrlPr>
                            <a:rPr lang="ru-RU" sz="2000" i="1">
                              <a:latin typeface="Cambria Math" panose="02040503050406030204" pitchFamily="18" charset="0"/>
                            </a:rPr>
                          </m:ctrlPr>
                        </m:naryPr>
                        <m:sub>
                          <m:r>
                            <a:rPr lang="ru-RU" sz="2000" i="1">
                              <a:latin typeface="Cambria Math" panose="02040503050406030204" pitchFamily="18" charset="0"/>
                            </a:rPr>
                            <m:t>𝑖</m:t>
                          </m:r>
                          <m:r>
                            <a:rPr lang="ru-RU" sz="2000" i="0">
                              <a:latin typeface="Cambria Math" panose="02040503050406030204" pitchFamily="18" charset="0"/>
                            </a:rPr>
                            <m:t>=1</m:t>
                          </m:r>
                        </m:sub>
                        <m:sup>
                          <m:r>
                            <a:rPr lang="ru-RU" sz="2000" i="1">
                              <a:latin typeface="Cambria Math" panose="02040503050406030204" pitchFamily="18" charset="0"/>
                            </a:rPr>
                            <m:t>𝑚</m:t>
                          </m:r>
                          <m:r>
                            <a:rPr lang="ru-RU" sz="2000" i="0">
                              <a:latin typeface="Cambria Math" panose="02040503050406030204" pitchFamily="18" charset="0"/>
                            </a:rPr>
                            <m:t>−1</m:t>
                          </m:r>
                        </m:sup>
                        <m:e>
                          <m:sSubSup>
                            <m:sSubSupPr>
                              <m:ctrlPr>
                                <a:rPr lang="ru-RU" sz="2000" i="1">
                                  <a:solidFill>
                                    <a:srgbClr val="836967"/>
                                  </a:solidFill>
                                  <a:latin typeface="Cambria Math" panose="02040503050406030204" pitchFamily="18" charset="0"/>
                                </a:rPr>
                              </m:ctrlPr>
                            </m:sSubSupPr>
                            <m:e>
                              <m:r>
                                <a:rPr lang="ru-RU" sz="2000" i="1">
                                  <a:latin typeface="Cambria Math" panose="02040503050406030204" pitchFamily="18" charset="0"/>
                                </a:rPr>
                                <m:t>𝑅</m:t>
                              </m:r>
                            </m:e>
                            <m:sub>
                              <m:r>
                                <a:rPr lang="ru-RU" sz="2000" i="1">
                                  <a:latin typeface="Cambria Math" panose="02040503050406030204" pitchFamily="18" charset="0"/>
                                </a:rPr>
                                <m:t>𝑖</m:t>
                              </m:r>
                            </m:sub>
                            <m:sup>
                              <m:r>
                                <a:rPr lang="ru-RU" sz="2000" i="1">
                                  <a:latin typeface="Cambria Math" panose="02040503050406030204" pitchFamily="18" charset="0"/>
                                </a:rPr>
                                <m:t>𝑝</m:t>
                              </m:r>
                            </m:sup>
                          </m:sSubSup>
                        </m:e>
                      </m:nary>
                    </m:oMath>
                  </m:oMathPara>
                </a14:m>
                <a:endParaRPr lang="ru-RU" sz="2400" dirty="0"/>
              </a:p>
            </p:txBody>
          </p:sp>
        </mc:Choice>
        <mc:Fallback>
          <p:sp>
            <p:nvSpPr>
              <p:cNvPr id="14" name="TextBox 13">
                <a:extLst>
                  <a:ext uri="{FF2B5EF4-FFF2-40B4-BE49-F238E27FC236}">
                    <a16:creationId xmlns:a16="http://schemas.microsoft.com/office/drawing/2014/main" id="{43ED8DBC-D5D4-485F-A343-0EE2F19582E6}"/>
                  </a:ext>
                </a:extLst>
              </p:cNvPr>
              <p:cNvSpPr txBox="1">
                <a:spLocks noRot="1" noChangeAspect="1" noMove="1" noResize="1" noEditPoints="1" noAdjustHandles="1" noChangeArrowheads="1" noChangeShapeType="1" noTextEdit="1"/>
              </p:cNvSpPr>
              <p:nvPr/>
            </p:nvSpPr>
            <p:spPr>
              <a:xfrm>
                <a:off x="-728113" y="2183755"/>
                <a:ext cx="6096000" cy="721480"/>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8554E1B-4F4A-4B68-96C8-4058EA2D1398}"/>
                  </a:ext>
                </a:extLst>
              </p:cNvPr>
              <p:cNvSpPr txBox="1"/>
              <p:nvPr/>
            </p:nvSpPr>
            <p:spPr>
              <a:xfrm>
                <a:off x="-440313" y="3259101"/>
                <a:ext cx="4176874" cy="5055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sz="2000" i="1" smtClean="0">
                              <a:solidFill>
                                <a:srgbClr val="836967"/>
                              </a:solidFill>
                              <a:latin typeface="Cambria Math" panose="02040503050406030204" pitchFamily="18" charset="0"/>
                            </a:rPr>
                          </m:ctrlPr>
                        </m:sSubSupPr>
                        <m:e>
                          <m:r>
                            <a:rPr lang="ru-RU" sz="2000" i="1">
                              <a:latin typeface="Cambria Math" panose="02040503050406030204" pitchFamily="18" charset="0"/>
                            </a:rPr>
                            <m:t>𝑅</m:t>
                          </m:r>
                        </m:e>
                        <m:sub>
                          <m:r>
                            <a:rPr lang="ru-RU" sz="2000" i="1">
                              <a:latin typeface="Cambria Math" panose="02040503050406030204" pitchFamily="18" charset="0"/>
                            </a:rPr>
                            <m:t>𝑖</m:t>
                          </m:r>
                        </m:sub>
                        <m:sup>
                          <m:r>
                            <a:rPr lang="ru-RU" sz="2000" i="1">
                              <a:latin typeface="Cambria Math" panose="02040503050406030204" pitchFamily="18" charset="0"/>
                            </a:rPr>
                            <m:t>𝑦</m:t>
                          </m:r>
                        </m:sup>
                      </m:sSubSup>
                      <m:r>
                        <a:rPr lang="ru-RU" sz="2000" i="0">
                          <a:latin typeface="Cambria Math" panose="02040503050406030204" pitchFamily="18" charset="0"/>
                        </a:rPr>
                        <m:t>=</m:t>
                      </m:r>
                      <m:sSup>
                        <m:sSupPr>
                          <m:ctrlPr>
                            <a:rPr lang="ru-RU" sz="2000" i="1">
                              <a:solidFill>
                                <a:srgbClr val="836967"/>
                              </a:solidFill>
                              <a:latin typeface="Cambria Math" panose="02040503050406030204" pitchFamily="18" charset="0"/>
                            </a:rPr>
                          </m:ctrlPr>
                        </m:sSupPr>
                        <m:e>
                          <m:d>
                            <m:dPr>
                              <m:begChr m:val=""/>
                              <m:ctrlPr>
                                <a:rPr lang="ru-RU" sz="2000" i="1">
                                  <a:latin typeface="Cambria Math" panose="02040503050406030204" pitchFamily="18" charset="0"/>
                                </a:rPr>
                              </m:ctrlPr>
                            </m:dPr>
                            <m:e>
                              <m:sSub>
                                <m:sSubPr>
                                  <m:ctrlPr>
                                    <a:rPr lang="ru-RU" sz="2000" i="1">
                                      <a:solidFill>
                                        <a:srgbClr val="836967"/>
                                      </a:solidFill>
                                      <a:latin typeface="Cambria Math" panose="02040503050406030204" pitchFamily="18" charset="0"/>
                                    </a:rPr>
                                  </m:ctrlPr>
                                </m:sSubPr>
                                <m:e>
                                  <m:d>
                                    <m:dPr>
                                      <m:endChr m:val=""/>
                                      <m:ctrlPr>
                                        <a:rPr lang="ru-RU" sz="2000" i="1">
                                          <a:latin typeface="Cambria Math" panose="02040503050406030204" pitchFamily="18" charset="0"/>
                                        </a:rPr>
                                      </m:ctrlPr>
                                    </m:dPr>
                                    <m:e>
                                      <m:r>
                                        <a:rPr lang="ru-RU" sz="2000" i="1">
                                          <a:latin typeface="Cambria Math" panose="02040503050406030204" pitchFamily="18" charset="0"/>
                                        </a:rPr>
                                        <m:t>𝑅</m:t>
                                      </m:r>
                                    </m:e>
                                  </m:d>
                                </m:e>
                                <m:sub>
                                  <m:r>
                                    <a:rPr lang="ru-RU" sz="2000" i="1">
                                      <a:latin typeface="Cambria Math" panose="02040503050406030204" pitchFamily="18" charset="0"/>
                                    </a:rPr>
                                    <m:t>𝑛𝑜𝑑𝑒</m:t>
                                  </m:r>
                                </m:sub>
                              </m:sSub>
                            </m:e>
                          </m:d>
                        </m:e>
                        <m:sup>
                          <m:r>
                            <a:rPr lang="ru-RU" sz="2000" i="1">
                              <a:latin typeface="Cambria Math" panose="02040503050406030204" pitchFamily="18" charset="0"/>
                            </a:rPr>
                            <m:t>𝑛</m:t>
                          </m:r>
                          <m:r>
                            <a:rPr lang="ru-RU" sz="2000" i="0">
                              <a:latin typeface="Cambria Math" panose="02040503050406030204" pitchFamily="18" charset="0"/>
                            </a:rPr>
                            <m:t>+1</m:t>
                          </m:r>
                        </m:sup>
                      </m:sSup>
                      <m:r>
                        <a:rPr lang="ru-RU" sz="2000" i="0">
                          <a:latin typeface="Cambria Math" panose="02040503050406030204" pitchFamily="18" charset="0"/>
                        </a:rPr>
                        <m:t>∙</m:t>
                      </m:r>
                      <m:sSup>
                        <m:sSupPr>
                          <m:ctrlPr>
                            <a:rPr lang="ru-RU" sz="2000" i="1">
                              <a:solidFill>
                                <a:srgbClr val="836967"/>
                              </a:solidFill>
                              <a:latin typeface="Cambria Math" panose="02040503050406030204" pitchFamily="18" charset="0"/>
                            </a:rPr>
                          </m:ctrlPr>
                        </m:sSupPr>
                        <m:e>
                          <m:d>
                            <m:dPr>
                              <m:begChr m:val=""/>
                              <m:ctrlPr>
                                <a:rPr lang="ru-RU" sz="2000" i="1">
                                  <a:latin typeface="Cambria Math" panose="02040503050406030204" pitchFamily="18" charset="0"/>
                                </a:rPr>
                              </m:ctrlPr>
                            </m:dPr>
                            <m:e>
                              <m:sSub>
                                <m:sSubPr>
                                  <m:ctrlPr>
                                    <a:rPr lang="ru-RU" sz="2000" i="1">
                                      <a:solidFill>
                                        <a:srgbClr val="836967"/>
                                      </a:solidFill>
                                      <a:latin typeface="Cambria Math" panose="02040503050406030204" pitchFamily="18" charset="0"/>
                                    </a:rPr>
                                  </m:ctrlPr>
                                </m:sSubPr>
                                <m:e>
                                  <m:d>
                                    <m:dPr>
                                      <m:endChr m:val=""/>
                                      <m:ctrlPr>
                                        <a:rPr lang="ru-RU" sz="2000" i="1">
                                          <a:latin typeface="Cambria Math" panose="02040503050406030204" pitchFamily="18" charset="0"/>
                                        </a:rPr>
                                      </m:ctrlPr>
                                    </m:dPr>
                                    <m:e>
                                      <m:r>
                                        <a:rPr lang="ru-RU" sz="2000" i="1">
                                          <a:latin typeface="Cambria Math" panose="02040503050406030204" pitchFamily="18" charset="0"/>
                                        </a:rPr>
                                        <m:t>𝑅</m:t>
                                      </m:r>
                                    </m:e>
                                  </m:d>
                                </m:e>
                                <m:sub>
                                  <m:r>
                                    <a:rPr lang="ru-RU" sz="2000" i="1">
                                      <a:latin typeface="Cambria Math" panose="02040503050406030204" pitchFamily="18" charset="0"/>
                                    </a:rPr>
                                    <m:t>𝑙𝑖𝑛𝑘</m:t>
                                  </m:r>
                                </m:sub>
                              </m:sSub>
                            </m:e>
                          </m:d>
                        </m:e>
                        <m:sup>
                          <m:r>
                            <a:rPr lang="ru-RU" sz="2000" i="1">
                              <a:latin typeface="Cambria Math" panose="02040503050406030204" pitchFamily="18" charset="0"/>
                            </a:rPr>
                            <m:t>𝑛</m:t>
                          </m:r>
                        </m:sup>
                      </m:sSup>
                    </m:oMath>
                  </m:oMathPara>
                </a14:m>
                <a:endParaRPr lang="ru-RU" sz="2400" dirty="0"/>
              </a:p>
            </p:txBody>
          </p:sp>
        </mc:Choice>
        <mc:Fallback>
          <p:sp>
            <p:nvSpPr>
              <p:cNvPr id="16" name="TextBox 15">
                <a:extLst>
                  <a:ext uri="{FF2B5EF4-FFF2-40B4-BE49-F238E27FC236}">
                    <a16:creationId xmlns:a16="http://schemas.microsoft.com/office/drawing/2014/main" id="{F8554E1B-4F4A-4B68-96C8-4058EA2D1398}"/>
                  </a:ext>
                </a:extLst>
              </p:cNvPr>
              <p:cNvSpPr txBox="1">
                <a:spLocks noRot="1" noChangeAspect="1" noMove="1" noResize="1" noEditPoints="1" noAdjustHandles="1" noChangeArrowheads="1" noChangeShapeType="1" noTextEdit="1"/>
              </p:cNvSpPr>
              <p:nvPr/>
            </p:nvSpPr>
            <p:spPr>
              <a:xfrm>
                <a:off x="-440313" y="3259101"/>
                <a:ext cx="4176874" cy="505523"/>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CCE7D5E-0850-45D8-8771-53C2C2BA22D5}"/>
                  </a:ext>
                </a:extLst>
              </p:cNvPr>
              <p:cNvSpPr txBox="1"/>
              <p:nvPr/>
            </p:nvSpPr>
            <p:spPr>
              <a:xfrm>
                <a:off x="2334724" y="3328939"/>
                <a:ext cx="4176873" cy="4365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ru-RU" sz="2000" i="1" smtClean="0">
                              <a:solidFill>
                                <a:srgbClr val="836967"/>
                              </a:solidFill>
                              <a:latin typeface="Cambria Math" panose="02040503050406030204" pitchFamily="18" charset="0"/>
                            </a:rPr>
                          </m:ctrlPr>
                        </m:sSubSupPr>
                        <m:e>
                          <m:r>
                            <a:rPr lang="ru-RU" sz="2000" i="1">
                              <a:latin typeface="Cambria Math" panose="02040503050406030204" pitchFamily="18" charset="0"/>
                            </a:rPr>
                            <m:t>𝑅</m:t>
                          </m:r>
                        </m:e>
                        <m:sub>
                          <m:r>
                            <a:rPr lang="ru-RU" sz="2000" i="1">
                              <a:latin typeface="Cambria Math" panose="02040503050406030204" pitchFamily="18" charset="0"/>
                            </a:rPr>
                            <m:t>𝑖</m:t>
                          </m:r>
                        </m:sub>
                        <m:sup>
                          <m:r>
                            <a:rPr lang="ru-RU" sz="2000" i="1">
                              <a:latin typeface="Cambria Math" panose="02040503050406030204" pitchFamily="18" charset="0"/>
                            </a:rPr>
                            <m:t>𝑝</m:t>
                          </m:r>
                        </m:sup>
                      </m:sSubSup>
                      <m:r>
                        <a:rPr lang="ru-RU" sz="2000" i="0">
                          <a:latin typeface="Cambria Math" panose="02040503050406030204" pitchFamily="18" charset="0"/>
                        </a:rPr>
                        <m:t>=1−</m:t>
                      </m:r>
                      <m:sSup>
                        <m:sSupPr>
                          <m:ctrlPr>
                            <a:rPr lang="ru-RU" sz="2000" i="1">
                              <a:solidFill>
                                <a:srgbClr val="836967"/>
                              </a:solidFill>
                              <a:latin typeface="Cambria Math" panose="02040503050406030204" pitchFamily="18" charset="0"/>
                            </a:rPr>
                          </m:ctrlPr>
                        </m:sSupPr>
                        <m:e>
                          <m:d>
                            <m:dPr>
                              <m:ctrlPr>
                                <a:rPr lang="ru-RU" sz="2000" i="1">
                                  <a:latin typeface="Cambria Math" panose="02040503050406030204" pitchFamily="18" charset="0"/>
                                </a:rPr>
                              </m:ctrlPr>
                            </m:dPr>
                            <m:e>
                              <m:r>
                                <a:rPr lang="ru-RU" sz="2000" i="0">
                                  <a:latin typeface="Cambria Math" panose="02040503050406030204" pitchFamily="18" charset="0"/>
                                </a:rPr>
                                <m:t>1−</m:t>
                              </m:r>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𝑙𝑖𝑛𝑘</m:t>
                                  </m:r>
                                </m:sub>
                              </m:sSub>
                            </m:e>
                          </m:d>
                        </m:e>
                        <m:sup>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𝑖</m:t>
                              </m:r>
                            </m:sub>
                          </m:sSub>
                        </m:sup>
                      </m:sSup>
                    </m:oMath>
                  </m:oMathPara>
                </a14:m>
                <a:endParaRPr lang="ru-RU" sz="2400" dirty="0"/>
              </a:p>
            </p:txBody>
          </p:sp>
        </mc:Choice>
        <mc:Fallback>
          <p:sp>
            <p:nvSpPr>
              <p:cNvPr id="19" name="TextBox 18">
                <a:extLst>
                  <a:ext uri="{FF2B5EF4-FFF2-40B4-BE49-F238E27FC236}">
                    <a16:creationId xmlns:a16="http://schemas.microsoft.com/office/drawing/2014/main" id="{BCCE7D5E-0850-45D8-8771-53C2C2BA22D5}"/>
                  </a:ext>
                </a:extLst>
              </p:cNvPr>
              <p:cNvSpPr txBox="1">
                <a:spLocks noRot="1" noChangeAspect="1" noMove="1" noResize="1" noEditPoints="1" noAdjustHandles="1" noChangeArrowheads="1" noChangeShapeType="1" noTextEdit="1"/>
              </p:cNvSpPr>
              <p:nvPr/>
            </p:nvSpPr>
            <p:spPr>
              <a:xfrm>
                <a:off x="2334724" y="3328939"/>
                <a:ext cx="4176873" cy="436530"/>
              </a:xfrm>
              <a:prstGeom prst="rect">
                <a:avLst/>
              </a:prstGeom>
              <a:blipFill>
                <a:blip r:embed="rId8"/>
                <a:stretch>
                  <a:fillRect b="-5556"/>
                </a:stretch>
              </a:blipFill>
            </p:spPr>
            <p:txBody>
              <a:bodyPr/>
              <a:lstStyle/>
              <a:p>
                <a:r>
                  <a:rPr lang="ru-RU">
                    <a:noFill/>
                  </a:rPr>
                  <a:t> </a:t>
                </a:r>
              </a:p>
            </p:txBody>
          </p:sp>
        </mc:Fallback>
      </mc:AlternateContent>
      <p:cxnSp>
        <p:nvCxnSpPr>
          <p:cNvPr id="8" name="Прямая со стрелкой 7">
            <a:extLst>
              <a:ext uri="{FF2B5EF4-FFF2-40B4-BE49-F238E27FC236}">
                <a16:creationId xmlns:a16="http://schemas.microsoft.com/office/drawing/2014/main" id="{AD2A1D15-11D7-467C-B30E-4E6CBA99B591}"/>
              </a:ext>
            </a:extLst>
          </p:cNvPr>
          <p:cNvCxnSpPr>
            <a:cxnSpLocks/>
          </p:cNvCxnSpPr>
          <p:nvPr/>
        </p:nvCxnSpPr>
        <p:spPr>
          <a:xfrm flipH="1">
            <a:off x="1505301" y="2946369"/>
            <a:ext cx="521368" cy="32592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Прямая со стрелкой 19">
            <a:extLst>
              <a:ext uri="{FF2B5EF4-FFF2-40B4-BE49-F238E27FC236}">
                <a16:creationId xmlns:a16="http://schemas.microsoft.com/office/drawing/2014/main" id="{572A9404-7D89-4E9C-B585-1A3647B93D6E}"/>
              </a:ext>
            </a:extLst>
          </p:cNvPr>
          <p:cNvCxnSpPr>
            <a:cxnSpLocks/>
          </p:cNvCxnSpPr>
          <p:nvPr/>
        </p:nvCxnSpPr>
        <p:spPr>
          <a:xfrm>
            <a:off x="3435038" y="2809684"/>
            <a:ext cx="534062" cy="46260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4" name="Рисунок 23">
            <a:extLst>
              <a:ext uri="{FF2B5EF4-FFF2-40B4-BE49-F238E27FC236}">
                <a16:creationId xmlns:a16="http://schemas.microsoft.com/office/drawing/2014/main" id="{0F902FBB-2518-41D5-A1C0-C46C8BDC1C89}"/>
              </a:ext>
            </a:extLst>
          </p:cNvPr>
          <p:cNvPicPr>
            <a:picLocks noChangeAspect="1"/>
          </p:cNvPicPr>
          <p:nvPr/>
        </p:nvPicPr>
        <p:blipFill rotWithShape="1">
          <a:blip r:embed="rId9"/>
          <a:srcRect r="1712"/>
          <a:stretch/>
        </p:blipFill>
        <p:spPr>
          <a:xfrm>
            <a:off x="5668452" y="1720937"/>
            <a:ext cx="6359658" cy="4175462"/>
          </a:xfrm>
          <a:prstGeom prst="rect">
            <a:avLst/>
          </a:prstGeom>
        </p:spPr>
      </p:pic>
      <p:sp>
        <p:nvSpPr>
          <p:cNvPr id="30" name="Текст 6">
            <a:extLst>
              <a:ext uri="{FF2B5EF4-FFF2-40B4-BE49-F238E27FC236}">
                <a16:creationId xmlns:a16="http://schemas.microsoft.com/office/drawing/2014/main" id="{B8D31891-8872-44FF-847C-0421CB814422}"/>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869ACFAD-A387-43F6-A234-8A0127F3D2C1}"/>
              </a:ext>
            </a:extLst>
          </p:cNvPr>
          <p:cNvSpPr txBox="1"/>
          <p:nvPr/>
        </p:nvSpPr>
        <p:spPr>
          <a:xfrm>
            <a:off x="6378919" y="5896399"/>
            <a:ext cx="5047562" cy="584775"/>
          </a:xfrm>
          <a:prstGeom prst="rect">
            <a:avLst/>
          </a:prstGeom>
          <a:noFill/>
        </p:spPr>
        <p:txBody>
          <a:bodyPr wrap="square">
            <a:spAutoFit/>
          </a:bodyPr>
          <a:lstStyle/>
          <a:p>
            <a:pPr algn="ctr"/>
            <a:r>
              <a:rPr lang="ru-RU" sz="1600" i="1" dirty="0">
                <a:latin typeface="HSE Sans "/>
                <a:cs typeface="Arial" panose="020B0604020202020204" pitchFamily="34" charset="0"/>
              </a:rPr>
              <a:t>График зависимости уровня надежности от количества функционирующих ребер</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CEEA25D1-B050-4A6F-B365-D71FEA57EBC5}"/>
                  </a:ext>
                </a:extLst>
              </p:cNvPr>
              <p:cNvSpPr txBox="1"/>
              <p:nvPr/>
            </p:nvSpPr>
            <p:spPr>
              <a:xfrm>
                <a:off x="2799222" y="3639608"/>
                <a:ext cx="2961167" cy="9577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𝑅</m:t>
                          </m:r>
                        </m:e>
                        <m:sub>
                          <m:r>
                            <a:rPr lang="ru-RU" sz="2000" i="1">
                              <a:latin typeface="Cambria Math" panose="02040503050406030204" pitchFamily="18" charset="0"/>
                            </a:rPr>
                            <m:t>𝐻𝑊</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1" smtClean="0">
                              <a:latin typeface="Cambria Math" panose="02040503050406030204" pitchFamily="18" charset="0"/>
                            </a:rPr>
                            <m:t>𝐾</m:t>
                          </m:r>
                        </m:e>
                        <m:sub>
                          <m:r>
                            <a:rPr lang="ru-RU" sz="2000" i="1">
                              <a:latin typeface="Cambria Math" panose="02040503050406030204" pitchFamily="18" charset="0"/>
                            </a:rPr>
                            <m:t>𝐴</m:t>
                          </m:r>
                        </m:sub>
                      </m:sSub>
                      <m:nary>
                        <m:naryPr>
                          <m:chr m:val="∑"/>
                          <m:limLoc m:val="undOvr"/>
                          <m:ctrlPr>
                            <a:rPr lang="ru-RU" sz="2000" i="1">
                              <a:latin typeface="Cambria Math" panose="02040503050406030204" pitchFamily="18" charset="0"/>
                            </a:rPr>
                          </m:ctrlPr>
                        </m:naryPr>
                        <m:sub>
                          <m:r>
                            <a:rPr lang="ru-RU" sz="2000" i="1">
                              <a:latin typeface="Cambria Math" panose="02040503050406030204" pitchFamily="18" charset="0"/>
                            </a:rPr>
                            <m:t>𝑛</m:t>
                          </m:r>
                          <m:r>
                            <a:rPr lang="ru-RU" sz="2000" i="0">
                              <a:latin typeface="Cambria Math" panose="02040503050406030204" pitchFamily="18" charset="0"/>
                            </a:rPr>
                            <m:t>=1</m:t>
                          </m:r>
                        </m:sub>
                        <m:sup>
                          <m:r>
                            <a:rPr lang="ru-RU" sz="2000" i="1">
                              <a:latin typeface="Cambria Math" panose="02040503050406030204" pitchFamily="18" charset="0"/>
                            </a:rPr>
                            <m:t>𝑁</m:t>
                          </m:r>
                        </m:sup>
                        <m:e>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𝜆</m:t>
                              </m:r>
                            </m:e>
                            <m:sub>
                              <m:r>
                                <a:rPr lang="ru-RU" sz="2000" i="1">
                                  <a:latin typeface="Cambria Math" panose="02040503050406030204" pitchFamily="18" charset="0"/>
                                </a:rPr>
                                <m:t>𝑛</m:t>
                              </m:r>
                            </m:sub>
                          </m:sSub>
                        </m:e>
                      </m:nary>
                    </m:oMath>
                  </m:oMathPara>
                </a14:m>
                <a:endParaRPr lang="ru-RU" sz="1600" dirty="0"/>
              </a:p>
            </p:txBody>
          </p:sp>
        </mc:Choice>
        <mc:Fallback>
          <p:sp>
            <p:nvSpPr>
              <p:cNvPr id="21" name="TextBox 20">
                <a:extLst>
                  <a:ext uri="{FF2B5EF4-FFF2-40B4-BE49-F238E27FC236}">
                    <a16:creationId xmlns:a16="http://schemas.microsoft.com/office/drawing/2014/main" id="{CEEA25D1-B050-4A6F-B365-D71FEA57EBC5}"/>
                  </a:ext>
                </a:extLst>
              </p:cNvPr>
              <p:cNvSpPr txBox="1">
                <a:spLocks noRot="1" noChangeAspect="1" noMove="1" noResize="1" noEditPoints="1" noAdjustHandles="1" noChangeArrowheads="1" noChangeShapeType="1" noTextEdit="1"/>
              </p:cNvSpPr>
              <p:nvPr/>
            </p:nvSpPr>
            <p:spPr>
              <a:xfrm>
                <a:off x="2799222" y="3639608"/>
                <a:ext cx="2961167" cy="957763"/>
              </a:xfrm>
              <a:prstGeom prst="rect">
                <a:avLst/>
              </a:prstGeom>
              <a:blipFill>
                <a:blip r:embed="rId10"/>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73971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Заключение</a:t>
            </a: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9523F23C-E046-54B9-2C5D-604ADC7F3CE1}"/>
              </a:ext>
            </a:extLst>
          </p:cNvPr>
          <p:cNvSpPr txBox="1"/>
          <p:nvPr/>
        </p:nvSpPr>
        <p:spPr>
          <a:xfrm>
            <a:off x="585897" y="2224815"/>
            <a:ext cx="11187006"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Изучена архитектура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Рассмотрены способы расчета надежности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Проанализированы недостатки методов оценки надежности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Предложен разработанный подход к многофакторному прогнозированию показателей надежности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endParaRPr>
          </a:p>
        </p:txBody>
      </p:sp>
      <p:sp>
        <p:nvSpPr>
          <p:cNvPr id="18" name="Текст 4">
            <a:extLst>
              <a:ext uri="{FF2B5EF4-FFF2-40B4-BE49-F238E27FC236}">
                <a16:creationId xmlns:a16="http://schemas.microsoft.com/office/drawing/2014/main" id="{D7D7838D-5D63-0A16-70E7-7AFF1ED7588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19" name="Текст 5">
            <a:extLst>
              <a:ext uri="{FF2B5EF4-FFF2-40B4-BE49-F238E27FC236}">
                <a16:creationId xmlns:a16="http://schemas.microsoft.com/office/drawing/2014/main" id="{818C4B6C-F4B4-262B-363A-55AFE81E3E17}"/>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0" name="Текст 6">
            <a:extLst>
              <a:ext uri="{FF2B5EF4-FFF2-40B4-BE49-F238E27FC236}">
                <a16:creationId xmlns:a16="http://schemas.microsoft.com/office/drawing/2014/main" id="{17FE08C8-22AB-69E8-DE55-BA66D71C09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sp>
        <p:nvSpPr>
          <p:cNvPr id="9" name="Текст 6">
            <a:extLst>
              <a:ext uri="{FF2B5EF4-FFF2-40B4-BE49-F238E27FC236}">
                <a16:creationId xmlns:a16="http://schemas.microsoft.com/office/drawing/2014/main" id="{5014324B-9685-4A3C-9D39-3DBB14E87833}"/>
              </a:ext>
            </a:extLst>
          </p:cNvPr>
          <p:cNvSpPr txBox="1">
            <a:spLocks/>
          </p:cNvSpPr>
          <p:nvPr/>
        </p:nvSpPr>
        <p:spPr>
          <a:xfrm>
            <a:off x="10682582"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699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990233" y="2712443"/>
            <a:ext cx="5134707" cy="2589375"/>
          </a:xfrm>
        </p:spPr>
        <p:txBody>
          <a:bodyPr>
            <a:noAutofit/>
          </a:bodyPr>
          <a:lstStyle/>
          <a:p>
            <a:pPr algn="ctr"/>
            <a:r>
              <a:rPr lang="ru-RU" sz="2400" b="1" dirty="0">
                <a:latin typeface="Arial" panose="020B0604020202020204" pitchFamily="34" charset="0"/>
                <a:cs typeface="Arial" panose="020B0604020202020204" pitchFamily="34" charset="0"/>
              </a:rPr>
              <a:t>Научно-учебная группа</a:t>
            </a:r>
            <a:r>
              <a:rPr lang="ru-RU" sz="2400" dirty="0">
                <a:latin typeface="Arial" panose="020B0604020202020204" pitchFamily="34" charset="0"/>
                <a:cs typeface="Arial" panose="020B0604020202020204" pitchFamily="34" charset="0"/>
              </a:rPr>
              <a:t> </a:t>
            </a:r>
            <a:br>
              <a:rPr lang="ru-RU" sz="24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a:t>
            </a:r>
            <a:r>
              <a:rPr lang="ru-RU" sz="1800" b="1" dirty="0">
                <a:latin typeface="Arial" panose="020B0604020202020204" pitchFamily="34" charset="0"/>
                <a:cs typeface="Arial" panose="020B0604020202020204" pitchFamily="34" charset="0"/>
              </a:rPr>
              <a:t>Управление надежностью на предприятиях</a:t>
            </a:r>
            <a:r>
              <a:rPr lang="ru-RU" sz="1800" dirty="0">
                <a:latin typeface="Arial" panose="020B0604020202020204" pitchFamily="34" charset="0"/>
                <a:cs typeface="Arial" panose="020B0604020202020204" pitchFamily="34" charset="0"/>
              </a:rPr>
              <a:t>»</a:t>
            </a:r>
            <a:br>
              <a:rPr lang="ru-RU" sz="2000" dirty="0">
                <a:latin typeface="Arial" panose="020B0604020202020204" pitchFamily="34" charset="0"/>
                <a:cs typeface="Arial" panose="020B0604020202020204" pitchFamily="34" charset="0"/>
              </a:rPr>
            </a:br>
            <a:br>
              <a:rPr lang="ru-RU" sz="2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Доклад подготовлен в ходе проведения исследования </a:t>
            </a:r>
            <a:br>
              <a:rPr lang="ru-RU" sz="1400"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«Высшая школа экономики» (НИУ ВШЭ)» в 2024 г.</a:t>
            </a:r>
            <a:endParaRPr lang="ru-RU" sz="2400" dirty="0">
              <a:latin typeface="Arial" panose="020B0604020202020204" pitchFamily="34" charset="0"/>
              <a:cs typeface="Arial" panose="020B0604020202020204" pitchFamily="34" charset="0"/>
            </a:endParaRP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a:xfrm>
            <a:off x="6162675" y="1173829"/>
            <a:ext cx="2374808" cy="463186"/>
          </a:xfrm>
        </p:spPr>
        <p:txBody>
          <a:bodyPr>
            <a:noAutofit/>
          </a:bodyPr>
          <a:lstStyle/>
          <a:p>
            <a:r>
              <a:rPr lang="ru-RU" i="0" dirty="0">
                <a:solidFill>
                  <a:schemeClr val="tx1"/>
                </a:solidFill>
                <a:effectLst/>
                <a:latin typeface="arial" panose="020B0604020202020204" pitchFamily="34" charset="0"/>
              </a:rPr>
              <a:t>Московский институт электроники и математики им. </a:t>
            </a:r>
          </a:p>
          <a:p>
            <a:r>
              <a:rPr lang="ru-RU" i="0" dirty="0">
                <a:solidFill>
                  <a:schemeClr val="tx1"/>
                </a:solidFill>
                <a:effectLst/>
                <a:latin typeface="arial" panose="020B0604020202020204" pitchFamily="34" charset="0"/>
              </a:rPr>
              <a:t>А. Н. Тихонова</a:t>
            </a:r>
          </a:p>
          <a:p>
            <a:endParaRPr lang="ru-RU" i="0" dirty="0">
              <a:solidFill>
                <a:schemeClr val="tx1"/>
              </a:solidFill>
              <a:effectLst/>
              <a:latin typeface="arial" panose="020B0604020202020204" pitchFamily="34" charset="0"/>
            </a:endParaRP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solidFill>
                  <a:schemeClr val="tx1"/>
                </a:solidFill>
                <a:latin typeface="Arial" panose="020B0604020202020204" pitchFamily="34" charset="0"/>
                <a:cs typeface="Arial" panose="020B0604020202020204" pitchFamily="34" charset="0"/>
              </a:rPr>
              <a:t>Москва</a:t>
            </a:r>
          </a:p>
          <a:p>
            <a:r>
              <a:rPr lang="ru-RU" dirty="0">
                <a:solidFill>
                  <a:schemeClr val="tx1"/>
                </a:solidFill>
                <a:latin typeface="Arial" panose="020B0604020202020204" pitchFamily="34" charset="0"/>
                <a:cs typeface="Arial" panose="020B0604020202020204" pitchFamily="34" charset="0"/>
              </a:rPr>
              <a:t>10.04.2024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952500" y="2461188"/>
            <a:ext cx="5210175" cy="3091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510588" y="2529678"/>
            <a:ext cx="4541041" cy="2844887"/>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Arial" panose="020B0604020202020204" pitchFamily="34" charset="0"/>
                <a:cs typeface="Arial" panose="020B0604020202020204" pitchFamily="34" charset="0"/>
              </a:rPr>
              <a:t>Доклад</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1600" b="1" dirty="0">
                <a:latin typeface="Arial" panose="020B0604020202020204" pitchFamily="34" charset="0"/>
                <a:cs typeface="Arial" panose="020B0604020202020204" pitchFamily="34" charset="0"/>
              </a:rPr>
              <a:t>«</a:t>
            </a:r>
            <a:r>
              <a:rPr lang="ru-RU" sz="1600" b="1" dirty="0">
                <a:solidFill>
                  <a:schemeClr val="tx1"/>
                </a:solidFill>
                <a:latin typeface="Arial" panose="020B0604020202020204" pitchFamily="34" charset="0"/>
                <a:cs typeface="Arial" panose="020B0604020202020204" pitchFamily="34" charset="0"/>
              </a:rPr>
              <a:t>Анализ методов оценки надежности систем промышленного интернета вещей</a:t>
            </a:r>
            <a:r>
              <a:rPr lang="ru-RU" sz="1600" b="1" dirty="0">
                <a:latin typeface="Arial" panose="020B0604020202020204" pitchFamily="34" charset="0"/>
                <a:cs typeface="Arial" panose="020B0604020202020204" pitchFamily="34" charset="0"/>
              </a:rPr>
              <a:t>»</a:t>
            </a:r>
          </a:p>
          <a:p>
            <a:pPr algn="ctr"/>
            <a:br>
              <a:rPr lang="ru-RU" sz="1800" dirty="0">
                <a:latin typeface="Arial" panose="020B0604020202020204" pitchFamily="34" charset="0"/>
                <a:cs typeface="Arial" panose="020B0604020202020204" pitchFamily="34" charset="0"/>
              </a:rPr>
            </a:br>
            <a:br>
              <a:rPr lang="ru-RU"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algn="ctr"/>
            <a:endParaRPr lang="ru-RU" sz="1800" dirty="0">
              <a:latin typeface="Arial" panose="020B0604020202020204" pitchFamily="34" charset="0"/>
              <a:cs typeface="Arial" panose="020B0604020202020204" pitchFamily="34" charset="0"/>
            </a:endParaRPr>
          </a:p>
          <a:p>
            <a:pPr algn="ctr"/>
            <a:r>
              <a:rPr lang="ru-RU" sz="1400" b="1" dirty="0">
                <a:latin typeface="Arial" panose="020B0604020202020204" pitchFamily="34" charset="0"/>
                <a:cs typeface="Arial" panose="020B0604020202020204" pitchFamily="34" charset="0"/>
              </a:rPr>
              <a:t>Докладчик</a:t>
            </a:r>
            <a:r>
              <a:rPr lang="ru-RU" sz="1400" dirty="0">
                <a:latin typeface="Arial" panose="020B0604020202020204" pitchFamily="34" charset="0"/>
                <a:cs typeface="Arial" panose="020B0604020202020204" pitchFamily="34" charset="0"/>
              </a:rPr>
              <a:t>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Цветков Вячеслав Эдуардович,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магистрант 2 г. о. НИУ ВШЭ</a:t>
            </a: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305549" y="2461187"/>
            <a:ext cx="4951121" cy="309188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id="{5F1EB4DF-5CF8-4715-8984-4F421EB9A905}"/>
              </a:ext>
            </a:extLst>
          </p:cNvPr>
          <p:cNvPicPr>
            <a:picLocks noChangeAspect="1"/>
          </p:cNvPicPr>
          <p:nvPr/>
        </p:nvPicPr>
        <p:blipFill rotWithShape="1">
          <a:blip r:embed="rId2"/>
          <a:srcRect l="10797" t="3938" r="3030" b="2598"/>
          <a:stretch/>
        </p:blipFill>
        <p:spPr>
          <a:xfrm>
            <a:off x="8485833" y="3541793"/>
            <a:ext cx="590550" cy="820655"/>
          </a:xfrm>
          <a:prstGeom prst="rect">
            <a:avLst/>
          </a:prstGeom>
        </p:spPr>
      </p:pic>
      <p:sp>
        <p:nvSpPr>
          <p:cNvPr id="13" name="Текст 2">
            <a:extLst>
              <a:ext uri="{FF2B5EF4-FFF2-40B4-BE49-F238E27FC236}">
                <a16:creationId xmlns:a16="http://schemas.microsoft.com/office/drawing/2014/main" id="{3486D5A8-653E-407F-B9B7-F05335C17264}"/>
              </a:ext>
            </a:extLst>
          </p:cNvPr>
          <p:cNvSpPr>
            <a:spLocks noGrp="1"/>
          </p:cNvSpPr>
          <p:nvPr>
            <p:ph type="body" sz="quarter" idx="10"/>
          </p:nvPr>
        </p:nvSpPr>
        <p:spPr>
          <a:xfrm>
            <a:off x="2025080" y="1173829"/>
            <a:ext cx="3923375" cy="1036102"/>
          </a:xfrm>
        </p:spPr>
        <p:txBody>
          <a:bodyPr/>
          <a:lstStyle/>
          <a:p>
            <a:r>
              <a:rPr lang="ru-RU" dirty="0">
                <a:latin typeface="Arial" panose="020B0604020202020204" pitchFamily="34" charset="0"/>
                <a:cs typeface="Arial" panose="020B0604020202020204" pitchFamily="34" charset="0"/>
              </a:rPr>
              <a:t>М</a:t>
            </a:r>
            <a:r>
              <a:rPr lang="ru-RU" i="0" dirty="0">
                <a:effectLst/>
                <a:latin typeface="Arial" panose="020B0604020202020204" pitchFamily="34" charset="0"/>
                <a:cs typeface="Arial" panose="020B0604020202020204" pitchFamily="34" charset="0"/>
              </a:rPr>
              <a:t>ежвузовская научно-техническая конференция студентов, аспирантов и молодых специалистов имени </a:t>
            </a:r>
          </a:p>
          <a:p>
            <a:r>
              <a:rPr lang="ru-RU" i="0" dirty="0">
                <a:effectLst/>
                <a:latin typeface="Arial" panose="020B0604020202020204" pitchFamily="34" charset="0"/>
                <a:cs typeface="Arial" panose="020B0604020202020204" pitchFamily="34" charset="0"/>
              </a:rPr>
              <a:t>Е. В. </a:t>
            </a:r>
            <a:r>
              <a:rPr lang="ru-RU" i="0" dirty="0" err="1">
                <a:effectLst/>
                <a:latin typeface="Arial" panose="020B0604020202020204" pitchFamily="34" charset="0"/>
                <a:cs typeface="Arial" panose="020B0604020202020204" pitchFamily="34" charset="0"/>
              </a:rPr>
              <a:t>Арменского</a:t>
            </a:r>
            <a:endParaRPr lang="ru-RU" i="0"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D02A7E3-319C-4721-B175-EF4AA7ABC4B7}"/>
              </a:ext>
            </a:extLst>
          </p:cNvPr>
          <p:cNvSpPr txBox="1"/>
          <p:nvPr/>
        </p:nvSpPr>
        <p:spPr>
          <a:xfrm>
            <a:off x="6357197" y="5040208"/>
            <a:ext cx="4951122" cy="523220"/>
          </a:xfrm>
          <a:prstGeom prst="rect">
            <a:avLst/>
          </a:prstGeom>
          <a:noFill/>
        </p:spPr>
        <p:txBody>
          <a:bodyPr wrap="square">
            <a:spAutoFit/>
          </a:bodyPr>
          <a:lstStyle/>
          <a:p>
            <a:pPr algn="ctr"/>
            <a:r>
              <a:rPr lang="ru-RU" sz="1400" b="1" dirty="0">
                <a:latin typeface="Arial" panose="020B0604020202020204" pitchFamily="34" charset="0"/>
                <a:cs typeface="Arial" panose="020B0604020202020204" pitchFamily="34" charset="0"/>
              </a:rPr>
              <a:t>Соавтор</a:t>
            </a:r>
          </a:p>
          <a:p>
            <a:pPr algn="ctr"/>
            <a:r>
              <a:rPr lang="ru-RU" sz="1400" dirty="0">
                <a:latin typeface="Arial" panose="020B0604020202020204" pitchFamily="34" charset="0"/>
                <a:cs typeface="Arial" panose="020B0604020202020204" pitchFamily="34" charset="0"/>
              </a:rPr>
              <a:t>Ландер Л.Б.</a:t>
            </a:r>
          </a:p>
        </p:txBody>
      </p:sp>
    </p:spTree>
    <p:extLst>
      <p:ext uri="{BB962C8B-B14F-4D97-AF65-F5344CB8AC3E}">
        <p14:creationId xmlns:p14="http://schemas.microsoft.com/office/powerpoint/2010/main" val="285612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23F23C-E046-54B9-2C5D-604ADC7F3CE1}"/>
                  </a:ext>
                </a:extLst>
              </p:cNvPr>
              <p:cNvSpPr txBox="1"/>
              <p:nvPr/>
            </p:nvSpPr>
            <p:spPr>
              <a:xfrm>
                <a:off x="585897" y="5349139"/>
                <a:ext cx="11187006" cy="875176"/>
              </a:xfrm>
              <a:prstGeom prst="rect">
                <a:avLst/>
              </a:prstGeom>
              <a:noFill/>
            </p:spPr>
            <p:txBody>
              <a:bodyPr wrap="square">
                <a:spAutoFit/>
              </a:bodyPr>
              <a:lstStyle/>
              <a:p>
                <a:pPr>
                  <a:lnSpc>
                    <a:spcPct val="150000"/>
                  </a:lnSpc>
                </a:pPr>
                <a:r>
                  <a:rPr lang="ru-RU" sz="1600" dirty="0">
                    <a:solidFill>
                      <a:srgbClr val="0E2D69"/>
                    </a:solidFill>
                    <a:latin typeface="Times New Roman" panose="02020603050405020304" pitchFamily="18" charset="0"/>
                    <a:cs typeface="Times New Roman" panose="02020603050405020304" pitchFamily="18" charset="0"/>
                  </a:rPr>
                  <a:t>Данная ячеистая сеть может быть разделена на три нередуцируемые последовательные системы и две граничные параллельные системы. Эти компоненты обозначены как </a:t>
                </a:r>
                <a14:m>
                  <m:oMath xmlns:m="http://schemas.openxmlformats.org/officeDocument/2006/math">
                    <m:sSubSup>
                      <m:sSubSupPr>
                        <m:ctrlPr>
                          <a:rPr lang="ru-RU" sz="1800"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effectLst/>
                    <a:latin typeface="Times New Roman" panose="02020603050405020304" pitchFamily="18" charset="0"/>
                    <a:ea typeface="Calibri" panose="020F0502020204030204" pitchFamily="34" charset="0"/>
                  </a:rPr>
                  <a:t>,</a:t>
                </a:r>
                <a:r>
                  <a:rPr lang="ru-RU" sz="1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𝑝</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и </a:t>
                </a:r>
                <a14:m>
                  <m:oMath xmlns:m="http://schemas.openxmlformats.org/officeDocument/2006/math">
                    <m:sSubSup>
                      <m:sSubSupPr>
                        <m:ctrlPr>
                          <a:rPr lang="ru-RU" sz="18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ru-RU" sz="1800" i="1">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𝛾</m:t>
                        </m:r>
                      </m:sup>
                    </m:sSubSup>
                    <m:r>
                      <a:rPr lang="ru-RU"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𝑡</m:t>
                    </m:r>
                    <m:r>
                      <a:rPr lang="ru-RU"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ru-RU" sz="1800" dirty="0">
                    <a:solidFill>
                      <a:srgbClr val="000000"/>
                    </a:solidFill>
                    <a:effectLst/>
                    <a:latin typeface="Times New Roman" panose="02020603050405020304" pitchFamily="18" charset="0"/>
                    <a:ea typeface="Calibri" panose="020F0502020204030204" pitchFamily="34" charset="0"/>
                  </a:rPr>
                  <a:t> </a:t>
                </a:r>
                <a:endParaRPr lang="en" sz="1600" dirty="0">
                  <a:solidFill>
                    <a:srgbClr val="0E2D69"/>
                  </a:solidFill>
                </a:endParaRPr>
              </a:p>
            </p:txBody>
          </p:sp>
        </mc:Choice>
        <mc:Fallback xmlns="">
          <p:sp>
            <p:nvSpPr>
              <p:cNvPr id="8" name="TextBox 7">
                <a:extLst>
                  <a:ext uri="{FF2B5EF4-FFF2-40B4-BE49-F238E27FC236}">
                    <a16:creationId xmlns:a16="http://schemas.microsoft.com/office/drawing/2014/main" id="{9523F23C-E046-54B9-2C5D-604ADC7F3CE1}"/>
                  </a:ext>
                </a:extLst>
              </p:cNvPr>
              <p:cNvSpPr txBox="1">
                <a:spLocks noRot="1" noChangeAspect="1" noMove="1" noResize="1" noEditPoints="1" noAdjustHandles="1" noChangeArrowheads="1" noChangeShapeType="1" noTextEdit="1"/>
              </p:cNvSpPr>
              <p:nvPr/>
            </p:nvSpPr>
            <p:spPr>
              <a:xfrm>
                <a:off x="585897" y="5349139"/>
                <a:ext cx="11187006" cy="875176"/>
              </a:xfrm>
              <a:prstGeom prst="rect">
                <a:avLst/>
              </a:prstGeom>
              <a:blipFill>
                <a:blip r:embed="rId3"/>
                <a:stretch>
                  <a:fillRect l="-272" b="-8333"/>
                </a:stretch>
              </a:blipFill>
            </p:spPr>
            <p:txBody>
              <a:bodyPr/>
              <a:lstStyle/>
              <a:p>
                <a:r>
                  <a:rPr lang="ru-RU">
                    <a:noFill/>
                  </a:rPr>
                  <a:t> </a:t>
                </a:r>
              </a:p>
            </p:txBody>
          </p:sp>
        </mc:Fallback>
      </mc:AlternateContent>
      <p:sp>
        <p:nvSpPr>
          <p:cNvPr id="18" name="Текст 4">
            <a:extLst>
              <a:ext uri="{FF2B5EF4-FFF2-40B4-BE49-F238E27FC236}">
                <a16:creationId xmlns:a16="http://schemas.microsoft.com/office/drawing/2014/main" id="{D7D7838D-5D63-0A16-70E7-7AFF1ED7588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19" name="Текст 5">
            <a:extLst>
              <a:ext uri="{FF2B5EF4-FFF2-40B4-BE49-F238E27FC236}">
                <a16:creationId xmlns:a16="http://schemas.microsoft.com/office/drawing/2014/main" id="{818C4B6C-F4B4-262B-363A-55AFE81E3E17}"/>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0" name="Текст 6">
            <a:extLst>
              <a:ext uri="{FF2B5EF4-FFF2-40B4-BE49-F238E27FC236}">
                <a16:creationId xmlns:a16="http://schemas.microsoft.com/office/drawing/2014/main" id="{17FE08C8-22AB-69E8-DE55-BA66D71C09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pic>
        <p:nvPicPr>
          <p:cNvPr id="12" name="Рисунок 11">
            <a:extLst>
              <a:ext uri="{FF2B5EF4-FFF2-40B4-BE49-F238E27FC236}">
                <a16:creationId xmlns:a16="http://schemas.microsoft.com/office/drawing/2014/main" id="{6549588C-7770-4330-8D7F-CEC4AA571B69}"/>
              </a:ext>
            </a:extLst>
          </p:cNvPr>
          <p:cNvPicPr/>
          <p:nvPr/>
        </p:nvPicPr>
        <p:blipFill>
          <a:blip r:embed="rId4"/>
          <a:stretch>
            <a:fillRect/>
          </a:stretch>
        </p:blipFill>
        <p:spPr>
          <a:xfrm>
            <a:off x="2234034" y="2635618"/>
            <a:ext cx="7723931" cy="2844064"/>
          </a:xfrm>
          <a:prstGeom prst="rect">
            <a:avLst/>
          </a:prstGeom>
        </p:spPr>
      </p:pic>
    </p:spTree>
    <p:extLst>
      <p:ext uri="{BB962C8B-B14F-4D97-AF65-F5344CB8AC3E}">
        <p14:creationId xmlns:p14="http://schemas.microsoft.com/office/powerpoint/2010/main" val="3343853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Текст 4">
            <a:extLst>
              <a:ext uri="{FF2B5EF4-FFF2-40B4-BE49-F238E27FC236}">
                <a16:creationId xmlns:a16="http://schemas.microsoft.com/office/drawing/2014/main" id="{D7D7838D-5D63-0A16-70E7-7AFF1ED7588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19" name="Текст 5">
            <a:extLst>
              <a:ext uri="{FF2B5EF4-FFF2-40B4-BE49-F238E27FC236}">
                <a16:creationId xmlns:a16="http://schemas.microsoft.com/office/drawing/2014/main" id="{818C4B6C-F4B4-262B-363A-55AFE81E3E17}"/>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0" name="Текст 6">
            <a:extLst>
              <a:ext uri="{FF2B5EF4-FFF2-40B4-BE49-F238E27FC236}">
                <a16:creationId xmlns:a16="http://schemas.microsoft.com/office/drawing/2014/main" id="{17FE08C8-22AB-69E8-DE55-BA66D71C09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pic>
        <p:nvPicPr>
          <p:cNvPr id="4" name="Рисунок 3">
            <a:extLst>
              <a:ext uri="{FF2B5EF4-FFF2-40B4-BE49-F238E27FC236}">
                <a16:creationId xmlns:a16="http://schemas.microsoft.com/office/drawing/2014/main" id="{608456C2-74F3-4934-8350-10F93E418048}"/>
              </a:ext>
            </a:extLst>
          </p:cNvPr>
          <p:cNvPicPr>
            <a:picLocks noChangeAspect="1"/>
          </p:cNvPicPr>
          <p:nvPr/>
        </p:nvPicPr>
        <p:blipFill rotWithShape="1">
          <a:blip r:embed="rId3"/>
          <a:srcRect l="4239"/>
          <a:stretch/>
        </p:blipFill>
        <p:spPr>
          <a:xfrm>
            <a:off x="530369" y="2200976"/>
            <a:ext cx="6614545" cy="3147185"/>
          </a:xfrm>
          <a:prstGeom prst="rect">
            <a:avLst/>
          </a:prstGeom>
        </p:spPr>
      </p:pic>
      <p:pic>
        <p:nvPicPr>
          <p:cNvPr id="6" name="Рисунок 5">
            <a:extLst>
              <a:ext uri="{FF2B5EF4-FFF2-40B4-BE49-F238E27FC236}">
                <a16:creationId xmlns:a16="http://schemas.microsoft.com/office/drawing/2014/main" id="{AD9B26DB-81D0-4EE5-BD41-B1458B003D7F}"/>
              </a:ext>
            </a:extLst>
          </p:cNvPr>
          <p:cNvPicPr>
            <a:picLocks noChangeAspect="1"/>
          </p:cNvPicPr>
          <p:nvPr/>
        </p:nvPicPr>
        <p:blipFill rotWithShape="1">
          <a:blip r:embed="rId4"/>
          <a:srcRect b="57476"/>
          <a:stretch/>
        </p:blipFill>
        <p:spPr>
          <a:xfrm>
            <a:off x="7698529" y="2107536"/>
            <a:ext cx="3495675" cy="1300163"/>
          </a:xfrm>
          <a:prstGeom prst="rect">
            <a:avLst/>
          </a:prstGeom>
        </p:spPr>
      </p:pic>
      <p:sp>
        <p:nvSpPr>
          <p:cNvPr id="13" name="TextBox 12">
            <a:extLst>
              <a:ext uri="{FF2B5EF4-FFF2-40B4-BE49-F238E27FC236}">
                <a16:creationId xmlns:a16="http://schemas.microsoft.com/office/drawing/2014/main" id="{2D46321B-AC9C-4997-A68C-442C6857F703}"/>
              </a:ext>
            </a:extLst>
          </p:cNvPr>
          <p:cNvSpPr txBox="1"/>
          <p:nvPr/>
        </p:nvSpPr>
        <p:spPr>
          <a:xfrm>
            <a:off x="350098" y="6225439"/>
            <a:ext cx="11187006" cy="422167"/>
          </a:xfrm>
          <a:prstGeom prst="rect">
            <a:avLst/>
          </a:prstGeom>
          <a:noFill/>
        </p:spPr>
        <p:txBody>
          <a:bodyPr wrap="square">
            <a:spAutoFit/>
          </a:bodyPr>
          <a:lstStyle/>
          <a:p>
            <a:pPr>
              <a:lnSpc>
                <a:spcPct val="150000"/>
              </a:lnSpc>
            </a:pPr>
            <a:r>
              <a:rPr lang="ru-RU" sz="1600" dirty="0">
                <a:solidFill>
                  <a:srgbClr val="0E2D69"/>
                </a:solidFill>
                <a:latin typeface="Times New Roman" panose="02020603050405020304" pitchFamily="18" charset="0"/>
                <a:cs typeface="Times New Roman" panose="02020603050405020304" pitchFamily="18" charset="0"/>
              </a:rPr>
              <a:t>В качестве требуемого уровня человеческого фактора выбирается фактический уровень травматизма на предприятии.</a:t>
            </a:r>
            <a:endParaRPr lang="en" sz="1600" dirty="0">
              <a:solidFill>
                <a:srgbClr val="0E2D69"/>
              </a:solidFill>
            </a:endParaRPr>
          </a:p>
        </p:txBody>
      </p:sp>
      <p:pic>
        <p:nvPicPr>
          <p:cNvPr id="9" name="Рисунок 8">
            <a:extLst>
              <a:ext uri="{FF2B5EF4-FFF2-40B4-BE49-F238E27FC236}">
                <a16:creationId xmlns:a16="http://schemas.microsoft.com/office/drawing/2014/main" id="{7072DC18-2A5D-4DD2-B761-D28DCB0981DE}"/>
              </a:ext>
            </a:extLst>
          </p:cNvPr>
          <p:cNvPicPr>
            <a:picLocks noChangeAspect="1"/>
          </p:cNvPicPr>
          <p:nvPr/>
        </p:nvPicPr>
        <p:blipFill>
          <a:blip r:embed="rId5"/>
          <a:stretch>
            <a:fillRect/>
          </a:stretch>
        </p:blipFill>
        <p:spPr>
          <a:xfrm>
            <a:off x="8041429" y="3679796"/>
            <a:ext cx="3309938" cy="2287563"/>
          </a:xfrm>
          <a:prstGeom prst="rect">
            <a:avLst/>
          </a:prstGeom>
        </p:spPr>
      </p:pic>
    </p:spTree>
    <p:extLst>
      <p:ext uri="{BB962C8B-B14F-4D97-AF65-F5344CB8AC3E}">
        <p14:creationId xmlns:p14="http://schemas.microsoft.com/office/powerpoint/2010/main" val="23177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Актуальность</a:t>
            </a:r>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143689" y="540904"/>
            <a:ext cx="2070100" cy="415925"/>
          </a:xfrm>
        </p:spPr>
        <p:txBody>
          <a:bodyPr/>
          <a:lstStyle/>
          <a:p>
            <a:r>
              <a:rPr lang="ru-RU" dirty="0"/>
              <a:t>Межвузовская научно-техническая конференция студентов, аспирантов и молодых специалистов имени Е. В. </a:t>
            </a:r>
            <a:r>
              <a:rPr lang="ru-RU" dirty="0" err="1"/>
              <a:t>Арменского</a:t>
            </a:r>
            <a:endParaRPr lang="ru-RU"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ru-RU" sz="1000" dirty="0"/>
              <a:t>Анализ методов оценки надежности систем промышленного интернета вещей</a:t>
            </a:r>
            <a:endParaRPr lang="ru-RU" dirty="0"/>
          </a:p>
        </p:txBody>
      </p:sp>
      <p:pic>
        <p:nvPicPr>
          <p:cNvPr id="13" name="Рисунок 12">
            <a:extLst>
              <a:ext uri="{FF2B5EF4-FFF2-40B4-BE49-F238E27FC236}">
                <a16:creationId xmlns:a16="http://schemas.microsoft.com/office/drawing/2014/main" id="{5B1A9FE8-D405-AF6B-5D73-47C63980EBC0}"/>
              </a:ext>
            </a:extLst>
          </p:cNvPr>
          <p:cNvPicPr>
            <a:picLocks noChangeAspect="1"/>
          </p:cNvPicPr>
          <p:nvPr/>
        </p:nvPicPr>
        <p:blipFill rotWithShape="1">
          <a:blip r:embed="rId3"/>
          <a:srcRect l="1140"/>
          <a:stretch/>
        </p:blipFill>
        <p:spPr>
          <a:xfrm>
            <a:off x="6471930" y="2389980"/>
            <a:ext cx="5585812" cy="3763184"/>
          </a:xfrm>
          <a:prstGeom prst="rect">
            <a:avLst/>
          </a:prstGeom>
        </p:spPr>
      </p:pic>
      <p:cxnSp>
        <p:nvCxnSpPr>
          <p:cNvPr id="14" name="Прямая со стрелкой 13">
            <a:extLst>
              <a:ext uri="{FF2B5EF4-FFF2-40B4-BE49-F238E27FC236}">
                <a16:creationId xmlns:a16="http://schemas.microsoft.com/office/drawing/2014/main" id="{80CCEE72-4386-3BE4-4BD4-82CC26B36465}"/>
              </a:ext>
            </a:extLst>
          </p:cNvPr>
          <p:cNvCxnSpPr>
            <a:cxnSpLocks/>
          </p:cNvCxnSpPr>
          <p:nvPr/>
        </p:nvCxnSpPr>
        <p:spPr>
          <a:xfrm flipV="1">
            <a:off x="6471930" y="2599317"/>
            <a:ext cx="0" cy="3211776"/>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6CE972CA-8C63-1D0A-5FD4-1A5487EA8D0E}"/>
              </a:ext>
            </a:extLst>
          </p:cNvPr>
          <p:cNvCxnSpPr>
            <a:cxnSpLocks/>
            <a:endCxn id="17" idx="0"/>
          </p:cNvCxnSpPr>
          <p:nvPr/>
        </p:nvCxnSpPr>
        <p:spPr>
          <a:xfrm>
            <a:off x="6462405" y="5809586"/>
            <a:ext cx="5559802" cy="0"/>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36526BB-0321-380F-D37F-6499EA92FA58}"/>
              </a:ext>
            </a:extLst>
          </p:cNvPr>
          <p:cNvSpPr txBox="1"/>
          <p:nvPr/>
        </p:nvSpPr>
        <p:spPr>
          <a:xfrm>
            <a:off x="6462405" y="2425653"/>
            <a:ext cx="781048" cy="261610"/>
          </a:xfrm>
          <a:prstGeom prst="rect">
            <a:avLst/>
          </a:prstGeom>
          <a:noFill/>
        </p:spPr>
        <p:txBody>
          <a:bodyPr wrap="square" rtlCol="0">
            <a:spAutoFit/>
          </a:bodyPr>
          <a:lstStyle/>
          <a:p>
            <a:pPr algn="l"/>
            <a:r>
              <a:rPr lang="en-US" sz="1050" b="1" dirty="0">
                <a:solidFill>
                  <a:srgbClr val="000000"/>
                </a:solidFill>
                <a:latin typeface="HSE Sans" panose="02000000000000000000" pitchFamily="2" charset="0"/>
              </a:rPr>
              <a:t>$</a:t>
            </a:r>
            <a:r>
              <a:rPr lang="ru-RU" sz="1050" b="1" dirty="0">
                <a:solidFill>
                  <a:srgbClr val="000000"/>
                </a:solidFill>
                <a:latin typeface="HSE Sans" panose="02000000000000000000" pitchFamily="2" charset="0"/>
              </a:rPr>
              <a:t>,</a:t>
            </a:r>
            <a:r>
              <a:rPr lang="en-US" sz="1050" b="1" dirty="0">
                <a:solidFill>
                  <a:srgbClr val="000000"/>
                </a:solidFill>
                <a:latin typeface="HSE Sans" panose="02000000000000000000" pitchFamily="2" charset="0"/>
              </a:rPr>
              <a:t> </a:t>
            </a:r>
            <a:r>
              <a:rPr lang="ru-RU" sz="1100" b="1" dirty="0">
                <a:solidFill>
                  <a:srgbClr val="000000"/>
                </a:solidFill>
                <a:latin typeface="HSE Sans" panose="02000000000000000000" pitchFamily="2" charset="0"/>
              </a:rPr>
              <a:t>млрд</a:t>
            </a:r>
            <a:endParaRPr lang="ru-RU" sz="1050" b="1" dirty="0">
              <a:solidFill>
                <a:srgbClr val="000000"/>
              </a:solidFill>
              <a:latin typeface="HSE Sans" panose="02000000000000000000" pitchFamily="2" charset="0"/>
            </a:endParaRPr>
          </a:p>
        </p:txBody>
      </p:sp>
      <p:sp>
        <p:nvSpPr>
          <p:cNvPr id="17" name="TextBox 16">
            <a:extLst>
              <a:ext uri="{FF2B5EF4-FFF2-40B4-BE49-F238E27FC236}">
                <a16:creationId xmlns:a16="http://schemas.microsoft.com/office/drawing/2014/main" id="{710C9A25-9FBB-F056-EF75-86EB28CF1238}"/>
              </a:ext>
            </a:extLst>
          </p:cNvPr>
          <p:cNvSpPr txBox="1"/>
          <p:nvPr/>
        </p:nvSpPr>
        <p:spPr>
          <a:xfrm>
            <a:off x="11631683" y="5809586"/>
            <a:ext cx="781048" cy="261610"/>
          </a:xfrm>
          <a:prstGeom prst="rect">
            <a:avLst/>
          </a:prstGeom>
          <a:noFill/>
        </p:spPr>
        <p:txBody>
          <a:bodyPr wrap="square" rtlCol="0">
            <a:spAutoFit/>
          </a:bodyPr>
          <a:lstStyle/>
          <a:p>
            <a:pPr algn="l"/>
            <a:r>
              <a:rPr lang="ru-RU" sz="1100" b="1" dirty="0">
                <a:solidFill>
                  <a:srgbClr val="000000"/>
                </a:solidFill>
                <a:latin typeface="HSE Sans" panose="02000000000000000000" pitchFamily="2" charset="0"/>
              </a:rPr>
              <a:t>год</a:t>
            </a:r>
            <a:endParaRPr lang="ru-RU" sz="1000" b="1" dirty="0">
              <a:solidFill>
                <a:srgbClr val="000000"/>
              </a:solidFill>
              <a:latin typeface="HSE Sans" panose="02000000000000000000" pitchFamily="2" charset="0"/>
            </a:endParaRPr>
          </a:p>
        </p:txBody>
      </p:sp>
      <p:sp>
        <p:nvSpPr>
          <p:cNvPr id="18" name="Прямоугольник 17">
            <a:extLst>
              <a:ext uri="{FF2B5EF4-FFF2-40B4-BE49-F238E27FC236}">
                <a16:creationId xmlns:a16="http://schemas.microsoft.com/office/drawing/2014/main" id="{761CE82A-FBFA-C5C8-C766-77F02BE461C4}"/>
              </a:ext>
            </a:extLst>
          </p:cNvPr>
          <p:cNvSpPr/>
          <p:nvPr/>
        </p:nvSpPr>
        <p:spPr>
          <a:xfrm>
            <a:off x="1194537" y="2130470"/>
            <a:ext cx="3333750" cy="937695"/>
          </a:xfrm>
          <a:prstGeom prst="rect">
            <a:avLst/>
          </a:prstGeom>
          <a:solidFill>
            <a:srgbClr val="002060"/>
          </a:solid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Интернет вещей </a:t>
            </a:r>
            <a:r>
              <a:rPr lang="en-US" dirty="0"/>
              <a:t>IoT</a:t>
            </a:r>
            <a:endParaRPr lang="ru-RU" dirty="0"/>
          </a:p>
        </p:txBody>
      </p:sp>
      <p:sp>
        <p:nvSpPr>
          <p:cNvPr id="19" name="Прямоугольник 18">
            <a:extLst>
              <a:ext uri="{FF2B5EF4-FFF2-40B4-BE49-F238E27FC236}">
                <a16:creationId xmlns:a16="http://schemas.microsoft.com/office/drawing/2014/main" id="{ABAAE0DE-539A-739D-90AD-10B7C37D61D1}"/>
              </a:ext>
            </a:extLst>
          </p:cNvPr>
          <p:cNvSpPr/>
          <p:nvPr/>
        </p:nvSpPr>
        <p:spPr>
          <a:xfrm>
            <a:off x="375360" y="3607122"/>
            <a:ext cx="2257426" cy="856617"/>
          </a:xfrm>
          <a:prstGeom prst="rect">
            <a:avLst/>
          </a:prstGeom>
          <a:solidFill>
            <a:srgbClr val="00206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Потребительский (классический) Интернет вещей </a:t>
            </a:r>
            <a:r>
              <a:rPr lang="en-US" dirty="0"/>
              <a:t>IoT</a:t>
            </a:r>
            <a:endParaRPr lang="ru-RU" dirty="0"/>
          </a:p>
        </p:txBody>
      </p:sp>
      <p:sp>
        <p:nvSpPr>
          <p:cNvPr id="20" name="Прямоугольник 19">
            <a:extLst>
              <a:ext uri="{FF2B5EF4-FFF2-40B4-BE49-F238E27FC236}">
                <a16:creationId xmlns:a16="http://schemas.microsoft.com/office/drawing/2014/main" id="{44E5692E-F9BC-A7C9-3F43-2BE8908A1F18}"/>
              </a:ext>
            </a:extLst>
          </p:cNvPr>
          <p:cNvSpPr/>
          <p:nvPr/>
        </p:nvSpPr>
        <p:spPr>
          <a:xfrm>
            <a:off x="3171535" y="3607122"/>
            <a:ext cx="2257426" cy="845507"/>
          </a:xfrm>
          <a:prstGeom prst="rect">
            <a:avLst/>
          </a:prstGeom>
          <a:solidFill>
            <a:srgbClr val="00206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Промышленный интернет вещей </a:t>
            </a:r>
            <a:r>
              <a:rPr lang="en-US" dirty="0"/>
              <a:t>IIoT</a:t>
            </a:r>
            <a:endParaRPr lang="ru-RU" dirty="0"/>
          </a:p>
        </p:txBody>
      </p:sp>
      <p:cxnSp>
        <p:nvCxnSpPr>
          <p:cNvPr id="21" name="Прямая со стрелкой 20">
            <a:extLst>
              <a:ext uri="{FF2B5EF4-FFF2-40B4-BE49-F238E27FC236}">
                <a16:creationId xmlns:a16="http://schemas.microsoft.com/office/drawing/2014/main" id="{57028BBC-8DF9-7506-D601-5CD5440E3A36}"/>
              </a:ext>
            </a:extLst>
          </p:cNvPr>
          <p:cNvCxnSpPr>
            <a:cxnSpLocks/>
            <a:stCxn id="18" idx="2"/>
            <a:endCxn id="19" idx="0"/>
          </p:cNvCxnSpPr>
          <p:nvPr/>
        </p:nvCxnSpPr>
        <p:spPr>
          <a:xfrm flipH="1">
            <a:off x="1504073" y="3068165"/>
            <a:ext cx="1357339" cy="538957"/>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87376F04-9ABD-ED73-8055-20F009EDB29E}"/>
              </a:ext>
            </a:extLst>
          </p:cNvPr>
          <p:cNvCxnSpPr>
            <a:cxnSpLocks/>
            <a:stCxn id="18" idx="2"/>
            <a:endCxn id="20" idx="0"/>
          </p:cNvCxnSpPr>
          <p:nvPr/>
        </p:nvCxnSpPr>
        <p:spPr>
          <a:xfrm>
            <a:off x="2861412" y="3068165"/>
            <a:ext cx="1438836" cy="538957"/>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CBE69DC-6602-E79A-B2FE-AB25BFCFD9FF}"/>
              </a:ext>
            </a:extLst>
          </p:cNvPr>
          <p:cNvSpPr txBox="1"/>
          <p:nvPr/>
        </p:nvSpPr>
        <p:spPr>
          <a:xfrm>
            <a:off x="587270" y="4838645"/>
            <a:ext cx="1833605" cy="369332"/>
          </a:xfrm>
          <a:prstGeom prst="rect">
            <a:avLst/>
          </a:prstGeom>
          <a:noFill/>
        </p:spPr>
        <p:txBody>
          <a:bodyPr wrap="square">
            <a:spAutoFit/>
          </a:bodyPr>
          <a:lstStyle/>
          <a:p>
            <a:pPr marL="285750" indent="-285750">
              <a:buFont typeface="Arial" panose="020B0604020202020204" pitchFamily="34" charset="0"/>
              <a:buChar char="•"/>
            </a:pPr>
            <a:r>
              <a:rPr lang="ru-RU" sz="1800" dirty="0">
                <a:latin typeface="HSE Sans "/>
                <a:cs typeface="Arial" panose="020B0604020202020204" pitchFamily="34" charset="0"/>
              </a:rPr>
              <a:t>умный замок</a:t>
            </a:r>
          </a:p>
        </p:txBody>
      </p:sp>
      <p:sp>
        <p:nvSpPr>
          <p:cNvPr id="24" name="TextBox 23">
            <a:extLst>
              <a:ext uri="{FF2B5EF4-FFF2-40B4-BE49-F238E27FC236}">
                <a16:creationId xmlns:a16="http://schemas.microsoft.com/office/drawing/2014/main" id="{120CDB8B-6043-5E6C-9D12-78B54F81631C}"/>
              </a:ext>
            </a:extLst>
          </p:cNvPr>
          <p:cNvSpPr txBox="1"/>
          <p:nvPr/>
        </p:nvSpPr>
        <p:spPr>
          <a:xfrm>
            <a:off x="587270" y="5212429"/>
            <a:ext cx="1908937" cy="369332"/>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умная камера</a:t>
            </a:r>
          </a:p>
        </p:txBody>
      </p:sp>
      <p:sp>
        <p:nvSpPr>
          <p:cNvPr id="25" name="TextBox 24">
            <a:extLst>
              <a:ext uri="{FF2B5EF4-FFF2-40B4-BE49-F238E27FC236}">
                <a16:creationId xmlns:a16="http://schemas.microsoft.com/office/drawing/2014/main" id="{3C8C4D8C-DC4A-2C58-FDA1-12A9E43C8389}"/>
              </a:ext>
            </a:extLst>
          </p:cNvPr>
          <p:cNvSpPr txBox="1"/>
          <p:nvPr/>
        </p:nvSpPr>
        <p:spPr>
          <a:xfrm>
            <a:off x="587270" y="5592463"/>
            <a:ext cx="1938883" cy="369332"/>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умная розетка</a:t>
            </a:r>
          </a:p>
        </p:txBody>
      </p:sp>
      <p:sp>
        <p:nvSpPr>
          <p:cNvPr id="26" name="TextBox 25">
            <a:extLst>
              <a:ext uri="{FF2B5EF4-FFF2-40B4-BE49-F238E27FC236}">
                <a16:creationId xmlns:a16="http://schemas.microsoft.com/office/drawing/2014/main" id="{808A8BE7-87F5-1F17-6E38-637F2F1C6C9D}"/>
              </a:ext>
            </a:extLst>
          </p:cNvPr>
          <p:cNvSpPr txBox="1"/>
          <p:nvPr/>
        </p:nvSpPr>
        <p:spPr>
          <a:xfrm>
            <a:off x="587269" y="5940391"/>
            <a:ext cx="1908937" cy="369332"/>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умные часы </a:t>
            </a:r>
            <a:endParaRPr lang="ru-RU" dirty="0">
              <a:latin typeface="HSE Sans "/>
            </a:endParaRPr>
          </a:p>
        </p:txBody>
      </p:sp>
      <p:cxnSp>
        <p:nvCxnSpPr>
          <p:cNvPr id="27" name="Прямая со стрелкой 26">
            <a:extLst>
              <a:ext uri="{FF2B5EF4-FFF2-40B4-BE49-F238E27FC236}">
                <a16:creationId xmlns:a16="http://schemas.microsoft.com/office/drawing/2014/main" id="{05DE583C-6F65-6FA0-2FE8-51B50CCA3B44}"/>
              </a:ext>
            </a:extLst>
          </p:cNvPr>
          <p:cNvCxnSpPr>
            <a:cxnSpLocks/>
            <a:stCxn id="19" idx="2"/>
          </p:cNvCxnSpPr>
          <p:nvPr/>
        </p:nvCxnSpPr>
        <p:spPr>
          <a:xfrm>
            <a:off x="1504073" y="4463739"/>
            <a:ext cx="0" cy="336226"/>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id="{00D07138-6237-EDD9-54A9-ABDC1D6867CF}"/>
              </a:ext>
            </a:extLst>
          </p:cNvPr>
          <p:cNvCxnSpPr>
            <a:cxnSpLocks/>
          </p:cNvCxnSpPr>
          <p:nvPr/>
        </p:nvCxnSpPr>
        <p:spPr>
          <a:xfrm>
            <a:off x="4351974" y="4452629"/>
            <a:ext cx="316" cy="283277"/>
          </a:xfrm>
          <a:prstGeom prst="straightConnector1">
            <a:avLst/>
          </a:prstGeom>
          <a:ln w="190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E600456-CED9-1E24-9D53-40904E69DB0B}"/>
              </a:ext>
            </a:extLst>
          </p:cNvPr>
          <p:cNvSpPr txBox="1"/>
          <p:nvPr/>
        </p:nvSpPr>
        <p:spPr>
          <a:xfrm>
            <a:off x="2975090" y="4735906"/>
            <a:ext cx="2753767" cy="646331"/>
          </a:xfrm>
          <a:prstGeom prst="rect">
            <a:avLst/>
          </a:prstGeom>
          <a:noFill/>
        </p:spPr>
        <p:txBody>
          <a:bodyPr wrap="square">
            <a:spAutoFit/>
          </a:bodyPr>
          <a:lstStyle/>
          <a:p>
            <a:pPr marL="285750" indent="-285750">
              <a:buFont typeface="Arial" panose="020B0604020202020204" pitchFamily="34" charset="0"/>
              <a:buChar char="•"/>
            </a:pPr>
            <a:r>
              <a:rPr lang="ru-RU" sz="1800" dirty="0">
                <a:latin typeface="HSE Sans "/>
                <a:cs typeface="Arial" panose="020B0604020202020204" pitchFamily="34" charset="0"/>
              </a:rPr>
              <a:t>Системы управления цепями поставок</a:t>
            </a:r>
          </a:p>
        </p:txBody>
      </p:sp>
      <p:sp>
        <p:nvSpPr>
          <p:cNvPr id="30" name="TextBox 29">
            <a:extLst>
              <a:ext uri="{FF2B5EF4-FFF2-40B4-BE49-F238E27FC236}">
                <a16:creationId xmlns:a16="http://schemas.microsoft.com/office/drawing/2014/main" id="{D446F36E-6BFC-081E-2D88-E6CBFDC0C7FA}"/>
              </a:ext>
            </a:extLst>
          </p:cNvPr>
          <p:cNvSpPr txBox="1"/>
          <p:nvPr/>
        </p:nvSpPr>
        <p:spPr>
          <a:xfrm>
            <a:off x="2985960" y="5867631"/>
            <a:ext cx="3232651" cy="646331"/>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Системы мониторинга и управления безопасностью</a:t>
            </a:r>
          </a:p>
        </p:txBody>
      </p:sp>
      <p:sp>
        <p:nvSpPr>
          <p:cNvPr id="31" name="TextBox 30">
            <a:extLst>
              <a:ext uri="{FF2B5EF4-FFF2-40B4-BE49-F238E27FC236}">
                <a16:creationId xmlns:a16="http://schemas.microsoft.com/office/drawing/2014/main" id="{95FFF984-B56A-440E-64B6-85B0879D101F}"/>
              </a:ext>
            </a:extLst>
          </p:cNvPr>
          <p:cNvSpPr txBox="1"/>
          <p:nvPr/>
        </p:nvSpPr>
        <p:spPr>
          <a:xfrm>
            <a:off x="2985961" y="5298136"/>
            <a:ext cx="2742896" cy="646331"/>
          </a:xfrm>
          <a:prstGeom prst="rect">
            <a:avLst/>
          </a:prstGeom>
          <a:noFill/>
        </p:spPr>
        <p:txBody>
          <a:bodyPr wrap="square">
            <a:spAutoFit/>
          </a:bodyPr>
          <a:lstStyle/>
          <a:p>
            <a:pPr marL="285750" indent="-285750">
              <a:buFont typeface="Arial" panose="020B0604020202020204" pitchFamily="34" charset="0"/>
              <a:buChar char="•"/>
            </a:pPr>
            <a:r>
              <a:rPr lang="ru-RU" dirty="0">
                <a:latin typeface="HSE Sans "/>
                <a:cs typeface="Arial" panose="020B0604020202020204" pitchFamily="34" charset="0"/>
              </a:rPr>
              <a:t>Системы управления складскими запасами</a:t>
            </a:r>
          </a:p>
        </p:txBody>
      </p:sp>
      <p:sp>
        <p:nvSpPr>
          <p:cNvPr id="32" name="TextBox 31">
            <a:extLst>
              <a:ext uri="{FF2B5EF4-FFF2-40B4-BE49-F238E27FC236}">
                <a16:creationId xmlns:a16="http://schemas.microsoft.com/office/drawing/2014/main" id="{D9D32B7F-381B-14FD-970F-A73A02F057CB}"/>
              </a:ext>
            </a:extLst>
          </p:cNvPr>
          <p:cNvSpPr txBox="1"/>
          <p:nvPr/>
        </p:nvSpPr>
        <p:spPr>
          <a:xfrm>
            <a:off x="6852929" y="6078890"/>
            <a:ext cx="5047562" cy="523220"/>
          </a:xfrm>
          <a:prstGeom prst="rect">
            <a:avLst/>
          </a:prstGeom>
          <a:noFill/>
        </p:spPr>
        <p:txBody>
          <a:bodyPr wrap="square">
            <a:spAutoFit/>
          </a:bodyPr>
          <a:lstStyle/>
          <a:p>
            <a:pPr algn="ctr"/>
            <a:r>
              <a:rPr lang="ru-RU" sz="1400" i="1" dirty="0">
                <a:latin typeface="HSE Sans "/>
                <a:cs typeface="Arial" panose="020B0604020202020204" pitchFamily="34" charset="0"/>
              </a:rPr>
              <a:t>Рост рынка промышленного интернета вещей в мире по годам согласно данным </a:t>
            </a:r>
            <a:r>
              <a:rPr lang="en-US" sz="1400" i="1" dirty="0" err="1">
                <a:latin typeface="HSE Sans "/>
                <a:cs typeface="Arial" panose="020B0604020202020204" pitchFamily="34" charset="0"/>
              </a:rPr>
              <a:t>Stratistics</a:t>
            </a:r>
            <a:r>
              <a:rPr lang="en-US" sz="1400" i="1" dirty="0">
                <a:latin typeface="HSE Sans "/>
                <a:cs typeface="Arial" panose="020B0604020202020204" pitchFamily="34" charset="0"/>
              </a:rPr>
              <a:t> MRC</a:t>
            </a:r>
            <a:endParaRPr lang="ru-RU" sz="1400" i="1" dirty="0">
              <a:latin typeface="HSE Sans "/>
              <a:cs typeface="Arial" panose="020B0604020202020204" pitchFamily="34" charset="0"/>
            </a:endParaRPr>
          </a:p>
        </p:txBody>
      </p:sp>
      <p:sp>
        <p:nvSpPr>
          <p:cNvPr id="35" name="Текст 6">
            <a:extLst>
              <a:ext uri="{FF2B5EF4-FFF2-40B4-BE49-F238E27FC236}">
                <a16:creationId xmlns:a16="http://schemas.microsoft.com/office/drawing/2014/main" id="{EDBC2171-A1B7-185A-C40C-B1F88225FAFA}"/>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65350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t>Актуальность</a:t>
            </a:r>
          </a:p>
        </p:txBody>
      </p:sp>
      <p:sp>
        <p:nvSpPr>
          <p:cNvPr id="45" name="Прямоугольник 44">
            <a:extLst>
              <a:ext uri="{FF2B5EF4-FFF2-40B4-BE49-F238E27FC236}">
                <a16:creationId xmlns:a16="http://schemas.microsoft.com/office/drawing/2014/main" id="{0B45D15B-882F-F1EF-2561-39773BA6363B}"/>
              </a:ext>
            </a:extLst>
          </p:cNvPr>
          <p:cNvSpPr/>
          <p:nvPr/>
        </p:nvSpPr>
        <p:spPr>
          <a:xfrm>
            <a:off x="5575739" y="3344053"/>
            <a:ext cx="849936" cy="276999"/>
          </a:xfrm>
          <a:prstGeom prst="rect">
            <a:avLst/>
          </a:prstGeom>
        </p:spPr>
        <p:txBody>
          <a:bodyPr wrap="square">
            <a:spAutoFit/>
          </a:bodyPr>
          <a:lstStyle/>
          <a:p>
            <a:r>
              <a:rPr lang="ru-RU" sz="1200" b="1" dirty="0">
                <a:latin typeface="Arial" panose="020B0604020202020204" pitchFamily="34" charset="0"/>
                <a:cs typeface="Arial" panose="020B0604020202020204" pitchFamily="34" charset="0"/>
              </a:rPr>
              <a:t>Расчет</a:t>
            </a:r>
          </a:p>
        </p:txBody>
      </p:sp>
      <p:sp>
        <p:nvSpPr>
          <p:cNvPr id="46" name="Прямоугольник 45">
            <a:extLst>
              <a:ext uri="{FF2B5EF4-FFF2-40B4-BE49-F238E27FC236}">
                <a16:creationId xmlns:a16="http://schemas.microsoft.com/office/drawing/2014/main" id="{AA4D843E-B5A5-D96F-A85C-211B33220A5A}"/>
              </a:ext>
            </a:extLst>
          </p:cNvPr>
          <p:cNvSpPr/>
          <p:nvPr/>
        </p:nvSpPr>
        <p:spPr>
          <a:xfrm>
            <a:off x="1520944"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Результаты расчетной оценки показателей надежности</a:t>
            </a:r>
          </a:p>
        </p:txBody>
      </p:sp>
      <p:sp>
        <p:nvSpPr>
          <p:cNvPr id="47" name="Прямоугольник 46">
            <a:extLst>
              <a:ext uri="{FF2B5EF4-FFF2-40B4-BE49-F238E27FC236}">
                <a16:creationId xmlns:a16="http://schemas.microsoft.com/office/drawing/2014/main" id="{03FE02B0-71CA-56A9-73C1-013E76901F12}"/>
              </a:ext>
            </a:extLst>
          </p:cNvPr>
          <p:cNvSpPr/>
          <p:nvPr/>
        </p:nvSpPr>
        <p:spPr>
          <a:xfrm>
            <a:off x="8262242" y="2336993"/>
            <a:ext cx="2495773" cy="33404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a:t>Реальная статистика отказов при эксплуатации</a:t>
            </a:r>
          </a:p>
        </p:txBody>
      </p:sp>
      <p:pic>
        <p:nvPicPr>
          <p:cNvPr id="48" name="Picture 2" descr="Расчеты – Бесплатные иконки: технологии">
            <a:extLst>
              <a:ext uri="{FF2B5EF4-FFF2-40B4-BE49-F238E27FC236}">
                <a16:creationId xmlns:a16="http://schemas.microsoft.com/office/drawing/2014/main" id="{E912DCF4-CC2E-79FC-D953-9754D28C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16" y="2389883"/>
            <a:ext cx="1028027" cy="10280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Статистика – Бесплатные иконки: бизнес и финансы">
            <a:extLst>
              <a:ext uri="{FF2B5EF4-FFF2-40B4-BE49-F238E27FC236}">
                <a16:creationId xmlns:a16="http://schemas.microsoft.com/office/drawing/2014/main" id="{8F853C9B-AACE-1F95-E152-8988D57A5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166" y="2416969"/>
            <a:ext cx="989923" cy="98992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Not The Way I Saw It Going In My Head: On Second-Guessing Decisions YMI |  happyheart.cz">
            <a:extLst>
              <a:ext uri="{FF2B5EF4-FFF2-40B4-BE49-F238E27FC236}">
                <a16:creationId xmlns:a16="http://schemas.microsoft.com/office/drawing/2014/main" id="{B031CCBB-48B9-5A37-9C99-277EDB0562B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83578" y="4131252"/>
            <a:ext cx="1752628" cy="1752628"/>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Прямая соединительная линия 50">
            <a:extLst>
              <a:ext uri="{FF2B5EF4-FFF2-40B4-BE49-F238E27FC236}">
                <a16:creationId xmlns:a16="http://schemas.microsoft.com/office/drawing/2014/main" id="{F5A0723F-FC11-F438-F558-FE859180994E}"/>
              </a:ext>
            </a:extLst>
          </p:cNvPr>
          <p:cNvCxnSpPr/>
          <p:nvPr/>
        </p:nvCxnSpPr>
        <p:spPr>
          <a:xfrm>
            <a:off x="5544377" y="2548852"/>
            <a:ext cx="0" cy="1322480"/>
          </a:xfrm>
          <a:prstGeom prst="line">
            <a:avLst/>
          </a:prstGeom>
          <a:ln w="57150"/>
        </p:spPr>
        <p:style>
          <a:lnRef idx="3">
            <a:schemeClr val="dk1"/>
          </a:lnRef>
          <a:fillRef idx="0">
            <a:schemeClr val="dk1"/>
          </a:fillRef>
          <a:effectRef idx="2">
            <a:schemeClr val="dk1"/>
          </a:effectRef>
          <a:fontRef idx="minor">
            <a:schemeClr val="tx1"/>
          </a:fontRef>
        </p:style>
      </p:cxnSp>
      <p:cxnSp>
        <p:nvCxnSpPr>
          <p:cNvPr id="52" name="Прямая соединительная линия 51">
            <a:extLst>
              <a:ext uri="{FF2B5EF4-FFF2-40B4-BE49-F238E27FC236}">
                <a16:creationId xmlns:a16="http://schemas.microsoft.com/office/drawing/2014/main" id="{B037EFCB-32CA-164F-EC8C-3E09442B38BC}"/>
              </a:ext>
            </a:extLst>
          </p:cNvPr>
          <p:cNvCxnSpPr>
            <a:cxnSpLocks/>
          </p:cNvCxnSpPr>
          <p:nvPr/>
        </p:nvCxnSpPr>
        <p:spPr>
          <a:xfrm flipH="1">
            <a:off x="5529264" y="2777453"/>
            <a:ext cx="1060462"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53" name="Прямая соединительная линия 52">
            <a:extLst>
              <a:ext uri="{FF2B5EF4-FFF2-40B4-BE49-F238E27FC236}">
                <a16:creationId xmlns:a16="http://schemas.microsoft.com/office/drawing/2014/main" id="{CCB11DEA-9940-8C51-5D5D-9FF9ECDC21A7}"/>
              </a:ext>
            </a:extLst>
          </p:cNvPr>
          <p:cNvCxnSpPr>
            <a:cxnSpLocks/>
          </p:cNvCxnSpPr>
          <p:nvPr/>
        </p:nvCxnSpPr>
        <p:spPr>
          <a:xfrm flipH="1">
            <a:off x="5529264" y="3647770"/>
            <a:ext cx="1060462" cy="0"/>
          </a:xfrm>
          <a:prstGeom prst="line">
            <a:avLst/>
          </a:prstGeom>
          <a:ln w="57150"/>
        </p:spPr>
        <p:style>
          <a:lnRef idx="3">
            <a:schemeClr val="dk1"/>
          </a:lnRef>
          <a:fillRef idx="0">
            <a:schemeClr val="dk1"/>
          </a:fillRef>
          <a:effectRef idx="2">
            <a:schemeClr val="dk1"/>
          </a:effectRef>
          <a:fontRef idx="minor">
            <a:schemeClr val="tx1"/>
          </a:fontRef>
        </p:style>
      </p:cxnSp>
      <p:sp>
        <p:nvSpPr>
          <p:cNvPr id="54" name="Прямоугольник 53">
            <a:extLst>
              <a:ext uri="{FF2B5EF4-FFF2-40B4-BE49-F238E27FC236}">
                <a16:creationId xmlns:a16="http://schemas.microsoft.com/office/drawing/2014/main" id="{E6E95854-4DDB-5CB0-90CF-025DD6ACEEBC}"/>
              </a:ext>
            </a:extLst>
          </p:cNvPr>
          <p:cNvSpPr/>
          <p:nvPr/>
        </p:nvSpPr>
        <p:spPr>
          <a:xfrm>
            <a:off x="5571501" y="2493397"/>
            <a:ext cx="1086048" cy="276999"/>
          </a:xfrm>
          <a:prstGeom prst="rect">
            <a:avLst/>
          </a:prstGeom>
        </p:spPr>
        <p:txBody>
          <a:bodyPr wrap="square">
            <a:spAutoFit/>
          </a:bodyPr>
          <a:lstStyle/>
          <a:p>
            <a:r>
              <a:rPr lang="ru-RU" sz="1200" b="1" dirty="0">
                <a:latin typeface="Arial" panose="020B0604020202020204" pitchFamily="34" charset="0"/>
                <a:cs typeface="Arial" panose="020B0604020202020204" pitchFamily="34" charset="0"/>
              </a:rPr>
              <a:t>Статистика</a:t>
            </a:r>
          </a:p>
        </p:txBody>
      </p:sp>
      <p:cxnSp>
        <p:nvCxnSpPr>
          <p:cNvPr id="55" name="Прямая со стрелкой 54">
            <a:extLst>
              <a:ext uri="{FF2B5EF4-FFF2-40B4-BE49-F238E27FC236}">
                <a16:creationId xmlns:a16="http://schemas.microsoft.com/office/drawing/2014/main" id="{E3365E6E-2F27-A450-302C-FCB5128BE2DF}"/>
              </a:ext>
            </a:extLst>
          </p:cNvPr>
          <p:cNvCxnSpPr>
            <a:cxnSpLocks/>
          </p:cNvCxnSpPr>
          <p:nvPr/>
        </p:nvCxnSpPr>
        <p:spPr>
          <a:xfrm>
            <a:off x="6450550" y="2855531"/>
            <a:ext cx="0" cy="709122"/>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Прямоугольник 55">
            <a:extLst>
              <a:ext uri="{FF2B5EF4-FFF2-40B4-BE49-F238E27FC236}">
                <a16:creationId xmlns:a16="http://schemas.microsoft.com/office/drawing/2014/main" id="{A5F7434C-53AF-E2C1-5A21-E2E346402F9E}"/>
              </a:ext>
            </a:extLst>
          </p:cNvPr>
          <p:cNvSpPr/>
          <p:nvPr/>
        </p:nvSpPr>
        <p:spPr>
          <a:xfrm>
            <a:off x="6529014" y="2873857"/>
            <a:ext cx="1086048" cy="646331"/>
          </a:xfrm>
          <a:prstGeom prst="rect">
            <a:avLst/>
          </a:prstGeom>
        </p:spPr>
        <p:txBody>
          <a:bodyPr wrap="square">
            <a:spAutoFit/>
          </a:bodyPr>
          <a:lstStyle/>
          <a:p>
            <a:r>
              <a:rPr lang="ru-RU" sz="1200" dirty="0">
                <a:solidFill>
                  <a:srgbClr val="C00000"/>
                </a:solidFill>
                <a:latin typeface="Arial" panose="020B0604020202020204" pitchFamily="34" charset="0"/>
                <a:cs typeface="Arial" panose="020B0604020202020204" pitchFamily="34" charset="0"/>
              </a:rPr>
              <a:t>Разница в несколько порядков</a:t>
            </a:r>
          </a:p>
        </p:txBody>
      </p:sp>
      <p:pic>
        <p:nvPicPr>
          <p:cNvPr id="57" name="Picture 14" descr="Ремонт – Бесплатные иконки: инструменты редактирования">
            <a:extLst>
              <a:ext uri="{FF2B5EF4-FFF2-40B4-BE49-F238E27FC236}">
                <a16:creationId xmlns:a16="http://schemas.microsoft.com/office/drawing/2014/main" id="{DD5FE288-2D1E-51A8-EB79-826DD91B6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4936" y="4924305"/>
            <a:ext cx="630382" cy="63038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4" descr="Smart tv – Бесплатные иконки: технологии">
            <a:extLst>
              <a:ext uri="{FF2B5EF4-FFF2-40B4-BE49-F238E27FC236}">
                <a16:creationId xmlns:a16="http://schemas.microsoft.com/office/drawing/2014/main" id="{68350E5E-1A12-EEFA-F1C9-2B2A178AD0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0863" y="4801864"/>
            <a:ext cx="875932" cy="87593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C69FEAC3-3029-2D75-C65A-63F7A30E54EA}"/>
              </a:ext>
            </a:extLst>
          </p:cNvPr>
          <p:cNvSpPr txBox="1"/>
          <p:nvPr/>
        </p:nvSpPr>
        <p:spPr>
          <a:xfrm>
            <a:off x="3048630" y="6054355"/>
            <a:ext cx="6094740" cy="646331"/>
          </a:xfrm>
          <a:prstGeom prst="rect">
            <a:avLst/>
          </a:prstGeom>
          <a:noFill/>
        </p:spPr>
        <p:txBody>
          <a:bodyPr wrap="square">
            <a:spAutoFit/>
          </a:bodyPr>
          <a:lstStyle/>
          <a:p>
            <a:pPr algn="ctr"/>
            <a:r>
              <a:rPr lang="ru-RU" b="1" dirty="0">
                <a:latin typeface="Arial" panose="020B0604020202020204" pitchFamily="34" charset="0"/>
                <a:cs typeface="Arial" panose="020B0604020202020204" pitchFamily="34" charset="0"/>
              </a:rPr>
              <a:t>Не достигается целевой уровень надежности из-за наличия недостатков в стратегии ее обеспечения!</a:t>
            </a:r>
          </a:p>
        </p:txBody>
      </p:sp>
      <p:sp>
        <p:nvSpPr>
          <p:cNvPr id="60" name="Прямоугольник 59">
            <a:extLst>
              <a:ext uri="{FF2B5EF4-FFF2-40B4-BE49-F238E27FC236}">
                <a16:creationId xmlns:a16="http://schemas.microsoft.com/office/drawing/2014/main" id="{EEF70829-425F-6248-A1E7-E8242F15D0A1}"/>
              </a:ext>
            </a:extLst>
          </p:cNvPr>
          <p:cNvSpPr/>
          <p:nvPr/>
        </p:nvSpPr>
        <p:spPr>
          <a:xfrm>
            <a:off x="1418112" y="2045802"/>
            <a:ext cx="1825501" cy="307777"/>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Проектирование</a:t>
            </a:r>
          </a:p>
        </p:txBody>
      </p:sp>
      <p:sp>
        <p:nvSpPr>
          <p:cNvPr id="61" name="Прямоугольник 60">
            <a:extLst>
              <a:ext uri="{FF2B5EF4-FFF2-40B4-BE49-F238E27FC236}">
                <a16:creationId xmlns:a16="http://schemas.microsoft.com/office/drawing/2014/main" id="{FE3CC834-BDC1-43E6-32C7-F64711EDFD01}"/>
              </a:ext>
            </a:extLst>
          </p:cNvPr>
          <p:cNvSpPr/>
          <p:nvPr/>
        </p:nvSpPr>
        <p:spPr>
          <a:xfrm>
            <a:off x="8147397" y="2045802"/>
            <a:ext cx="1825501" cy="307777"/>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Производство</a:t>
            </a:r>
          </a:p>
        </p:txBody>
      </p:sp>
      <p:sp>
        <p:nvSpPr>
          <p:cNvPr id="62" name="Прямоугольник 61">
            <a:extLst>
              <a:ext uri="{FF2B5EF4-FFF2-40B4-BE49-F238E27FC236}">
                <a16:creationId xmlns:a16="http://schemas.microsoft.com/office/drawing/2014/main" id="{1614AB52-CCC9-D405-5F39-3EABFBCCB405}"/>
              </a:ext>
            </a:extLst>
          </p:cNvPr>
          <p:cNvSpPr/>
          <p:nvPr/>
        </p:nvSpPr>
        <p:spPr>
          <a:xfrm rot="16200000">
            <a:off x="4279920" y="3012045"/>
            <a:ext cx="2106844" cy="276999"/>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Интенсивность отказов 1/ч</a:t>
            </a:r>
          </a:p>
        </p:txBody>
      </p:sp>
      <p:sp>
        <p:nvSpPr>
          <p:cNvPr id="63" name="Прямоугольник 62">
            <a:extLst>
              <a:ext uri="{FF2B5EF4-FFF2-40B4-BE49-F238E27FC236}">
                <a16:creationId xmlns:a16="http://schemas.microsoft.com/office/drawing/2014/main" id="{50CA0794-8BB3-1EB7-4AE2-CE43E90DF37D}"/>
              </a:ext>
            </a:extLst>
          </p:cNvPr>
          <p:cNvSpPr/>
          <p:nvPr/>
        </p:nvSpPr>
        <p:spPr>
          <a:xfrm>
            <a:off x="6734581" y="4376290"/>
            <a:ext cx="1334319" cy="646331"/>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Завышенная оценка надежности!</a:t>
            </a:r>
          </a:p>
        </p:txBody>
      </p:sp>
      <p:sp>
        <p:nvSpPr>
          <p:cNvPr id="71" name="Текст 4">
            <a:extLst>
              <a:ext uri="{FF2B5EF4-FFF2-40B4-BE49-F238E27FC236}">
                <a16:creationId xmlns:a16="http://schemas.microsoft.com/office/drawing/2014/main" id="{FA0956C1-A690-678A-8768-BE22705FAC25}"/>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72" name="Текст 5">
            <a:extLst>
              <a:ext uri="{FF2B5EF4-FFF2-40B4-BE49-F238E27FC236}">
                <a16:creationId xmlns:a16="http://schemas.microsoft.com/office/drawing/2014/main" id="{1CFB1072-6AF3-E8D0-EF16-B240611A0AF6}"/>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73" name="Текст 6">
            <a:extLst>
              <a:ext uri="{FF2B5EF4-FFF2-40B4-BE49-F238E27FC236}">
                <a16:creationId xmlns:a16="http://schemas.microsoft.com/office/drawing/2014/main" id="{514C031C-09E3-88B8-6251-2AFF40BE46F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sp>
        <p:nvSpPr>
          <p:cNvPr id="26" name="Текст 6">
            <a:extLst>
              <a:ext uri="{FF2B5EF4-FFF2-40B4-BE49-F238E27FC236}">
                <a16:creationId xmlns:a16="http://schemas.microsoft.com/office/drawing/2014/main" id="{8DEFEA3D-FCFE-42F0-B20A-0B242393DB72}"/>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28929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a:bodyPr>
          <a:lstStyle/>
          <a:p>
            <a:r>
              <a:rPr lang="ru-RU" sz="3200" dirty="0">
                <a:solidFill>
                  <a:srgbClr val="0E2D69"/>
                </a:solidFill>
              </a:rPr>
              <a:t>Цель и задачи</a:t>
            </a:r>
          </a:p>
        </p:txBody>
      </p:sp>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6" y="2224815"/>
            <a:ext cx="10755203" cy="594585"/>
          </a:xfrm>
        </p:spPr>
        <p:txBody>
          <a:bodyPr>
            <a:normAutofit/>
          </a:bodyPr>
          <a:lstStyle/>
          <a:p>
            <a:pPr marR="0" lvl="0" algn="just" defTabSz="914400" rtl="0" eaLnBrk="1" fontAlgn="auto" latinLnBrk="0" hangingPunct="1">
              <a:lnSpc>
                <a:spcPct val="100000"/>
              </a:lnSpc>
              <a:spcBef>
                <a:spcPts val="1000"/>
              </a:spcBef>
              <a:spcAft>
                <a:spcPts val="0"/>
              </a:spcAft>
              <a:buClr>
                <a:srgbClr val="00B050"/>
              </a:buClr>
              <a:buSzTx/>
              <a:tabLst/>
              <a:defRPr/>
            </a:pPr>
            <a:r>
              <a:rPr lang="ru-RU" sz="2000" dirty="0">
                <a:latin typeface="Times New Roman" panose="02020603050405020304" pitchFamily="18" charset="0"/>
                <a:ea typeface="Calibri" panose="020F0502020204030204" pitchFamily="34" charset="0"/>
              </a:rPr>
              <a:t>П</a:t>
            </a:r>
            <a:r>
              <a:rPr lang="ru-RU" sz="2000" dirty="0">
                <a:effectLst/>
                <a:latin typeface="Times New Roman" panose="02020603050405020304" pitchFamily="18" charset="0"/>
                <a:ea typeface="Calibri" panose="020F0502020204030204" pitchFamily="34" charset="0"/>
              </a:rPr>
              <a:t>овышение точности оценки показателей надежности систем </a:t>
            </a:r>
            <a:r>
              <a:rPr lang="en" sz="2000" dirty="0" err="1">
                <a:effectLst/>
                <a:latin typeface="Times New Roman" panose="02020603050405020304" pitchFamily="18" charset="0"/>
                <a:ea typeface="Calibri" panose="020F0502020204030204" pitchFamily="34" charset="0"/>
              </a:rPr>
              <a:t>IIoT</a:t>
            </a:r>
            <a:endParaRPr lang="ru-RU" sz="2000" dirty="0">
              <a:effectLst/>
              <a:latin typeface="Times New Roman" panose="02020603050405020304" pitchFamily="18" charset="0"/>
              <a:ea typeface="Calibri" panose="020F0502020204030204" pitchFamily="34" charset="0"/>
            </a:endParaRPr>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TextBox 7">
            <a:extLst>
              <a:ext uri="{FF2B5EF4-FFF2-40B4-BE49-F238E27FC236}">
                <a16:creationId xmlns:a16="http://schemas.microsoft.com/office/drawing/2014/main" id="{9523F23C-E046-54B9-2C5D-604ADC7F3CE1}"/>
              </a:ext>
            </a:extLst>
          </p:cNvPr>
          <p:cNvSpPr txBox="1"/>
          <p:nvPr/>
        </p:nvSpPr>
        <p:spPr>
          <a:xfrm>
            <a:off x="585894" y="2819400"/>
            <a:ext cx="11187006" cy="23529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Изучение архитектуры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Рассмотрение способов расчета надежности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Анализ недостатков методов оценки надежности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ru-RU" sz="2000" dirty="0">
                <a:solidFill>
                  <a:srgbClr val="0E2D69"/>
                </a:solidFill>
                <a:latin typeface="Times New Roman" panose="02020603050405020304" pitchFamily="18" charset="0"/>
                <a:cs typeface="Times New Roman" panose="02020603050405020304" pitchFamily="18" charset="0"/>
              </a:rPr>
              <a:t>Разработка подхода к многофакторному прогнозированию показателей надежности систем </a:t>
            </a:r>
            <a:r>
              <a:rPr lang="en" sz="2000" dirty="0" err="1">
                <a:solidFill>
                  <a:srgbClr val="0E2D69"/>
                </a:solidFill>
                <a:latin typeface="Times New Roman" panose="02020603050405020304" pitchFamily="18" charset="0"/>
                <a:cs typeface="Times New Roman" panose="02020603050405020304" pitchFamily="18" charset="0"/>
              </a:rPr>
              <a:t>IIoT</a:t>
            </a:r>
            <a:endParaRPr lang="en" sz="2000" dirty="0">
              <a:solidFill>
                <a:srgbClr val="0E2D69"/>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endParaRPr lang="en" sz="2000" dirty="0">
              <a:solidFill>
                <a:srgbClr val="0E2D69"/>
              </a:solidFill>
            </a:endParaRPr>
          </a:p>
        </p:txBody>
      </p:sp>
      <p:sp>
        <p:nvSpPr>
          <p:cNvPr id="16" name="Текст 4">
            <a:extLst>
              <a:ext uri="{FF2B5EF4-FFF2-40B4-BE49-F238E27FC236}">
                <a16:creationId xmlns:a16="http://schemas.microsoft.com/office/drawing/2014/main" id="{DC48792E-272E-5D20-E70E-A644720280B5}"/>
              </a:ext>
            </a:extLst>
          </p:cNvPr>
          <p:cNvSpPr>
            <a:spLocks noGrp="1"/>
          </p:cNvSpPr>
          <p:nvPr>
            <p:ph type="body" sz="quarter" idx="13"/>
          </p:nvPr>
        </p:nvSpPr>
        <p:spPr>
          <a:xfrm>
            <a:off x="1143689" y="540904"/>
            <a:ext cx="2070100" cy="415925"/>
          </a:xfrm>
        </p:spPr>
        <p:txBody>
          <a:bodyPr/>
          <a:lstStyle/>
          <a:p>
            <a:r>
              <a:rPr lang="ru-RU" dirty="0"/>
              <a:t>Межвузовская научно-техническая конференция студентов, аспирантов и молодых специалистов имени Е. В. </a:t>
            </a:r>
            <a:r>
              <a:rPr lang="ru-RU" dirty="0" err="1"/>
              <a:t>Арменского</a:t>
            </a:r>
            <a:endParaRPr lang="ru-RU" dirty="0"/>
          </a:p>
        </p:txBody>
      </p:sp>
      <p:sp>
        <p:nvSpPr>
          <p:cNvPr id="17" name="Текст 5">
            <a:extLst>
              <a:ext uri="{FF2B5EF4-FFF2-40B4-BE49-F238E27FC236}">
                <a16:creationId xmlns:a16="http://schemas.microsoft.com/office/drawing/2014/main" id="{D35F25F5-5511-41A1-A869-DC608FFC84FB}"/>
              </a:ext>
            </a:extLst>
          </p:cNvPr>
          <p:cNvSpPr>
            <a:spLocks noGrp="1"/>
          </p:cNvSpPr>
          <p:nvPr>
            <p:ph type="body" sz="quarter" idx="14"/>
          </p:nvPr>
        </p:nvSpPr>
        <p:spPr>
          <a:xfrm>
            <a:off x="3459163" y="548720"/>
            <a:ext cx="2472946" cy="408109"/>
          </a:xfrm>
        </p:spPr>
        <p:txBody>
          <a:bodyPr/>
          <a:lstStyle/>
          <a:p>
            <a:r>
              <a:rPr lang="ru-RU" dirty="0"/>
              <a:t>Управление надежностью на предприятиях</a:t>
            </a:r>
          </a:p>
          <a:p>
            <a:endParaRPr lang="ru-RU" dirty="0"/>
          </a:p>
        </p:txBody>
      </p:sp>
      <p:sp>
        <p:nvSpPr>
          <p:cNvPr id="18" name="Текст 6">
            <a:extLst>
              <a:ext uri="{FF2B5EF4-FFF2-40B4-BE49-F238E27FC236}">
                <a16:creationId xmlns:a16="http://schemas.microsoft.com/office/drawing/2014/main" id="{C672E2C8-BDAA-A1B3-6945-27FC4115CBB0}"/>
              </a:ext>
            </a:extLst>
          </p:cNvPr>
          <p:cNvSpPr>
            <a:spLocks noGrp="1"/>
          </p:cNvSpPr>
          <p:nvPr>
            <p:ph type="body" sz="quarter" idx="15"/>
          </p:nvPr>
        </p:nvSpPr>
        <p:spPr>
          <a:xfrm>
            <a:off x="6259892" y="548720"/>
            <a:ext cx="2070100" cy="408109"/>
          </a:xfrm>
        </p:spPr>
        <p:txBody>
          <a:bodyPr/>
          <a:lstStyle/>
          <a:p>
            <a:r>
              <a:rPr lang="ru-RU" sz="1000" dirty="0"/>
              <a:t>Анализ методов оценки надежности систем промышленного интернета вещей</a:t>
            </a:r>
            <a:endParaRPr lang="ru-RU" dirty="0"/>
          </a:p>
        </p:txBody>
      </p:sp>
      <p:sp>
        <p:nvSpPr>
          <p:cNvPr id="10" name="Текст 6">
            <a:extLst>
              <a:ext uri="{FF2B5EF4-FFF2-40B4-BE49-F238E27FC236}">
                <a16:creationId xmlns:a16="http://schemas.microsoft.com/office/drawing/2014/main" id="{A0E57840-3E26-493C-B791-A8DC41B3D40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4754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fontScale="90000"/>
          </a:bodyPr>
          <a:lstStyle/>
          <a:p>
            <a:r>
              <a:rPr lang="ru-RU" sz="3200" dirty="0"/>
              <a:t>Текущие подходы к расчету надежности </a:t>
            </a:r>
            <a:r>
              <a:rPr lang="en" sz="3200" dirty="0" err="1"/>
              <a:t>IIoT</a:t>
            </a:r>
            <a:endParaRPr lang="ru-RU" sz="3200" dirty="0"/>
          </a:p>
        </p:txBody>
      </p:sp>
      <p:sp>
        <p:nvSpPr>
          <p:cNvPr id="8" name="TextBox 7">
            <a:extLst>
              <a:ext uri="{FF2B5EF4-FFF2-40B4-BE49-F238E27FC236}">
                <a16:creationId xmlns:a16="http://schemas.microsoft.com/office/drawing/2014/main" id="{68C12DAA-BBAA-C919-9ACF-C9041BD3EC50}"/>
              </a:ext>
            </a:extLst>
          </p:cNvPr>
          <p:cNvSpPr txBox="1"/>
          <p:nvPr/>
        </p:nvSpPr>
        <p:spPr>
          <a:xfrm>
            <a:off x="585897" y="2224815"/>
            <a:ext cx="6096000" cy="461665"/>
          </a:xfrm>
          <a:prstGeom prst="rect">
            <a:avLst/>
          </a:prstGeom>
          <a:noFill/>
        </p:spPr>
        <p:txBody>
          <a:bodyPr wrap="square">
            <a:spAutoFit/>
          </a:bodyPr>
          <a:lstStyle/>
          <a:p>
            <a:pPr marL="342900" indent="-342900">
              <a:buFont typeface="Arial" panose="020B0604020202020204" pitchFamily="34" charset="0"/>
              <a:buChar char="•"/>
            </a:pPr>
            <a:r>
              <a:rPr lang="en" sz="2400" dirty="0"/>
              <a:t>MIL-HDBK-217F</a:t>
            </a:r>
            <a:endParaRPr lang="ru-RU" sz="2400"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3B43427-A128-25CC-9995-DCC1C177CF56}"/>
                  </a:ext>
                </a:extLst>
              </p:cNvPr>
              <p:cNvSpPr txBox="1"/>
              <p:nvPr/>
            </p:nvSpPr>
            <p:spPr>
              <a:xfrm>
                <a:off x="585897" y="3025035"/>
                <a:ext cx="6096000"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𝐼𝐼𝑂𝑇</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h𝑎𝑟𝑑𝑤𝑎𝑟𝑒</m:t>
                          </m:r>
                        </m:sub>
                      </m:sSub>
                    </m:oMath>
                  </m:oMathPara>
                </a14:m>
                <a:endParaRPr lang="ru-RU" sz="2400" dirty="0"/>
              </a:p>
            </p:txBody>
          </p:sp>
        </mc:Choice>
        <mc:Fallback xmlns="">
          <p:sp>
            <p:nvSpPr>
              <p:cNvPr id="30" name="TextBox 29">
                <a:extLst>
                  <a:ext uri="{FF2B5EF4-FFF2-40B4-BE49-F238E27FC236}">
                    <a16:creationId xmlns:a16="http://schemas.microsoft.com/office/drawing/2014/main" id="{B3B43427-A128-25CC-9995-DCC1C177CF56}"/>
                  </a:ext>
                </a:extLst>
              </p:cNvPr>
              <p:cNvSpPr txBox="1">
                <a:spLocks noRot="1" noChangeAspect="1" noMove="1" noResize="1" noEditPoints="1" noAdjustHandles="1" noChangeArrowheads="1" noChangeShapeType="1" noTextEdit="1"/>
              </p:cNvSpPr>
              <p:nvPr/>
            </p:nvSpPr>
            <p:spPr>
              <a:xfrm>
                <a:off x="585897" y="3025035"/>
                <a:ext cx="6096000" cy="461665"/>
              </a:xfrm>
              <a:prstGeom prst="rect">
                <a:avLst/>
              </a:prstGeom>
              <a:blipFill>
                <a:blip r:embed="rId3"/>
                <a:stretch>
                  <a:fillRect l="-200" b="-263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2C60CD1-CED8-076D-3B1C-634DDE902E04}"/>
                  </a:ext>
                </a:extLst>
              </p:cNvPr>
              <p:cNvSpPr txBox="1"/>
              <p:nvPr/>
            </p:nvSpPr>
            <p:spPr>
              <a:xfrm>
                <a:off x="585897" y="3832965"/>
                <a:ext cx="5510103" cy="1015663"/>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𝐼𝐼𝑂𝑇</m:t>
                        </m:r>
                      </m:sub>
                    </m:sSub>
                  </m:oMath>
                </a14:m>
                <a:r>
                  <a:rPr lang="ru-RU" sz="2000" i="1" dirty="0">
                    <a:latin typeface="Cambria Math" panose="02040503050406030204" pitchFamily="18" charset="0"/>
                  </a:rPr>
                  <a:t> – </a:t>
                </a:r>
                <a:r>
                  <a:rPr lang="ru-RU" sz="2000" dirty="0">
                    <a:latin typeface="Cambria Math" panose="02040503050406030204" pitchFamily="18" charset="0"/>
                  </a:rPr>
                  <a:t>надежность системы </a:t>
                </a:r>
                <a:r>
                  <a:rPr lang="en-US" sz="2000" dirty="0" err="1">
                    <a:latin typeface="Cambria Math" panose="02040503050406030204" pitchFamily="18" charset="0"/>
                  </a:rPr>
                  <a:t>IIoT</a:t>
                </a:r>
                <a:endParaRPr lang="en-US" sz="2000" i="1" dirty="0">
                  <a:latin typeface="Cambria Math" panose="02040503050406030204" pitchFamily="18" charset="0"/>
                </a:endParaRPr>
              </a:p>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𝑅</m:t>
                        </m:r>
                      </m:e>
                      <m:sub>
                        <m:r>
                          <a:rPr lang="ru-RU" sz="2000" i="1">
                            <a:latin typeface="Cambria Math" panose="02040503050406030204" pitchFamily="18" charset="0"/>
                          </a:rPr>
                          <m:t>h</m:t>
                        </m:r>
                        <m:r>
                          <a:rPr lang="en-US" sz="2000" i="1">
                            <a:latin typeface="Cambria Math" panose="02040503050406030204" pitchFamily="18" charset="0"/>
                          </a:rPr>
                          <m:t>𝑎𝑟𝑑𝑤𝑎𝑟𝑒</m:t>
                        </m:r>
                      </m:sub>
                    </m:sSub>
                  </m:oMath>
                </a14:m>
                <a:r>
                  <a:rPr lang="ru-RU" sz="2000" i="1" dirty="0">
                    <a:latin typeface="Cambria Math" panose="02040503050406030204" pitchFamily="18" charset="0"/>
                  </a:rPr>
                  <a:t> – </a:t>
                </a:r>
                <a:r>
                  <a:rPr lang="ru-RU" sz="2000" dirty="0">
                    <a:latin typeface="Cambria Math" panose="02040503050406030204" pitchFamily="18" charset="0"/>
                  </a:rPr>
                  <a:t>надежность аппаратного обеспечения </a:t>
                </a:r>
              </a:p>
            </p:txBody>
          </p:sp>
        </mc:Choice>
        <mc:Fallback xmlns="">
          <p:sp>
            <p:nvSpPr>
              <p:cNvPr id="40" name="TextBox 39">
                <a:extLst>
                  <a:ext uri="{FF2B5EF4-FFF2-40B4-BE49-F238E27FC236}">
                    <a16:creationId xmlns:a16="http://schemas.microsoft.com/office/drawing/2014/main" id="{82C60CD1-CED8-076D-3B1C-634DDE902E04}"/>
                  </a:ext>
                </a:extLst>
              </p:cNvPr>
              <p:cNvSpPr txBox="1">
                <a:spLocks noRot="1" noChangeAspect="1" noMove="1" noResize="1" noEditPoints="1" noAdjustHandles="1" noChangeArrowheads="1" noChangeShapeType="1" noTextEdit="1"/>
              </p:cNvSpPr>
              <p:nvPr/>
            </p:nvSpPr>
            <p:spPr>
              <a:xfrm>
                <a:off x="585897" y="3832965"/>
                <a:ext cx="5510103" cy="1015663"/>
              </a:xfrm>
              <a:prstGeom prst="rect">
                <a:avLst/>
              </a:prstGeom>
              <a:blipFill>
                <a:blip r:embed="rId4"/>
                <a:stretch>
                  <a:fillRect l="-1149" t="-2469" b="-987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95B66CA-5DA1-C936-1749-7E443A0BC40D}"/>
                  </a:ext>
                </a:extLst>
              </p:cNvPr>
              <p:cNvSpPr txBox="1"/>
              <p:nvPr/>
            </p:nvSpPr>
            <p:spPr>
              <a:xfrm>
                <a:off x="6096000" y="3005230"/>
                <a:ext cx="6096000" cy="49019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𝑝</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𝑏</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𝜋</m:t>
                              </m:r>
                            </m:e>
                            <m:sub>
                              <m:r>
                                <a:rPr lang="ru-RU" sz="2400" i="1">
                                  <a:latin typeface="Cambria Math" panose="02040503050406030204" pitchFamily="18" charset="0"/>
                                </a:rPr>
                                <m:t>𝑄</m:t>
                              </m:r>
                            </m:sub>
                          </m:sSub>
                          <m:r>
                            <a:rPr lang="ru-RU" sz="2400" i="0">
                              <a:latin typeface="Cambria Math" panose="02040503050406030204" pitchFamily="18" charset="0"/>
                            </a:rPr>
                            <m:t>∗</m:t>
                          </m:r>
                          <m:r>
                            <a:rPr lang="ru-RU" sz="2400" i="1">
                              <a:latin typeface="Cambria Math" panose="02040503050406030204" pitchFamily="18" charset="0"/>
                            </a:rPr>
                            <m:t>𝜋</m:t>
                          </m:r>
                        </m:e>
                        <m:sub>
                          <m:r>
                            <a:rPr lang="ru-RU" sz="2400" i="1">
                              <a:latin typeface="Cambria Math" panose="02040503050406030204" pitchFamily="18" charset="0"/>
                            </a:rPr>
                            <m:t>𝑇</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𝜋</m:t>
                          </m:r>
                        </m:e>
                        <m:sub>
                          <m:r>
                            <a:rPr lang="ru-RU" sz="2400" i="1">
                              <a:latin typeface="Cambria Math" panose="02040503050406030204" pitchFamily="18" charset="0"/>
                            </a:rPr>
                            <m:t>𝑆</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𝜋</m:t>
                          </m:r>
                        </m:e>
                        <m:sub>
                          <m:r>
                            <a:rPr lang="ru-RU" sz="2400" i="1">
                              <a:latin typeface="Cambria Math" panose="02040503050406030204" pitchFamily="18" charset="0"/>
                            </a:rPr>
                            <m:t>𝐴</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𝜋</m:t>
                          </m:r>
                        </m:e>
                        <m:sub>
                          <m:r>
                            <a:rPr lang="ru-RU" sz="2400" i="1">
                              <a:latin typeface="Cambria Math" panose="02040503050406030204" pitchFamily="18" charset="0"/>
                            </a:rPr>
                            <m:t>𝐸</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𝜋</m:t>
                          </m:r>
                        </m:e>
                        <m:sub>
                          <m:r>
                            <a:rPr lang="ru-RU" sz="2400" i="1">
                              <a:latin typeface="Cambria Math" panose="02040503050406030204" pitchFamily="18" charset="0"/>
                            </a:rPr>
                            <m:t>𝑅</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𝜋</m:t>
                          </m:r>
                        </m:e>
                        <m:sub>
                          <m:r>
                            <a:rPr lang="ru-RU" sz="2400" i="1">
                              <a:latin typeface="Cambria Math" panose="02040503050406030204" pitchFamily="18" charset="0"/>
                            </a:rPr>
                            <m:t>𝐶</m:t>
                          </m:r>
                        </m:sub>
                      </m:sSub>
                    </m:oMath>
                  </m:oMathPara>
                </a14:m>
                <a:endParaRPr lang="ru-RU" sz="2400" dirty="0"/>
              </a:p>
            </p:txBody>
          </p:sp>
        </mc:Choice>
        <mc:Fallback xmlns="">
          <p:sp>
            <p:nvSpPr>
              <p:cNvPr id="42" name="TextBox 41">
                <a:extLst>
                  <a:ext uri="{FF2B5EF4-FFF2-40B4-BE49-F238E27FC236}">
                    <a16:creationId xmlns:a16="http://schemas.microsoft.com/office/drawing/2014/main" id="{095B66CA-5DA1-C936-1749-7E443A0BC40D}"/>
                  </a:ext>
                </a:extLst>
              </p:cNvPr>
              <p:cNvSpPr txBox="1">
                <a:spLocks noRot="1" noChangeAspect="1" noMove="1" noResize="1" noEditPoints="1" noAdjustHandles="1" noChangeArrowheads="1" noChangeShapeType="1" noTextEdit="1"/>
              </p:cNvSpPr>
              <p:nvPr/>
            </p:nvSpPr>
            <p:spPr>
              <a:xfrm>
                <a:off x="6096000" y="3005230"/>
                <a:ext cx="6096000" cy="490199"/>
              </a:xfrm>
              <a:prstGeom prst="rect">
                <a:avLst/>
              </a:prstGeom>
              <a:blipFill>
                <a:blip r:embed="rId5"/>
                <a:stretch>
                  <a:fillRect l="-300" b="-875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71D9CC0-B368-0D58-6805-D668228CF313}"/>
                  </a:ext>
                </a:extLst>
              </p:cNvPr>
              <p:cNvSpPr txBox="1"/>
              <p:nvPr/>
            </p:nvSpPr>
            <p:spPr>
              <a:xfrm>
                <a:off x="6096000" y="3832965"/>
                <a:ext cx="5510103" cy="2578206"/>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𝑝</m:t>
                        </m:r>
                      </m:sub>
                    </m:sSub>
                  </m:oMath>
                </a14:m>
                <a:r>
                  <a:rPr lang="ru-RU" sz="2000" i="1" dirty="0">
                    <a:latin typeface="Cambria Math" panose="02040503050406030204" pitchFamily="18" charset="0"/>
                  </a:rPr>
                  <a:t> – </a:t>
                </a:r>
                <a:r>
                  <a:rPr lang="ru-RU" sz="2000" dirty="0">
                    <a:latin typeface="Cambria Math" panose="02040503050406030204" pitchFamily="18" charset="0"/>
                  </a:rPr>
                  <a:t>интенсивность отказов составной части</a:t>
                </a:r>
                <a:endParaRPr lang="en-US" sz="2000" i="1" dirty="0">
                  <a:latin typeface="Cambria Math" panose="02040503050406030204" pitchFamily="18" charset="0"/>
                </a:endParaRPr>
              </a:p>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𝜆</m:t>
                        </m:r>
                      </m:e>
                      <m:sub>
                        <m:r>
                          <a:rPr lang="en-US" sz="2000" i="1">
                            <a:latin typeface="Cambria Math" panose="02040503050406030204" pitchFamily="18" charset="0"/>
                          </a:rPr>
                          <m:t>𝑏</m:t>
                        </m:r>
                      </m:sub>
                    </m:sSub>
                  </m:oMath>
                </a14:m>
                <a:r>
                  <a:rPr lang="ru-RU" sz="2000" i="1" dirty="0">
                    <a:latin typeface="Cambria Math" panose="02040503050406030204" pitchFamily="18" charset="0"/>
                  </a:rPr>
                  <a:t> – </a:t>
                </a:r>
                <a:r>
                  <a:rPr lang="ru-RU" sz="2000" dirty="0">
                    <a:latin typeface="Cambria Math" panose="02040503050406030204" pitchFamily="18" charset="0"/>
                  </a:rPr>
                  <a:t>базовая интенсивность отказов составной части, учитывающая влияние электрической и температурной нагрузок</a:t>
                </a:r>
                <a:endParaRPr lang="en-US" sz="2000" i="1" dirty="0">
                  <a:latin typeface="Cambria Math" panose="02040503050406030204" pitchFamily="18" charset="0"/>
                </a:endParaRPr>
              </a:p>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𝜋</m:t>
                        </m:r>
                      </m:e>
                      <m:sub>
                        <m:r>
                          <a:rPr lang="en-US" sz="2000" i="1">
                            <a:latin typeface="Cambria Math" panose="02040503050406030204" pitchFamily="18" charset="0"/>
                          </a:rPr>
                          <m:t>𝑖</m:t>
                        </m:r>
                      </m:sub>
                    </m:sSub>
                  </m:oMath>
                </a14:m>
                <a:r>
                  <a:rPr lang="en-US" sz="2000" i="1" dirty="0">
                    <a:latin typeface="Cambria Math" panose="02040503050406030204" pitchFamily="18" charset="0"/>
                  </a:rPr>
                  <a:t> </a:t>
                </a:r>
                <a:r>
                  <a:rPr lang="ru-RU" sz="2000" i="1" dirty="0">
                    <a:latin typeface="Cambria Math" panose="02040503050406030204" pitchFamily="18" charset="0"/>
                  </a:rPr>
                  <a:t>– </a:t>
                </a:r>
                <a:r>
                  <a:rPr lang="ru-RU" sz="2000" dirty="0">
                    <a:latin typeface="Cambria Math" panose="02040503050406030204" pitchFamily="18" charset="0"/>
                  </a:rPr>
                  <a:t>коэффициенты, учитывающие различные факторы (окружающая среда, качество и т.д.)</a:t>
                </a:r>
                <a:r>
                  <a:rPr lang="ru-RU" sz="2000" i="1" dirty="0">
                    <a:latin typeface="Cambria Math" panose="02040503050406030204" pitchFamily="18" charset="0"/>
                  </a:rPr>
                  <a:t>,</a:t>
                </a:r>
                <a:r>
                  <a:rPr lang="en-US" sz="2000" i="1" dirty="0">
                    <a:latin typeface="Cambria Math" panose="02040503050406030204" pitchFamily="18" charset="0"/>
                  </a:rPr>
                  <a:t> </a:t>
                </a:r>
                <a:r>
                  <a:rPr lang="ru-RU" sz="2000" dirty="0">
                    <a:latin typeface="Cambria Math" panose="02040503050406030204" pitchFamily="18" charset="0"/>
                  </a:rPr>
                  <a:t>которые влияют на надежность составной части </a:t>
                </a:r>
              </a:p>
            </p:txBody>
          </p:sp>
        </mc:Choice>
        <mc:Fallback xmlns="">
          <p:sp>
            <p:nvSpPr>
              <p:cNvPr id="44" name="TextBox 43">
                <a:extLst>
                  <a:ext uri="{FF2B5EF4-FFF2-40B4-BE49-F238E27FC236}">
                    <a16:creationId xmlns:a16="http://schemas.microsoft.com/office/drawing/2014/main" id="{571D9CC0-B368-0D58-6805-D668228CF313}"/>
                  </a:ext>
                </a:extLst>
              </p:cNvPr>
              <p:cNvSpPr txBox="1">
                <a:spLocks noRot="1" noChangeAspect="1" noMove="1" noResize="1" noEditPoints="1" noAdjustHandles="1" noChangeArrowheads="1" noChangeShapeType="1" noTextEdit="1"/>
              </p:cNvSpPr>
              <p:nvPr/>
            </p:nvSpPr>
            <p:spPr>
              <a:xfrm>
                <a:off x="6096000" y="3832965"/>
                <a:ext cx="5510103" cy="2578206"/>
              </a:xfrm>
              <a:prstGeom prst="rect">
                <a:avLst/>
              </a:prstGeom>
              <a:blipFill>
                <a:blip r:embed="rId6"/>
                <a:stretch>
                  <a:fillRect l="-1152" t="-980" b="-3431"/>
                </a:stretch>
              </a:blipFill>
            </p:spPr>
            <p:txBody>
              <a:bodyPr/>
              <a:lstStyle/>
              <a:p>
                <a:r>
                  <a:rPr lang="ru-RU">
                    <a:noFill/>
                  </a:rPr>
                  <a:t> </a:t>
                </a:r>
              </a:p>
            </p:txBody>
          </p:sp>
        </mc:Fallback>
      </mc:AlternateContent>
      <p:sp>
        <p:nvSpPr>
          <p:cNvPr id="52" name="Текст 4">
            <a:extLst>
              <a:ext uri="{FF2B5EF4-FFF2-40B4-BE49-F238E27FC236}">
                <a16:creationId xmlns:a16="http://schemas.microsoft.com/office/drawing/2014/main" id="{EDB9D842-3E11-7185-F774-8BE86EE1260F}"/>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53" name="Текст 5">
            <a:extLst>
              <a:ext uri="{FF2B5EF4-FFF2-40B4-BE49-F238E27FC236}">
                <a16:creationId xmlns:a16="http://schemas.microsoft.com/office/drawing/2014/main" id="{03A94238-94E4-661A-8D2E-ECF61172463C}"/>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54" name="Текст 6">
            <a:extLst>
              <a:ext uri="{FF2B5EF4-FFF2-40B4-BE49-F238E27FC236}">
                <a16:creationId xmlns:a16="http://schemas.microsoft.com/office/drawing/2014/main" id="{AA164486-88BA-BE9B-BB63-E4E55A72DD5D}"/>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sp>
        <p:nvSpPr>
          <p:cNvPr id="12" name="Текст 6">
            <a:extLst>
              <a:ext uri="{FF2B5EF4-FFF2-40B4-BE49-F238E27FC236}">
                <a16:creationId xmlns:a16="http://schemas.microsoft.com/office/drawing/2014/main" id="{721F9254-E9A5-4DE0-A42E-1AC99077148F}"/>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79794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fontScale="90000"/>
          </a:bodyPr>
          <a:lstStyle/>
          <a:p>
            <a:r>
              <a:rPr lang="ru-RU" sz="3200" dirty="0"/>
              <a:t>Текущие подходы к расчету надежности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id="{64B5082F-1031-A89A-3740-0F35D134E0D4}"/>
              </a:ext>
            </a:extLst>
          </p:cNvPr>
          <p:cNvPicPr>
            <a:picLocks noChangeAspect="1"/>
          </p:cNvPicPr>
          <p:nvPr/>
        </p:nvPicPr>
        <p:blipFill rotWithShape="1">
          <a:blip r:embed="rId3"/>
          <a:srcRect t="6977" b="21512"/>
          <a:stretch/>
        </p:blipFill>
        <p:spPr bwMode="auto">
          <a:xfrm>
            <a:off x="1514927" y="2147239"/>
            <a:ext cx="9162145" cy="3728310"/>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AE1265E7-447A-7E6F-6560-4A2FEEBF35ED}"/>
              </a:ext>
            </a:extLst>
          </p:cNvPr>
          <p:cNvSpPr txBox="1"/>
          <p:nvPr/>
        </p:nvSpPr>
        <p:spPr>
          <a:xfrm>
            <a:off x="3572219" y="5875549"/>
            <a:ext cx="5047562" cy="369332"/>
          </a:xfrm>
          <a:prstGeom prst="rect">
            <a:avLst/>
          </a:prstGeom>
          <a:noFill/>
        </p:spPr>
        <p:txBody>
          <a:bodyPr wrap="square">
            <a:spAutoFit/>
          </a:bodyPr>
          <a:lstStyle/>
          <a:p>
            <a:pPr algn="ctr"/>
            <a:r>
              <a:rPr lang="ru-RU" i="1" dirty="0">
                <a:latin typeface="HSE Sans "/>
                <a:cs typeface="Arial" panose="020B0604020202020204" pitchFamily="34" charset="0"/>
              </a:rPr>
              <a:t>Архитектура </a:t>
            </a:r>
            <a:r>
              <a:rPr lang="en" i="1" dirty="0" err="1">
                <a:latin typeface="HSE Sans "/>
                <a:cs typeface="Arial" panose="020B0604020202020204" pitchFamily="34" charset="0"/>
              </a:rPr>
              <a:t>IIoT</a:t>
            </a:r>
            <a:endParaRPr lang="ru-RU" i="1" dirty="0">
              <a:latin typeface="HSE Sans "/>
              <a:cs typeface="Arial" panose="020B0604020202020204" pitchFamily="34" charset="0"/>
            </a:endParaRPr>
          </a:p>
        </p:txBody>
      </p:sp>
      <p:sp>
        <p:nvSpPr>
          <p:cNvPr id="19" name="Текст 4">
            <a:extLst>
              <a:ext uri="{FF2B5EF4-FFF2-40B4-BE49-F238E27FC236}">
                <a16:creationId xmlns:a16="http://schemas.microsoft.com/office/drawing/2014/main" id="{69B1B820-939D-2D2C-B298-98B7BCA96A36}"/>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0" name="Текст 5">
            <a:extLst>
              <a:ext uri="{FF2B5EF4-FFF2-40B4-BE49-F238E27FC236}">
                <a16:creationId xmlns:a16="http://schemas.microsoft.com/office/drawing/2014/main" id="{C13E6886-1A07-225D-D671-F43016793D7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1" name="Текст 6">
            <a:extLst>
              <a:ext uri="{FF2B5EF4-FFF2-40B4-BE49-F238E27FC236}">
                <a16:creationId xmlns:a16="http://schemas.microsoft.com/office/drawing/2014/main" id="{BF6A0303-F5FF-D63A-6628-9E5B95A1DDCB}"/>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sp>
        <p:nvSpPr>
          <p:cNvPr id="13" name="Текст 6">
            <a:extLst>
              <a:ext uri="{FF2B5EF4-FFF2-40B4-BE49-F238E27FC236}">
                <a16:creationId xmlns:a16="http://schemas.microsoft.com/office/drawing/2014/main" id="{317CB2DD-4D75-4A3F-A8CE-02AE830C8FE3}"/>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92992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fontScale="90000"/>
          </a:bodyPr>
          <a:lstStyle/>
          <a:p>
            <a:r>
              <a:rPr lang="ru-RU" sz="3200" dirty="0"/>
              <a:t>Текущие подходы к расчету надежности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extLst>
              <a:ext uri="{FF2B5EF4-FFF2-40B4-BE49-F238E27FC236}">
                <a16:creationId xmlns:a16="http://schemas.microsoft.com/office/drawing/2014/main" id="{E8D8481D-225A-B352-EB6F-92CDAA7067A6}"/>
              </a:ext>
            </a:extLst>
          </p:cNvPr>
          <p:cNvSpPr txBox="1"/>
          <p:nvPr/>
        </p:nvSpPr>
        <p:spPr>
          <a:xfrm>
            <a:off x="585896" y="2224815"/>
            <a:ext cx="7533850" cy="400110"/>
          </a:xfrm>
          <a:prstGeom prst="rect">
            <a:avLst/>
          </a:prstGeom>
          <a:noFill/>
        </p:spPr>
        <p:txBody>
          <a:bodyPr wrap="square">
            <a:spAutoFit/>
          </a:bodyPr>
          <a:lstStyle/>
          <a:p>
            <a:pPr marL="342900" indent="-342900">
              <a:buFont typeface="Arial" panose="020B0604020202020204" pitchFamily="34" charset="0"/>
              <a:buChar char="•"/>
            </a:pPr>
            <a:r>
              <a:rPr lang="en" sz="2000" dirty="0"/>
              <a:t>Slavko J. </a:t>
            </a:r>
            <a:r>
              <a:rPr lang="en" sz="2000" dirty="0" err="1"/>
              <a:t>Pokorni</a:t>
            </a:r>
            <a:r>
              <a:rPr lang="en" sz="2000" dirty="0"/>
              <a:t>. Reliability and availability of the internet of things</a:t>
            </a:r>
            <a:endParaRPr lang="ru-RU" sz="20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76FC07A-9438-82DD-F901-4039C096CE3F}"/>
                  </a:ext>
                </a:extLst>
              </p:cNvPr>
              <p:cNvSpPr txBox="1"/>
              <p:nvPr/>
            </p:nvSpPr>
            <p:spPr>
              <a:xfrm>
                <a:off x="3534952" y="3067169"/>
                <a:ext cx="6155148" cy="49128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𝑠𝑦𝑠𝑡𝑒𝑚</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h𝑎𝑟𝑑</m:t>
                          </m:r>
                        </m:sub>
                      </m:sSub>
                      <m:d>
                        <m:dPr>
                          <m:ctrlPr>
                            <a:rPr lang="ru-RU" sz="2400" i="1">
                              <a:solidFill>
                                <a:srgbClr val="836967"/>
                              </a:solidFill>
                              <a:latin typeface="Cambria Math" panose="02040503050406030204" pitchFamily="18" charset="0"/>
                            </a:rPr>
                          </m:ctrlPr>
                        </m:dPr>
                        <m:e>
                          <m:r>
                            <a:rPr lang="ru-RU" sz="2400" i="1">
                              <a:latin typeface="Cambria Math" panose="02040503050406030204" pitchFamily="18" charset="0"/>
                            </a:rPr>
                            <m:t>𝑡</m:t>
                          </m:r>
                        </m:e>
                      </m:d>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𝑠𝑜𝑓𝑡</m:t>
                          </m:r>
                        </m:sub>
                      </m:sSub>
                      <m:d>
                        <m:dPr>
                          <m:ctrlPr>
                            <a:rPr lang="ru-RU" sz="2400" i="1">
                              <a:solidFill>
                                <a:srgbClr val="836967"/>
                              </a:solidFill>
                              <a:latin typeface="Cambria Math" panose="02040503050406030204" pitchFamily="18" charset="0"/>
                            </a:rPr>
                          </m:ctrlPr>
                        </m:dPr>
                        <m:e>
                          <m:r>
                            <a:rPr lang="ru-RU" sz="2400" i="1">
                              <a:latin typeface="Cambria Math" panose="02040503050406030204" pitchFamily="18" charset="0"/>
                            </a:rPr>
                            <m:t>𝑡</m:t>
                          </m:r>
                        </m:e>
                      </m:d>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h𝑢𝑚𝑎𝑛</m:t>
                          </m:r>
                        </m:sub>
                      </m:sSub>
                      <m:d>
                        <m:dPr>
                          <m:ctrlPr>
                            <a:rPr lang="ru-RU" sz="2400" i="1">
                              <a:solidFill>
                                <a:srgbClr val="836967"/>
                              </a:solidFill>
                              <a:latin typeface="Cambria Math" panose="02040503050406030204" pitchFamily="18" charset="0"/>
                            </a:rPr>
                          </m:ctrlPr>
                        </m:dPr>
                        <m:e>
                          <m:r>
                            <a:rPr lang="ru-RU" sz="2400" i="1">
                              <a:latin typeface="Cambria Math" panose="02040503050406030204" pitchFamily="18" charset="0"/>
                            </a:rPr>
                            <m:t>𝑡</m:t>
                          </m:r>
                        </m:e>
                      </m:d>
                    </m:oMath>
                  </m:oMathPara>
                </a14:m>
                <a:endParaRPr lang="ru-RU" sz="2400" dirty="0"/>
              </a:p>
            </p:txBody>
          </p:sp>
        </mc:Choice>
        <mc:Fallback xmlns="">
          <p:sp>
            <p:nvSpPr>
              <p:cNvPr id="11" name="TextBox 10">
                <a:extLst>
                  <a:ext uri="{FF2B5EF4-FFF2-40B4-BE49-F238E27FC236}">
                    <a16:creationId xmlns:a16="http://schemas.microsoft.com/office/drawing/2014/main" id="{976FC07A-9438-82DD-F901-4039C096CE3F}"/>
                  </a:ext>
                </a:extLst>
              </p:cNvPr>
              <p:cNvSpPr txBox="1">
                <a:spLocks noRot="1" noChangeAspect="1" noMove="1" noResize="1" noEditPoints="1" noAdjustHandles="1" noChangeArrowheads="1" noChangeShapeType="1" noTextEdit="1"/>
              </p:cNvSpPr>
              <p:nvPr/>
            </p:nvSpPr>
            <p:spPr>
              <a:xfrm>
                <a:off x="3534952" y="3067169"/>
                <a:ext cx="6155148" cy="491288"/>
              </a:xfrm>
              <a:prstGeom prst="rect">
                <a:avLst/>
              </a:prstGeom>
              <a:blipFill>
                <a:blip r:embed="rId3"/>
                <a:stretch>
                  <a:fillRect l="-297" b="-1234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A142F8-5BBF-0C0A-7A48-8E04DB4D7F75}"/>
                  </a:ext>
                </a:extLst>
              </p:cNvPr>
              <p:cNvSpPr txBox="1"/>
              <p:nvPr/>
            </p:nvSpPr>
            <p:spPr>
              <a:xfrm>
                <a:off x="704111" y="4095952"/>
                <a:ext cx="5510104" cy="1680012"/>
              </a:xfrm>
              <a:prstGeom prst="rect">
                <a:avLst/>
              </a:prstGeom>
              <a:noFill/>
            </p:spPr>
            <p:txBody>
              <a:bodyPr wrap="square">
                <a:spAutoFit/>
              </a:bodyPr>
              <a:lstStyle/>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𝑅</m:t>
                        </m:r>
                      </m:e>
                      <m:sub>
                        <m:r>
                          <a:rPr lang="ru-RU" sz="2000" i="1">
                            <a:latin typeface="Cambria Math" panose="02040503050406030204" pitchFamily="18" charset="0"/>
                          </a:rPr>
                          <m:t>𝑠𝑦𝑠𝑡𝑒𝑚</m:t>
                        </m:r>
                      </m:sub>
                    </m:sSub>
                  </m:oMath>
                </a14:m>
                <a:r>
                  <a:rPr lang="ru-RU" sz="2000" i="1" dirty="0">
                    <a:latin typeface="Cambria Math" panose="02040503050406030204" pitchFamily="18" charset="0"/>
                  </a:rPr>
                  <a:t> </a:t>
                </a:r>
                <a:r>
                  <a:rPr lang="ru-RU" sz="2000" dirty="0">
                    <a:latin typeface="Cambria Math" panose="02040503050406030204" pitchFamily="18" charset="0"/>
                  </a:rPr>
                  <a:t>–</a:t>
                </a:r>
                <a:r>
                  <a:rPr lang="ru-RU" sz="2000" i="1" dirty="0">
                    <a:latin typeface="Cambria Math" panose="02040503050406030204" pitchFamily="18" charset="0"/>
                  </a:rPr>
                  <a:t> </a:t>
                </a:r>
                <a:r>
                  <a:rPr lang="ru-RU" sz="2000" dirty="0">
                    <a:latin typeface="Cambria Math" panose="02040503050406030204" pitchFamily="18" charset="0"/>
                  </a:rPr>
                  <a:t>надежность системы </a:t>
                </a:r>
                <a:r>
                  <a:rPr lang="en-US" sz="2000" dirty="0">
                    <a:latin typeface="Cambria Math" panose="02040503050406030204" pitchFamily="18" charset="0"/>
                  </a:rPr>
                  <a:t>IoT </a:t>
                </a:r>
                <a:r>
                  <a:rPr lang="ru-RU" sz="2000" dirty="0">
                    <a:latin typeface="Cambria Math" panose="02040503050406030204" pitchFamily="18" charset="0"/>
                  </a:rPr>
                  <a:t>в целом</a:t>
                </a:r>
                <a:endParaRPr lang="ru-RU" sz="2000" i="1" dirty="0">
                  <a:latin typeface="Cambria Math" panose="02040503050406030204" pitchFamily="18" charset="0"/>
                </a:endParaRPr>
              </a:p>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𝑅</m:t>
                        </m:r>
                      </m:e>
                      <m:sub>
                        <m:r>
                          <a:rPr lang="ru-RU" sz="2000" i="1">
                            <a:latin typeface="Cambria Math" panose="02040503050406030204" pitchFamily="18" charset="0"/>
                          </a:rPr>
                          <m:t>h</m:t>
                        </m:r>
                        <m:r>
                          <a:rPr lang="en-US" sz="2000" i="1">
                            <a:latin typeface="Cambria Math" panose="02040503050406030204" pitchFamily="18" charset="0"/>
                          </a:rPr>
                          <m:t>𝑎𝑟𝑑</m:t>
                        </m:r>
                      </m:sub>
                    </m:sSub>
                    <m:d>
                      <m:dPr>
                        <m:ctrlPr>
                          <a:rPr lang="ru-RU" sz="2000" i="1">
                            <a:latin typeface="Cambria Math" panose="02040503050406030204" pitchFamily="18" charset="0"/>
                          </a:rPr>
                        </m:ctrlPr>
                      </m:dPr>
                      <m:e>
                        <m:r>
                          <a:rPr lang="en-US" sz="2000" i="1">
                            <a:latin typeface="Cambria Math" panose="02040503050406030204" pitchFamily="18" charset="0"/>
                          </a:rPr>
                          <m:t>𝑡</m:t>
                        </m:r>
                      </m:e>
                    </m:d>
                  </m:oMath>
                </a14:m>
                <a:r>
                  <a:rPr lang="en-US" sz="2000" i="1" dirty="0">
                    <a:latin typeface="Cambria Math" panose="02040503050406030204" pitchFamily="18" charset="0"/>
                  </a:rPr>
                  <a:t> </a:t>
                </a:r>
                <a:r>
                  <a:rPr lang="ru-RU" sz="2000" dirty="0">
                    <a:latin typeface="Cambria Math" panose="02040503050406030204" pitchFamily="18" charset="0"/>
                  </a:rPr>
                  <a:t>–</a:t>
                </a:r>
                <a:r>
                  <a:rPr lang="ru-RU" sz="2000" i="1" dirty="0">
                    <a:latin typeface="Cambria Math" panose="02040503050406030204" pitchFamily="18" charset="0"/>
                  </a:rPr>
                  <a:t> </a:t>
                </a:r>
                <a:r>
                  <a:rPr lang="ru-RU" sz="2000" dirty="0">
                    <a:latin typeface="Cambria Math" panose="02040503050406030204" pitchFamily="18" charset="0"/>
                  </a:rPr>
                  <a:t>надежность аппаратного части</a:t>
                </a:r>
              </a:p>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𝑠𝑜𝑓𝑡</m:t>
                        </m:r>
                      </m:sub>
                    </m:sSub>
                    <m:d>
                      <m:dPr>
                        <m:ctrlPr>
                          <a:rPr lang="ru-RU" sz="2000" i="1">
                            <a:latin typeface="Cambria Math" panose="02040503050406030204" pitchFamily="18" charset="0"/>
                          </a:rPr>
                        </m:ctrlPr>
                      </m:dPr>
                      <m:e>
                        <m:r>
                          <a:rPr lang="en-US" sz="2000" i="1">
                            <a:latin typeface="Cambria Math" panose="02040503050406030204" pitchFamily="18" charset="0"/>
                          </a:rPr>
                          <m:t>𝑡</m:t>
                        </m:r>
                      </m:e>
                    </m:d>
                  </m:oMath>
                </a14:m>
                <a:r>
                  <a:rPr lang="en-US" sz="2000" i="1" dirty="0">
                    <a:latin typeface="Cambria Math" panose="02040503050406030204" pitchFamily="18" charset="0"/>
                  </a:rPr>
                  <a:t> </a:t>
                </a:r>
                <a:r>
                  <a:rPr lang="ru-RU" sz="2000" dirty="0">
                    <a:latin typeface="Cambria Math" panose="02040503050406030204" pitchFamily="18" charset="0"/>
                  </a:rPr>
                  <a:t>–</a:t>
                </a:r>
                <a:r>
                  <a:rPr lang="ru-RU" sz="2000" i="1" dirty="0">
                    <a:latin typeface="Cambria Math" panose="02040503050406030204" pitchFamily="18" charset="0"/>
                  </a:rPr>
                  <a:t> </a:t>
                </a:r>
                <a:r>
                  <a:rPr lang="ru-RU" sz="2000" dirty="0">
                    <a:latin typeface="Cambria Math" panose="02040503050406030204" pitchFamily="18" charset="0"/>
                  </a:rPr>
                  <a:t>надежность программной части</a:t>
                </a:r>
              </a:p>
              <a:p>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𝑅</m:t>
                        </m:r>
                      </m:e>
                      <m:sub>
                        <m:r>
                          <a:rPr lang="ru-RU" sz="2000" i="1">
                            <a:latin typeface="Cambria Math" panose="02040503050406030204" pitchFamily="18" charset="0"/>
                          </a:rPr>
                          <m:t>h</m:t>
                        </m:r>
                        <m:r>
                          <a:rPr lang="en-US" sz="2000" i="1">
                            <a:latin typeface="Cambria Math" panose="02040503050406030204" pitchFamily="18" charset="0"/>
                          </a:rPr>
                          <m:t>𝑢𝑚𝑎𝑛</m:t>
                        </m:r>
                      </m:sub>
                    </m:sSub>
                    <m:d>
                      <m:dPr>
                        <m:ctrlPr>
                          <a:rPr lang="ru-RU" sz="2000" i="1">
                            <a:latin typeface="Cambria Math" panose="02040503050406030204" pitchFamily="18" charset="0"/>
                          </a:rPr>
                        </m:ctrlPr>
                      </m:dPr>
                      <m:e>
                        <m:r>
                          <a:rPr lang="en-US" sz="2000" i="1">
                            <a:latin typeface="Cambria Math" panose="02040503050406030204" pitchFamily="18" charset="0"/>
                          </a:rPr>
                          <m:t>𝑡</m:t>
                        </m:r>
                      </m:e>
                    </m:d>
                  </m:oMath>
                </a14:m>
                <a:r>
                  <a:rPr lang="en-US" sz="2000" i="1" dirty="0">
                    <a:latin typeface="Cambria Math" panose="02040503050406030204" pitchFamily="18" charset="0"/>
                  </a:rPr>
                  <a:t> </a:t>
                </a:r>
                <a:r>
                  <a:rPr lang="ru-RU" sz="2000" dirty="0">
                    <a:latin typeface="Cambria Math" panose="02040503050406030204" pitchFamily="18" charset="0"/>
                  </a:rPr>
                  <a:t>– надежность, учитывающая влияние человеческого фактора (</a:t>
                </a:r>
                <a:r>
                  <a:rPr lang="en-US" sz="2000" dirty="0">
                    <a:latin typeface="Cambria Math" panose="02040503050406030204" pitchFamily="18" charset="0"/>
                  </a:rPr>
                  <a:t>HRA</a:t>
                </a:r>
                <a:r>
                  <a:rPr lang="ru-RU" sz="2000" dirty="0">
                    <a:latin typeface="Cambria Math" panose="02040503050406030204" pitchFamily="18" charset="0"/>
                  </a:rPr>
                  <a:t>) </a:t>
                </a:r>
              </a:p>
            </p:txBody>
          </p:sp>
        </mc:Choice>
        <mc:Fallback xmlns="">
          <p:sp>
            <p:nvSpPr>
              <p:cNvPr id="13" name="TextBox 12">
                <a:extLst>
                  <a:ext uri="{FF2B5EF4-FFF2-40B4-BE49-F238E27FC236}">
                    <a16:creationId xmlns:a16="http://schemas.microsoft.com/office/drawing/2014/main" id="{48A142F8-5BBF-0C0A-7A48-8E04DB4D7F75}"/>
                  </a:ext>
                </a:extLst>
              </p:cNvPr>
              <p:cNvSpPr txBox="1">
                <a:spLocks noRot="1" noChangeAspect="1" noMove="1" noResize="1" noEditPoints="1" noAdjustHandles="1" noChangeArrowheads="1" noChangeShapeType="1" noTextEdit="1"/>
              </p:cNvSpPr>
              <p:nvPr/>
            </p:nvSpPr>
            <p:spPr>
              <a:xfrm>
                <a:off x="704111" y="4095952"/>
                <a:ext cx="5510104" cy="1680012"/>
              </a:xfrm>
              <a:prstGeom prst="rect">
                <a:avLst/>
              </a:prstGeom>
              <a:blipFill>
                <a:blip r:embed="rId4"/>
                <a:stretch>
                  <a:fillRect l="-1218" t="-2536" b="-5072"/>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A9853B2F-984F-EB46-678E-CB4D494AB65D}"/>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2" name="Текст 5">
            <a:extLst>
              <a:ext uri="{FF2B5EF4-FFF2-40B4-BE49-F238E27FC236}">
                <a16:creationId xmlns:a16="http://schemas.microsoft.com/office/drawing/2014/main" id="{78AF91CB-9068-9BE4-F596-779F514816FC}"/>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C95D9A40-0E12-5BDC-61A9-3859E5FDE883}"/>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p:sp>
        <p:nvSpPr>
          <p:cNvPr id="12" name="Текст 6">
            <a:extLst>
              <a:ext uri="{FF2B5EF4-FFF2-40B4-BE49-F238E27FC236}">
                <a16:creationId xmlns:a16="http://schemas.microsoft.com/office/drawing/2014/main" id="{D544E51E-E48B-4776-9452-FB7739A6D97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84638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fontScale="90000"/>
          </a:bodyPr>
          <a:lstStyle/>
          <a:p>
            <a:r>
              <a:rPr lang="ru-RU" sz="3200" dirty="0"/>
              <a:t>Текущие подходы к расчету надежности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D8481D-225A-B352-EB6F-92CDAA7067A6}"/>
                  </a:ext>
                </a:extLst>
              </p:cNvPr>
              <p:cNvSpPr txBox="1"/>
              <p:nvPr/>
            </p:nvSpPr>
            <p:spPr>
              <a:xfrm>
                <a:off x="585896" y="2224815"/>
                <a:ext cx="7533850" cy="400110"/>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ru-RU" sz="2000" i="1" smtClean="0">
                            <a:latin typeface="Cambria Math" panose="02040503050406030204" pitchFamily="18" charset="0"/>
                          </a:rPr>
                        </m:ctrlPr>
                      </m:sSubPr>
                      <m:e>
                        <m:r>
                          <a:rPr lang="en-US" sz="2000" i="1">
                            <a:latin typeface="Cambria Math" panose="02040503050406030204" pitchFamily="18" charset="0"/>
                          </a:rPr>
                          <m:t>𝑅</m:t>
                        </m:r>
                      </m:e>
                      <m:sub>
                        <m:r>
                          <a:rPr lang="ru-RU" sz="2000" i="1">
                            <a:latin typeface="Cambria Math" panose="02040503050406030204" pitchFamily="18" charset="0"/>
                          </a:rPr>
                          <m:t>h</m:t>
                        </m:r>
                        <m:r>
                          <a:rPr lang="en-US" sz="2000" i="1">
                            <a:latin typeface="Cambria Math" panose="02040503050406030204" pitchFamily="18" charset="0"/>
                          </a:rPr>
                          <m:t>𝑎𝑟𝑑</m:t>
                        </m:r>
                      </m:sub>
                    </m:sSub>
                    <m:d>
                      <m:dPr>
                        <m:ctrlPr>
                          <a:rPr lang="ru-RU"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t> </a:t>
                </a:r>
                <a:endParaRPr lang="ru-RU" sz="2000" dirty="0"/>
              </a:p>
            </p:txBody>
          </p:sp>
        </mc:Choice>
        <mc:Fallback xmlns="">
          <p:sp>
            <p:nvSpPr>
              <p:cNvPr id="4" name="TextBox 3">
                <a:extLst>
                  <a:ext uri="{FF2B5EF4-FFF2-40B4-BE49-F238E27FC236}">
                    <a16:creationId xmlns:a16="http://schemas.microsoft.com/office/drawing/2014/main" id="{E8D8481D-225A-B352-EB6F-92CDAA7067A6}"/>
                  </a:ext>
                </a:extLst>
              </p:cNvPr>
              <p:cNvSpPr txBox="1">
                <a:spLocks noRot="1" noChangeAspect="1" noMove="1" noResize="1" noEditPoints="1" noAdjustHandles="1" noChangeArrowheads="1" noChangeShapeType="1" noTextEdit="1"/>
              </p:cNvSpPr>
              <p:nvPr/>
            </p:nvSpPr>
            <p:spPr>
              <a:xfrm>
                <a:off x="585896" y="2224815"/>
                <a:ext cx="7533850" cy="400110"/>
              </a:xfrm>
              <a:prstGeom prst="rect">
                <a:avLst/>
              </a:prstGeom>
              <a:blipFill>
                <a:blip r:embed="rId3"/>
                <a:stretch>
                  <a:fillRect l="-728" t="-6061" b="-19697"/>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1A2488-B0A6-4CDA-ABD3-D4B7FE2A6B03}"/>
                  </a:ext>
                </a:extLst>
              </p:cNvPr>
              <p:cNvSpPr txBox="1"/>
              <p:nvPr/>
            </p:nvSpPr>
            <p:spPr>
              <a:xfrm>
                <a:off x="2676524" y="3602609"/>
                <a:ext cx="6670675" cy="556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800" i="1" smtClean="0">
                              <a:solidFill>
                                <a:srgbClr val="836967"/>
                              </a:solidFill>
                              <a:latin typeface="Cambria Math" panose="02040503050406030204" pitchFamily="18" charset="0"/>
                            </a:rPr>
                          </m:ctrlPr>
                        </m:sSubPr>
                        <m:e>
                          <m:r>
                            <a:rPr lang="ru-RU" sz="2800" i="1">
                              <a:latin typeface="Cambria Math" panose="02040503050406030204" pitchFamily="18" charset="0"/>
                            </a:rPr>
                            <m:t>𝜆</m:t>
                          </m:r>
                        </m:e>
                        <m:sub>
                          <m:r>
                            <a:rPr lang="ru-RU" sz="2800" i="1">
                              <a:latin typeface="Cambria Math" panose="02040503050406030204" pitchFamily="18" charset="0"/>
                            </a:rPr>
                            <m:t>𝑝</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𝜆</m:t>
                          </m:r>
                        </m:e>
                        <m:sub>
                          <m:r>
                            <a:rPr lang="ru-RU" sz="2800" i="1">
                              <a:latin typeface="Cambria Math" panose="02040503050406030204" pitchFamily="18" charset="0"/>
                            </a:rPr>
                            <m:t>𝑏</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𝜋</m:t>
                              </m:r>
                            </m:e>
                            <m:sub>
                              <m:r>
                                <a:rPr lang="ru-RU" sz="2800" i="1">
                                  <a:latin typeface="Cambria Math" panose="02040503050406030204" pitchFamily="18" charset="0"/>
                                </a:rPr>
                                <m:t>𝑄</m:t>
                              </m:r>
                            </m:sub>
                          </m:sSub>
                          <m:r>
                            <a:rPr lang="ru-RU" sz="2800" i="0">
                              <a:latin typeface="Cambria Math" panose="02040503050406030204" pitchFamily="18" charset="0"/>
                            </a:rPr>
                            <m:t>∗</m:t>
                          </m:r>
                          <m:r>
                            <a:rPr lang="ru-RU" sz="2800" i="1">
                              <a:latin typeface="Cambria Math" panose="02040503050406030204" pitchFamily="18" charset="0"/>
                            </a:rPr>
                            <m:t>𝜋</m:t>
                          </m:r>
                        </m:e>
                        <m:sub>
                          <m:r>
                            <a:rPr lang="ru-RU" sz="2800" i="1">
                              <a:latin typeface="Cambria Math" panose="02040503050406030204" pitchFamily="18" charset="0"/>
                            </a:rPr>
                            <m:t>𝑇</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𝜋</m:t>
                          </m:r>
                        </m:e>
                        <m:sub>
                          <m:r>
                            <a:rPr lang="ru-RU" sz="2800" i="1">
                              <a:latin typeface="Cambria Math" panose="02040503050406030204" pitchFamily="18" charset="0"/>
                            </a:rPr>
                            <m:t>𝑆</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𝜋</m:t>
                          </m:r>
                        </m:e>
                        <m:sub>
                          <m:r>
                            <a:rPr lang="ru-RU" sz="2800" i="1">
                              <a:latin typeface="Cambria Math" panose="02040503050406030204" pitchFamily="18" charset="0"/>
                            </a:rPr>
                            <m:t>𝐴</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𝜋</m:t>
                          </m:r>
                        </m:e>
                        <m:sub>
                          <m:r>
                            <a:rPr lang="ru-RU" sz="2800" i="1">
                              <a:latin typeface="Cambria Math" panose="02040503050406030204" pitchFamily="18" charset="0"/>
                            </a:rPr>
                            <m:t>𝐸</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𝜋</m:t>
                          </m:r>
                        </m:e>
                        <m:sub>
                          <m:r>
                            <a:rPr lang="ru-RU" sz="2800" i="1">
                              <a:latin typeface="Cambria Math" panose="02040503050406030204" pitchFamily="18" charset="0"/>
                            </a:rPr>
                            <m:t>𝑅</m:t>
                          </m:r>
                        </m:sub>
                      </m:sSub>
                      <m:r>
                        <a:rPr lang="ru-RU" sz="2800" i="0">
                          <a:latin typeface="Cambria Math" panose="02040503050406030204" pitchFamily="18" charset="0"/>
                        </a:rPr>
                        <m:t>∗</m:t>
                      </m:r>
                      <m:sSub>
                        <m:sSubPr>
                          <m:ctrlPr>
                            <a:rPr lang="ru-RU" sz="2800" i="1">
                              <a:solidFill>
                                <a:srgbClr val="836967"/>
                              </a:solidFill>
                              <a:latin typeface="Cambria Math" panose="02040503050406030204" pitchFamily="18" charset="0"/>
                            </a:rPr>
                          </m:ctrlPr>
                        </m:sSubPr>
                        <m:e>
                          <m:r>
                            <a:rPr lang="ru-RU" sz="2800" i="1">
                              <a:latin typeface="Cambria Math" panose="02040503050406030204" pitchFamily="18" charset="0"/>
                            </a:rPr>
                            <m:t>𝜋</m:t>
                          </m:r>
                        </m:e>
                        <m:sub>
                          <m:r>
                            <a:rPr lang="ru-RU" sz="2800" i="1">
                              <a:latin typeface="Cambria Math" panose="02040503050406030204" pitchFamily="18" charset="0"/>
                            </a:rPr>
                            <m:t>𝐶</m:t>
                          </m:r>
                        </m:sub>
                      </m:sSub>
                    </m:oMath>
                  </m:oMathPara>
                </a14:m>
                <a:endParaRPr lang="ru-RU" sz="2800" dirty="0"/>
              </a:p>
            </p:txBody>
          </p:sp>
        </mc:Choice>
        <mc:Fallback xmlns="">
          <p:sp>
            <p:nvSpPr>
              <p:cNvPr id="13" name="TextBox 12">
                <a:extLst>
                  <a:ext uri="{FF2B5EF4-FFF2-40B4-BE49-F238E27FC236}">
                    <a16:creationId xmlns:a16="http://schemas.microsoft.com/office/drawing/2014/main" id="{1C1A2488-B0A6-4CDA-ABD3-D4B7FE2A6B03}"/>
                  </a:ext>
                </a:extLst>
              </p:cNvPr>
              <p:cNvSpPr txBox="1">
                <a:spLocks noRot="1" noChangeAspect="1" noMove="1" noResize="1" noEditPoints="1" noAdjustHandles="1" noChangeArrowheads="1" noChangeShapeType="1" noTextEdit="1"/>
              </p:cNvSpPr>
              <p:nvPr/>
            </p:nvSpPr>
            <p:spPr>
              <a:xfrm>
                <a:off x="2676524" y="3602609"/>
                <a:ext cx="6670675" cy="556434"/>
              </a:xfrm>
              <a:prstGeom prst="rect">
                <a:avLst/>
              </a:prstGeom>
              <a:blipFill>
                <a:blip r:embed="rId4"/>
                <a:stretch>
                  <a:fillRect/>
                </a:stretch>
              </a:blipFill>
            </p:spPr>
            <p:txBody>
              <a:bodyPr/>
              <a:lstStyle/>
              <a:p>
                <a:r>
                  <a:rPr lang="ru-RU">
                    <a:noFill/>
                  </a:rPr>
                  <a:t> </a:t>
                </a:r>
              </a:p>
            </p:txBody>
          </p:sp>
        </mc:Fallback>
      </mc:AlternateContent>
      <p:sp>
        <p:nvSpPr>
          <p:cNvPr id="15" name="TextBox 14">
            <a:extLst>
              <a:ext uri="{FF2B5EF4-FFF2-40B4-BE49-F238E27FC236}">
                <a16:creationId xmlns:a16="http://schemas.microsoft.com/office/drawing/2014/main" id="{EA109239-B9B4-4B30-B5C4-89B4C887CC75}"/>
              </a:ext>
            </a:extLst>
          </p:cNvPr>
          <p:cNvSpPr txBox="1"/>
          <p:nvPr/>
        </p:nvSpPr>
        <p:spPr>
          <a:xfrm>
            <a:off x="585897" y="2756760"/>
            <a:ext cx="7533850" cy="400110"/>
          </a:xfrm>
          <a:prstGeom prst="rect">
            <a:avLst/>
          </a:prstGeom>
          <a:noFill/>
        </p:spPr>
        <p:txBody>
          <a:bodyPr wrap="square">
            <a:spAutoFit/>
          </a:bodyPr>
          <a:lstStyle/>
          <a:p>
            <a:r>
              <a:rPr lang="ru-RU" sz="2000" dirty="0"/>
              <a:t>Согласно </a:t>
            </a:r>
            <a:r>
              <a:rPr lang="en" sz="2000" dirty="0"/>
              <a:t>MIL-HDBK-217F</a:t>
            </a:r>
            <a:endParaRPr lang="ru-RU" sz="2000" dirty="0"/>
          </a:p>
        </p:txBody>
      </p:sp>
      <p:sp>
        <p:nvSpPr>
          <p:cNvPr id="11" name="Текст 6">
            <a:extLst>
              <a:ext uri="{FF2B5EF4-FFF2-40B4-BE49-F238E27FC236}">
                <a16:creationId xmlns:a16="http://schemas.microsoft.com/office/drawing/2014/main" id="{0571CC4F-3FE2-4C96-BB15-08EAAD82BA4D}"/>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3025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219D05C-99A7-9C48-B903-118CF3BA60CA}"/>
              </a:ext>
            </a:extLst>
          </p:cNvPr>
          <p:cNvSpPr>
            <a:spLocks noGrp="1"/>
          </p:cNvSpPr>
          <p:nvPr>
            <p:ph type="title"/>
          </p:nvPr>
        </p:nvSpPr>
        <p:spPr>
          <a:xfrm>
            <a:off x="585897" y="1447790"/>
            <a:ext cx="7443677" cy="777025"/>
          </a:xfrm>
        </p:spPr>
        <p:txBody>
          <a:bodyPr>
            <a:normAutofit fontScale="90000"/>
          </a:bodyPr>
          <a:lstStyle/>
          <a:p>
            <a:r>
              <a:rPr lang="ru-RU" sz="3200" dirty="0"/>
              <a:t>Текущие подходы к расчету надежности </a:t>
            </a:r>
            <a:r>
              <a:rPr lang="en" sz="3200" dirty="0" err="1"/>
              <a:t>IIoT</a:t>
            </a:r>
            <a:endParaRPr lang="ru-RU" sz="3200" dirty="0"/>
          </a:p>
        </p:txBody>
      </p:sp>
      <p:sp>
        <p:nvSpPr>
          <p:cNvPr id="2" name="AutoShape 2">
            <a:extLst>
              <a:ext uri="{FF2B5EF4-FFF2-40B4-BE49-F238E27FC236}">
                <a16:creationId xmlns:a16="http://schemas.microsoft.com/office/drawing/2014/main" id="{366B3273-9A8E-CE10-811E-AA9B63FDB375}"/>
              </a:ext>
            </a:extLst>
          </p:cNvPr>
          <p:cNvSpPr>
            <a:spLocks noChangeAspect="1" noChangeArrowheads="1"/>
          </p:cNvSpPr>
          <p:nvPr/>
        </p:nvSpPr>
        <p:spPr bwMode="auto">
          <a:xfrm>
            <a:off x="3767456" y="254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extLst>
              <a:ext uri="{FF2B5EF4-FFF2-40B4-BE49-F238E27FC236}">
                <a16:creationId xmlns:a16="http://schemas.microsoft.com/office/drawing/2014/main" id="{E8D8481D-225A-B352-EB6F-92CDAA7067A6}"/>
              </a:ext>
            </a:extLst>
          </p:cNvPr>
          <p:cNvSpPr txBox="1"/>
          <p:nvPr/>
        </p:nvSpPr>
        <p:spPr>
          <a:xfrm>
            <a:off x="585897" y="2647920"/>
            <a:ext cx="7533850" cy="400110"/>
          </a:xfrm>
          <a:prstGeom prst="rect">
            <a:avLst/>
          </a:prstGeom>
          <a:noFill/>
        </p:spPr>
        <p:txBody>
          <a:bodyPr wrap="square">
            <a:spAutoFit/>
          </a:bodyPr>
          <a:lstStyle/>
          <a:p>
            <a:r>
              <a:rPr lang="ru-RU" sz="2000" dirty="0"/>
              <a:t>Согласно </a:t>
            </a:r>
            <a:r>
              <a:rPr lang="en" sz="2000" dirty="0"/>
              <a:t>RIAC-HDBK-217Plus</a:t>
            </a:r>
            <a:endParaRPr lang="ru-RU" sz="2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4DE8B7-3EEC-23C4-0E82-69C0CC436ECF}"/>
                  </a:ext>
                </a:extLst>
              </p:cNvPr>
              <p:cNvSpPr txBox="1"/>
              <p:nvPr/>
            </p:nvSpPr>
            <p:spPr>
              <a:xfrm>
                <a:off x="3082213" y="3144863"/>
                <a:ext cx="6918619" cy="92217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𝑆𝑊</m:t>
                          </m:r>
                        </m:sub>
                      </m:sSub>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f>
                            <m:fPr>
                              <m:ctrlPr>
                                <a:rPr lang="ru-RU" sz="2400" i="1">
                                  <a:solidFill>
                                    <a:srgbClr val="836967"/>
                                  </a:solidFill>
                                  <a:latin typeface="Cambria Math" panose="02040503050406030204" pitchFamily="18" charset="0"/>
                                </a:rPr>
                              </m:ctrlPr>
                            </m:fPr>
                            <m:num>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𝐹</m:t>
                                  </m:r>
                                </m:e>
                                <m: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𝑡</m:t>
                                      </m:r>
                                    </m:e>
                                    <m:sub>
                                      <m:r>
                                        <a:rPr lang="ru-RU" sz="2400" i="1">
                                          <a:latin typeface="Cambria Math" panose="02040503050406030204" pitchFamily="18" charset="0"/>
                                        </a:rPr>
                                        <m:t>𝑖</m:t>
                                      </m:r>
                                    </m:sub>
                                  </m:sSub>
                                  <m:r>
                                    <a:rPr lang="ru-RU" sz="2400" i="0">
                                      <a:latin typeface="Cambria Math" panose="02040503050406030204" pitchFamily="18" charset="0"/>
                                    </a:rPr>
                                    <m:t>−1</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𝐹</m:t>
                                  </m:r>
                                </m:e>
                                <m: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𝑡</m:t>
                                      </m:r>
                                    </m:e>
                                    <m:sub>
                                      <m:r>
                                        <a:rPr lang="ru-RU" sz="2400" i="1">
                                          <a:latin typeface="Cambria Math" panose="02040503050406030204" pitchFamily="18" charset="0"/>
                                        </a:rPr>
                                        <m:t>𝑖</m:t>
                                      </m:r>
                                    </m:sub>
                                  </m:sSub>
                                </m:sub>
                              </m:sSub>
                            </m:num>
                            <m:den>
                              <m:r>
                                <a:rPr lang="ru-RU" sz="2400" i="0">
                                  <a:latin typeface="Cambria Math" panose="02040503050406030204" pitchFamily="18" charset="0"/>
                                </a:rPr>
                                <m:t>730</m:t>
                              </m:r>
                            </m:den>
                          </m:f>
                        </m:e>
                      </m:d>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r>
                            <a:rPr lang="ru-RU" sz="2400" i="1">
                              <a:latin typeface="Cambria Math" panose="02040503050406030204" pitchFamily="18" charset="0"/>
                            </a:rPr>
                            <m:t>𝐷𝐶</m:t>
                          </m:r>
                          <m:r>
                            <a:rPr lang="ru-RU" sz="2400" i="0">
                              <a:latin typeface="Cambria Math" panose="02040503050406030204" pitchFamily="18" charset="0"/>
                            </a:rPr>
                            <m:t>∗</m:t>
                          </m:r>
                          <m:r>
                            <a:rPr lang="ru-RU" sz="2400" i="1">
                              <a:latin typeface="Cambria Math" panose="02040503050406030204" pitchFamily="18" charset="0"/>
                            </a:rPr>
                            <m:t>𝐹𝐿</m:t>
                          </m:r>
                          <m:r>
                            <a:rPr lang="ru-RU" sz="2400" i="0">
                              <a:latin typeface="Cambria Math" panose="02040503050406030204" pitchFamily="18" charset="0"/>
                            </a:rPr>
                            <m:t>∗</m:t>
                          </m:r>
                          <m:r>
                            <a:rPr lang="ru-RU" sz="2400" i="1">
                              <a:latin typeface="Cambria Math" panose="02040503050406030204" pitchFamily="18" charset="0"/>
                            </a:rPr>
                            <m:t>𝐹𝐴</m:t>
                          </m:r>
                          <m:r>
                            <a:rPr lang="ru-RU" sz="2400" i="0">
                              <a:latin typeface="Cambria Math" panose="02040503050406030204" pitchFamily="18" charset="0"/>
                            </a:rPr>
                            <m:t>∗</m:t>
                          </m:r>
                          <m:r>
                            <a:rPr lang="ru-RU" sz="2400" i="1">
                              <a:latin typeface="Cambria Math" panose="02040503050406030204" pitchFamily="18" charset="0"/>
                            </a:rPr>
                            <m:t>𝐴𝑆</m:t>
                          </m:r>
                        </m:e>
                      </m:d>
                      <m:r>
                        <a:rPr lang="ru-RU" sz="2400" i="0">
                          <a:latin typeface="Cambria Math" panose="02040503050406030204" pitchFamily="18" charset="0"/>
                        </a:rPr>
                        <m:t>∗</m:t>
                      </m:r>
                      <m:sSup>
                        <m:sSupPr>
                          <m:ctrlPr>
                            <a:rPr lang="ru-RU" sz="2400" i="1">
                              <a:solidFill>
                                <a:srgbClr val="836967"/>
                              </a:solidFill>
                              <a:latin typeface="Cambria Math" panose="02040503050406030204" pitchFamily="18" charset="0"/>
                            </a:rPr>
                          </m:ctrlPr>
                        </m:sSupPr>
                        <m:e>
                          <m:r>
                            <a:rPr lang="ru-RU" sz="2400" i="0">
                              <a:latin typeface="Cambria Math" panose="02040503050406030204" pitchFamily="18" charset="0"/>
                            </a:rPr>
                            <m:t>10</m:t>
                          </m:r>
                        </m:e>
                        <m:sup>
                          <m:r>
                            <a:rPr lang="ru-RU" sz="2400" i="0">
                              <a:latin typeface="Cambria Math" panose="02040503050406030204" pitchFamily="18" charset="0"/>
                            </a:rPr>
                            <m:t>6</m:t>
                          </m:r>
                        </m:sup>
                      </m:sSup>
                    </m:oMath>
                  </m:oMathPara>
                </a14:m>
                <a:endParaRPr lang="ru-RU" sz="2400" dirty="0"/>
              </a:p>
            </p:txBody>
          </p:sp>
        </mc:Choice>
        <mc:Fallback xmlns="">
          <p:sp>
            <p:nvSpPr>
              <p:cNvPr id="9" name="TextBox 8">
                <a:extLst>
                  <a:ext uri="{FF2B5EF4-FFF2-40B4-BE49-F238E27FC236}">
                    <a16:creationId xmlns:a16="http://schemas.microsoft.com/office/drawing/2014/main" id="{F64DE8B7-3EEC-23C4-0E82-69C0CC436ECF}"/>
                  </a:ext>
                </a:extLst>
              </p:cNvPr>
              <p:cNvSpPr txBox="1">
                <a:spLocks noRot="1" noChangeAspect="1" noMove="1" noResize="1" noEditPoints="1" noAdjustHandles="1" noChangeArrowheads="1" noChangeShapeType="1" noTextEdit="1"/>
              </p:cNvSpPr>
              <p:nvPr/>
            </p:nvSpPr>
            <p:spPr>
              <a:xfrm>
                <a:off x="3082213" y="3144863"/>
                <a:ext cx="6918619" cy="922176"/>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D65C7F0-38B6-D768-5E45-F728173E4F64}"/>
                  </a:ext>
                </a:extLst>
              </p:cNvPr>
              <p:cNvSpPr txBox="1"/>
              <p:nvPr/>
            </p:nvSpPr>
            <p:spPr>
              <a:xfrm>
                <a:off x="585897" y="4163873"/>
                <a:ext cx="5510104" cy="1968809"/>
              </a:xfrm>
              <a:prstGeom prst="rect">
                <a:avLst/>
              </a:prstGeom>
              <a:noFill/>
            </p:spPr>
            <p:txBody>
              <a:bodyPr wrap="square">
                <a:spAutoFit/>
              </a:bodyPr>
              <a:lstStyle/>
              <a:p>
                <a14:m>
                  <m:oMath xmlns:m="http://schemas.openxmlformats.org/officeDocument/2006/math">
                    <m:sSub>
                      <m:sSubPr>
                        <m:ctrlPr>
                          <a:rPr lang="ru-RU" sz="2000" i="1" smtClean="0">
                            <a:latin typeface="Cambria Math" panose="02040503050406030204" pitchFamily="18" charset="0"/>
                          </a:rPr>
                        </m:ctrlPr>
                      </m:sSubPr>
                      <m:e>
                        <m:r>
                          <a:rPr lang="en-US" sz="2000" i="1">
                            <a:latin typeface="Cambria Math" panose="02040503050406030204" pitchFamily="18" charset="0"/>
                          </a:rPr>
                          <m:t>𝐹</m:t>
                        </m:r>
                      </m:e>
                      <m:sub>
                        <m:sSub>
                          <m:sSubPr>
                            <m:ctrlPr>
                              <a:rPr lang="ru-RU"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sub>
                    </m:sSub>
                  </m:oMath>
                </a14:m>
                <a:r>
                  <a:rPr lang="ru-RU" sz="2000" i="1" dirty="0">
                    <a:latin typeface="Cambria Math" panose="02040503050406030204" pitchFamily="18" charset="0"/>
                  </a:rPr>
                  <a:t> </a:t>
                </a:r>
                <a:r>
                  <a:rPr lang="ru-RU" sz="2000" dirty="0">
                    <a:latin typeface="Cambria Math" panose="02040503050406030204" pitchFamily="18" charset="0"/>
                  </a:rPr>
                  <a:t>– количество отказов за время </a:t>
                </a:r>
                <a14:m>
                  <m:oMath xmlns:m="http://schemas.openxmlformats.org/officeDocument/2006/math">
                    <m:sSub>
                      <m:sSubPr>
                        <m:ctrlPr>
                          <a:rPr lang="ru-RU"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𝑖</m:t>
                        </m:r>
                      </m:sub>
                    </m:sSub>
                  </m:oMath>
                </a14:m>
                <a:endParaRPr lang="ru-RU"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𝐷𝐶</m:t>
                    </m:r>
                  </m:oMath>
                </a14:m>
                <a:r>
                  <a:rPr lang="en-US" sz="2000" i="1" dirty="0">
                    <a:latin typeface="Cambria Math" panose="02040503050406030204" pitchFamily="18" charset="0"/>
                  </a:rPr>
                  <a:t> </a:t>
                </a:r>
                <a:r>
                  <a:rPr lang="ru-RU" sz="2000" dirty="0">
                    <a:latin typeface="Cambria Math" panose="02040503050406030204" pitchFamily="18" charset="0"/>
                  </a:rPr>
                  <a:t>– цикл работы программного обеспечения</a:t>
                </a:r>
              </a:p>
              <a:p>
                <a14:m>
                  <m:oMath xmlns:m="http://schemas.openxmlformats.org/officeDocument/2006/math">
                    <m:r>
                      <a:rPr lang="en-US" sz="2000" i="1">
                        <a:latin typeface="Cambria Math" panose="02040503050406030204" pitchFamily="18" charset="0"/>
                      </a:rPr>
                      <m:t>𝐹𝐿</m:t>
                    </m:r>
                  </m:oMath>
                </a14:m>
                <a:r>
                  <a:rPr lang="en-US" sz="2000" i="1" dirty="0">
                    <a:latin typeface="Cambria Math" panose="02040503050406030204" pitchFamily="18" charset="0"/>
                  </a:rPr>
                  <a:t> </a:t>
                </a:r>
                <a:r>
                  <a:rPr lang="ru-RU" sz="2000" dirty="0">
                    <a:latin typeface="Cambria Math" panose="02040503050406030204" pitchFamily="18" charset="0"/>
                  </a:rPr>
                  <a:t>– задержка при отказе</a:t>
                </a:r>
              </a:p>
              <a:p>
                <a14:m>
                  <m:oMath xmlns:m="http://schemas.openxmlformats.org/officeDocument/2006/math">
                    <m:r>
                      <a:rPr lang="en-US" sz="2000" i="1">
                        <a:latin typeface="Cambria Math" panose="02040503050406030204" pitchFamily="18" charset="0"/>
                      </a:rPr>
                      <m:t>𝐹𝐴</m:t>
                    </m:r>
                  </m:oMath>
                </a14:m>
                <a:r>
                  <a:rPr lang="en-US" sz="2000" i="1" dirty="0">
                    <a:latin typeface="Cambria Math" panose="02040503050406030204" pitchFamily="18" charset="0"/>
                  </a:rPr>
                  <a:t> </a:t>
                </a:r>
                <a:r>
                  <a:rPr lang="ru-RU" sz="2000" dirty="0">
                    <a:latin typeface="Cambria Math" panose="02040503050406030204" pitchFamily="18" charset="0"/>
                  </a:rPr>
                  <a:t>– активация отказов</a:t>
                </a:r>
              </a:p>
              <a:p>
                <a14:m>
                  <m:oMath xmlns:m="http://schemas.openxmlformats.org/officeDocument/2006/math">
                    <m:r>
                      <a:rPr lang="en-US" sz="2000" i="1">
                        <a:latin typeface="Cambria Math" panose="02040503050406030204" pitchFamily="18" charset="0"/>
                      </a:rPr>
                      <m:t>𝐴𝑆</m:t>
                    </m:r>
                  </m:oMath>
                </a14:m>
                <a:r>
                  <a:rPr lang="en-US" sz="2000" i="1" dirty="0">
                    <a:latin typeface="Cambria Math" panose="02040503050406030204" pitchFamily="18" charset="0"/>
                  </a:rPr>
                  <a:t> </a:t>
                </a:r>
                <a:r>
                  <a:rPr lang="ru-RU" sz="2000" dirty="0">
                    <a:latin typeface="Cambria Math" panose="02040503050406030204" pitchFamily="18" charset="0"/>
                  </a:rPr>
                  <a:t>– доля критичных отказов с точки зрения пользователя </a:t>
                </a:r>
              </a:p>
            </p:txBody>
          </p:sp>
        </mc:Choice>
        <mc:Fallback xmlns="">
          <p:sp>
            <p:nvSpPr>
              <p:cNvPr id="12" name="TextBox 11">
                <a:extLst>
                  <a:ext uri="{FF2B5EF4-FFF2-40B4-BE49-F238E27FC236}">
                    <a16:creationId xmlns:a16="http://schemas.microsoft.com/office/drawing/2014/main" id="{1D65C7F0-38B6-D768-5E45-F728173E4F64}"/>
                  </a:ext>
                </a:extLst>
              </p:cNvPr>
              <p:cNvSpPr txBox="1">
                <a:spLocks noRot="1" noChangeAspect="1" noMove="1" noResize="1" noEditPoints="1" noAdjustHandles="1" noChangeArrowheads="1" noChangeShapeType="1" noTextEdit="1"/>
              </p:cNvSpPr>
              <p:nvPr/>
            </p:nvSpPr>
            <p:spPr>
              <a:xfrm>
                <a:off x="585897" y="4163873"/>
                <a:ext cx="5510104" cy="1968809"/>
              </a:xfrm>
              <a:prstGeom prst="rect">
                <a:avLst/>
              </a:prstGeom>
              <a:blipFill>
                <a:blip r:embed="rId4"/>
                <a:stretch>
                  <a:fillRect l="-1106" t="-1858" r="-1106" b="-4334"/>
                </a:stretch>
              </a:blipFill>
            </p:spPr>
            <p:txBody>
              <a:bodyPr/>
              <a:lstStyle/>
              <a:p>
                <a:r>
                  <a:rPr lang="ru-RU">
                    <a:noFill/>
                  </a:rPr>
                  <a:t> </a:t>
                </a:r>
              </a:p>
            </p:txBody>
          </p:sp>
        </mc:Fallback>
      </mc:AlternateContent>
      <p:sp>
        <p:nvSpPr>
          <p:cNvPr id="21" name="Текст 4">
            <a:extLst>
              <a:ext uri="{FF2B5EF4-FFF2-40B4-BE49-F238E27FC236}">
                <a16:creationId xmlns:a16="http://schemas.microsoft.com/office/drawing/2014/main" id="{B51D45D3-3C13-F63D-6A22-9C06E1096E6C}"/>
              </a:ext>
            </a:extLst>
          </p:cNvPr>
          <p:cNvSpPr txBox="1">
            <a:spLocks/>
          </p:cNvSpPr>
          <p:nvPr/>
        </p:nvSpPr>
        <p:spPr>
          <a:xfrm>
            <a:off x="1143689" y="540904"/>
            <a:ext cx="2070100"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kern="1200">
                <a:solidFill>
                  <a:schemeClr val="tx1"/>
                </a:solidFill>
                <a:latin typeface="HSE Sans" panose="02000000000000000000" pitchFamily="2" charset="0"/>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chemeClr val="tx1"/>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Межвузовская научно-техническая конференция студентов, аспирантов и молодых специалистов имени Е. В. Арменского</a:t>
            </a:r>
            <a:endParaRPr lang="ru-RU" dirty="0"/>
          </a:p>
        </p:txBody>
      </p:sp>
      <p:sp>
        <p:nvSpPr>
          <p:cNvPr id="22" name="Текст 5">
            <a:extLst>
              <a:ext uri="{FF2B5EF4-FFF2-40B4-BE49-F238E27FC236}">
                <a16:creationId xmlns:a16="http://schemas.microsoft.com/office/drawing/2014/main" id="{AB28D07D-A3C4-CFC9-BA6B-E20A8736809E}"/>
              </a:ext>
            </a:extLst>
          </p:cNvPr>
          <p:cNvSpPr txBox="1">
            <a:spLocks/>
          </p:cNvSpPr>
          <p:nvPr/>
        </p:nvSpPr>
        <p:spPr>
          <a:xfrm>
            <a:off x="3459163" y="548720"/>
            <a:ext cx="2472946"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Управление надежностью на предприятиях</a:t>
            </a:r>
          </a:p>
          <a:p>
            <a:endParaRPr lang="ru-RU" dirty="0"/>
          </a:p>
        </p:txBody>
      </p:sp>
      <p:sp>
        <p:nvSpPr>
          <p:cNvPr id="23" name="Текст 6">
            <a:extLst>
              <a:ext uri="{FF2B5EF4-FFF2-40B4-BE49-F238E27FC236}">
                <a16:creationId xmlns:a16="http://schemas.microsoft.com/office/drawing/2014/main" id="{AE06BC68-ECE1-64BD-B4A4-4EAD586B070C}"/>
              </a:ext>
            </a:extLst>
          </p:cNvPr>
          <p:cNvSpPr txBox="1">
            <a:spLocks/>
          </p:cNvSpPr>
          <p:nvPr/>
        </p:nvSpPr>
        <p:spPr>
          <a:xfrm>
            <a:off x="6259892" y="548720"/>
            <a:ext cx="2070100" cy="40810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t>Анализ методов оценки надежности систем промышленного интернета вещей</a:t>
            </a:r>
            <a:endParaRPr lang="ru-RU"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D36C60-2C70-42CB-B736-1316ABC72FE9}"/>
                  </a:ext>
                </a:extLst>
              </p:cNvPr>
              <p:cNvSpPr txBox="1"/>
              <p:nvPr/>
            </p:nvSpPr>
            <p:spPr>
              <a:xfrm>
                <a:off x="585896" y="2224815"/>
                <a:ext cx="7533850" cy="424732"/>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ru-RU" sz="2000" i="1" smtClean="0">
                            <a:latin typeface="Cambria Math" panose="02040503050406030204" pitchFamily="18" charset="0"/>
                          </a:rPr>
                        </m:ctrlPr>
                      </m:sSubPr>
                      <m:e>
                        <m:r>
                          <a:rPr lang="en-US" sz="2000" i="1">
                            <a:latin typeface="Cambria Math" panose="02040503050406030204" pitchFamily="18" charset="0"/>
                          </a:rPr>
                          <m:t>𝑅</m:t>
                        </m:r>
                      </m:e>
                      <m:sub>
                        <m:r>
                          <a:rPr lang="en-US" sz="2000" b="0" i="1" smtClean="0">
                            <a:latin typeface="Cambria Math" panose="02040503050406030204" pitchFamily="18" charset="0"/>
                          </a:rPr>
                          <m:t>𝑠𝑜𝑓𝑡</m:t>
                        </m:r>
                      </m:sub>
                    </m:sSub>
                    <m:d>
                      <m:dPr>
                        <m:ctrlPr>
                          <a:rPr lang="ru-RU" sz="2000" i="1">
                            <a:latin typeface="Cambria Math" panose="02040503050406030204" pitchFamily="18" charset="0"/>
                          </a:rPr>
                        </m:ctrlPr>
                      </m:dPr>
                      <m:e>
                        <m:r>
                          <a:rPr lang="en-US" sz="2000" i="1">
                            <a:latin typeface="Cambria Math" panose="02040503050406030204" pitchFamily="18" charset="0"/>
                          </a:rPr>
                          <m:t>𝑡</m:t>
                        </m:r>
                      </m:e>
                    </m:d>
                  </m:oMath>
                </a14:m>
                <a:r>
                  <a:rPr lang="en-US" sz="2000" dirty="0"/>
                  <a:t> </a:t>
                </a:r>
                <a:endParaRPr lang="ru-RU" sz="2000" dirty="0"/>
              </a:p>
            </p:txBody>
          </p:sp>
        </mc:Choice>
        <mc:Fallback xmlns="">
          <p:sp>
            <p:nvSpPr>
              <p:cNvPr id="13" name="TextBox 12">
                <a:extLst>
                  <a:ext uri="{FF2B5EF4-FFF2-40B4-BE49-F238E27FC236}">
                    <a16:creationId xmlns:a16="http://schemas.microsoft.com/office/drawing/2014/main" id="{E4D36C60-2C70-42CB-B736-1316ABC72FE9}"/>
                  </a:ext>
                </a:extLst>
              </p:cNvPr>
              <p:cNvSpPr txBox="1">
                <a:spLocks noRot="1" noChangeAspect="1" noMove="1" noResize="1" noEditPoints="1" noAdjustHandles="1" noChangeArrowheads="1" noChangeShapeType="1" noTextEdit="1"/>
              </p:cNvSpPr>
              <p:nvPr/>
            </p:nvSpPr>
            <p:spPr>
              <a:xfrm>
                <a:off x="585896" y="2224815"/>
                <a:ext cx="7533850" cy="424732"/>
              </a:xfrm>
              <a:prstGeom prst="rect">
                <a:avLst/>
              </a:prstGeom>
              <a:blipFill>
                <a:blip r:embed="rId5"/>
                <a:stretch>
                  <a:fillRect l="-728" t="-4286" b="-14286"/>
                </a:stretch>
              </a:blipFill>
            </p:spPr>
            <p:txBody>
              <a:bodyPr/>
              <a:lstStyle/>
              <a:p>
                <a:r>
                  <a:rPr lang="ru-RU">
                    <a:noFill/>
                  </a:rPr>
                  <a:t> </a:t>
                </a:r>
              </a:p>
            </p:txBody>
          </p:sp>
        </mc:Fallback>
      </mc:AlternateContent>
      <p:sp>
        <p:nvSpPr>
          <p:cNvPr id="15" name="Текст 6">
            <a:extLst>
              <a:ext uri="{FF2B5EF4-FFF2-40B4-BE49-F238E27FC236}">
                <a16:creationId xmlns:a16="http://schemas.microsoft.com/office/drawing/2014/main" id="{76FDCDEB-89FD-41A1-86BB-B088E64A1414}"/>
              </a:ext>
            </a:extLst>
          </p:cNvPr>
          <p:cNvSpPr txBox="1">
            <a:spLocks/>
          </p:cNvSpPr>
          <p:nvPr/>
        </p:nvSpPr>
        <p:spPr>
          <a:xfrm>
            <a:off x="10558757" y="551965"/>
            <a:ext cx="979108" cy="4048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75000"/>
                  </a:schemeClr>
                </a:solidFill>
                <a:latin typeface="Arial" panose="020B0604020202020204" pitchFamily="34" charset="0"/>
                <a:cs typeface="Arial" panose="020B0604020202020204" pitchFamily="34" charset="0"/>
              </a:rPr>
              <a:t>/1</a:t>
            </a:r>
            <a:r>
              <a:rPr lang="ru-RU" sz="1800" dirty="0">
                <a:solidFill>
                  <a:schemeClr val="tx1">
                    <a:lumMod val="75000"/>
                  </a:schemeClr>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79862583"/>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3DAF31-D8A6-49A0-9A5D-8B2EA5B1C511}">
  <ds:schemaRefs>
    <ds:schemaRef ds:uri="http://purl.org/dc/terms/"/>
    <ds:schemaRef ds:uri="9875bd71-cde8-496c-a136-433f55d5e6d0"/>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schemas.openxmlformats.org/package/2006/metadata/core-properties"/>
    <ds:schemaRef ds:uri="e96afe77-3acb-4328-97fc-408e1bde3ecd"/>
    <ds:schemaRef ds:uri="http://www.w3.org/XML/1998/namespace"/>
  </ds:schemaRefs>
</ds:datastoreItem>
</file>

<file path=customXml/itemProps2.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4386AA-1848-4C75-B336-1053927CB0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8176</TotalTime>
  <Words>1253</Words>
  <Application>Microsoft Office PowerPoint</Application>
  <PresentationFormat>Широкоэкранный</PresentationFormat>
  <Paragraphs>193</Paragraphs>
  <Slides>16</Slides>
  <Notes>14</Notes>
  <HiddenSlides>2</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Arial</vt:lpstr>
      <vt:lpstr>Calibri</vt:lpstr>
      <vt:lpstr>Cambria Math</vt:lpstr>
      <vt:lpstr>HSE Sans</vt:lpstr>
      <vt:lpstr>HSE Sans </vt:lpstr>
      <vt:lpstr>Times New Roman</vt:lpstr>
      <vt:lpstr>Office Theme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lpstr>Актуальность</vt:lpstr>
      <vt:lpstr>Актуальность</vt:lpstr>
      <vt:lpstr>Цель и задачи</vt:lpstr>
      <vt:lpstr>Текущие подходы к расчету надежности IIoT</vt:lpstr>
      <vt:lpstr>Текущие подходы к расчету надежности IIoT</vt:lpstr>
      <vt:lpstr>Текущие подходы к расчету надежности IIoT</vt:lpstr>
      <vt:lpstr>Текущие подходы к расчету надежности IIoT</vt:lpstr>
      <vt:lpstr>Текущие подходы к расчету надежности IIoT</vt:lpstr>
      <vt:lpstr>Текущие подходы к расчету надежности IIoT</vt:lpstr>
      <vt:lpstr>Уточненный метод оценки надежности системы IIoT</vt:lpstr>
      <vt:lpstr>Уточненный метод оценки надежности системы IIoT</vt:lpstr>
      <vt:lpstr>Заключение</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2024 г.</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464</cp:revision>
  <cp:lastPrinted>2021-11-11T13:08:42Z</cp:lastPrinted>
  <dcterms:created xsi:type="dcterms:W3CDTF">2021-11-11T08:52:47Z</dcterms:created>
  <dcterms:modified xsi:type="dcterms:W3CDTF">2024-04-09T17:54:05Z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