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90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08" r:id="rId14"/>
    <p:sldId id="417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A5A"/>
    <a:srgbClr val="0E2D69"/>
    <a:srgbClr val="029C63"/>
    <a:srgbClr val="000000"/>
    <a:srgbClr val="E61F3D"/>
    <a:srgbClr val="02060E"/>
    <a:srgbClr val="96628C"/>
    <a:srgbClr val="11A0D7"/>
    <a:srgbClr val="FFD74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4" autoAdjust="0"/>
    <p:restoredTop sz="94526" autoAdjust="0"/>
  </p:normalViewPr>
  <p:slideViewPr>
    <p:cSldViewPr snapToGrid="0" snapToObjects="1">
      <p:cViewPr varScale="1">
        <p:scale>
          <a:sx n="110" d="100"/>
          <a:sy n="110" d="100"/>
        </p:scale>
        <p:origin x="132" y="95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23.05.2024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067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904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456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479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5044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7816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929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6382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477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23.05.2024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polessky@hse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polessky@hse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модулей на этапах жизненного цикла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123592, Москва, Таллинская ул., 34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24.05.2024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588942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«Представление инструмента для оценки качества выполнения этапов жизненного цикла электронных модулей»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Полесский Сергей Николаевич,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к.т.н., доцент Департамента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компьютерной инженерии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Тел. +7 926 563 7004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spolessky@hse.ru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3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424753" cy="777025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E20E93-55FC-4B67-8075-7B2D83989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241" y="3195980"/>
            <a:ext cx="3171825" cy="2990850"/>
          </a:xfrm>
          <a:prstGeom prst="rect">
            <a:avLst/>
          </a:prstGeom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241CBC7D-071D-4C12-8860-33CB8F3C8A77}"/>
              </a:ext>
            </a:extLst>
          </p:cNvPr>
          <p:cNvSpPr txBox="1">
            <a:spLocks/>
          </p:cNvSpPr>
          <p:nvPr/>
        </p:nvSpPr>
        <p:spPr>
          <a:xfrm>
            <a:off x="4132559" y="2252350"/>
            <a:ext cx="3981188" cy="3984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Форма регистрации для участия в опросе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17BCEE-86AE-47A0-B5BC-9E285A2E4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32" y="3195980"/>
            <a:ext cx="3040937" cy="2990851"/>
          </a:xfrm>
          <a:prstGeom prst="rect">
            <a:avLst/>
          </a:prstGeom>
        </p:spPr>
      </p:pic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F41BD5EE-2203-45B9-840C-0AB6F65EF598}"/>
              </a:ext>
            </a:extLst>
          </p:cNvPr>
          <p:cNvSpPr txBox="1">
            <a:spLocks/>
          </p:cNvSpPr>
          <p:nvPr/>
        </p:nvSpPr>
        <p:spPr>
          <a:xfrm>
            <a:off x="289806" y="2249735"/>
            <a:ext cx="3981188" cy="39846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Описание опросника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239802B-3A23-489E-8E13-2D37E6DAAF0A}"/>
              </a:ext>
            </a:extLst>
          </p:cNvPr>
          <p:cNvSpPr/>
          <p:nvPr/>
        </p:nvSpPr>
        <p:spPr>
          <a:xfrm>
            <a:off x="483329" y="2142309"/>
            <a:ext cx="3568091" cy="4354285"/>
          </a:xfrm>
          <a:prstGeom prst="roundRect">
            <a:avLst>
              <a:gd name="adj" fmla="val 3569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37F31A4-71ED-4BCD-90DC-4B3D87766FAE}"/>
              </a:ext>
            </a:extLst>
          </p:cNvPr>
          <p:cNvSpPr/>
          <p:nvPr/>
        </p:nvSpPr>
        <p:spPr>
          <a:xfrm>
            <a:off x="4347511" y="2142309"/>
            <a:ext cx="3568091" cy="4354285"/>
          </a:xfrm>
          <a:prstGeom prst="roundRect">
            <a:avLst>
              <a:gd name="adj" fmla="val 3569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1B4118D-A499-4DA4-BB5C-6D698A87EFAB}"/>
              </a:ext>
            </a:extLst>
          </p:cNvPr>
          <p:cNvSpPr/>
          <p:nvPr/>
        </p:nvSpPr>
        <p:spPr>
          <a:xfrm>
            <a:off x="8190264" y="2142308"/>
            <a:ext cx="3568091" cy="4354285"/>
          </a:xfrm>
          <a:prstGeom prst="roundRect">
            <a:avLst>
              <a:gd name="adj" fmla="val 3569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9C1A5641-C86F-46E5-A68E-2273A721F41B}"/>
              </a:ext>
            </a:extLst>
          </p:cNvPr>
          <p:cNvSpPr txBox="1">
            <a:spLocks/>
          </p:cNvSpPr>
          <p:nvPr/>
        </p:nvSpPr>
        <p:spPr>
          <a:xfrm>
            <a:off x="7983715" y="2205517"/>
            <a:ext cx="3981188" cy="3984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Ссылка на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сервис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8B139-F572-491F-B6F7-E73404D62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430" y="3361710"/>
            <a:ext cx="2769758" cy="27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6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модулей на этапах жизненного цикла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123592, Москва, Таллинская ул., 34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24.05.2024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588942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«Представление инструмента для оценки качества выполнения этапов жизненного цикла электронных модулей»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Полесский Сергей Николаевич,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к.т.н., доцент Департамента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компьютерной инженерии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Тел. +7 926 563 7004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spolessky@hse.ru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7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335058"/>
            <a:ext cx="11196800" cy="777025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Новый способ формирования опросника – онтологическое исследование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5758F4-3BDB-4736-9CF5-120DD1966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7" y="3154656"/>
            <a:ext cx="4026542" cy="3479574"/>
          </a:xfrm>
          <a:prstGeom prst="rect">
            <a:avLst/>
          </a:prstGeom>
        </p:spPr>
      </p:pic>
      <p:pic>
        <p:nvPicPr>
          <p:cNvPr id="1026" name="Picture 2" descr="Оценка эффективности персонала">
            <a:extLst>
              <a:ext uri="{FF2B5EF4-FFF2-40B4-BE49-F238E27FC236}">
                <a16:creationId xmlns:a16="http://schemas.microsoft.com/office/drawing/2014/main" id="{719A1689-3C6F-4EC7-A671-C46E8BF41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57" y="1810619"/>
            <a:ext cx="1068012" cy="13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F1A3A76-8870-4C24-9B35-8CF465F3601D}"/>
              </a:ext>
            </a:extLst>
          </p:cNvPr>
          <p:cNvSpPr/>
          <p:nvPr/>
        </p:nvSpPr>
        <p:spPr>
          <a:xfrm>
            <a:off x="289806" y="1891937"/>
            <a:ext cx="4787291" cy="4742293"/>
          </a:xfrm>
          <a:prstGeom prst="roundRect">
            <a:avLst>
              <a:gd name="adj" fmla="val 3569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93E2C08-F996-4AB7-967D-3145F94E00A8}"/>
              </a:ext>
            </a:extLst>
          </p:cNvPr>
          <p:cNvSpPr/>
          <p:nvPr/>
        </p:nvSpPr>
        <p:spPr>
          <a:xfrm>
            <a:off x="867203" y="2551838"/>
            <a:ext cx="2885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Оценка </a:t>
            </a:r>
            <a:r>
              <a:rPr lang="en-US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Ka </a:t>
            </a:r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вручную </a:t>
            </a:r>
            <a:b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без </a:t>
            </a:r>
            <a:r>
              <a:rPr lang="ru-RU" sz="1600" b="1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дифференциальности</a:t>
            </a:r>
            <a:endParaRPr lang="ru-RU" sz="1600" b="1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" name="Стрелка вправо 16">
            <a:extLst>
              <a:ext uri="{FF2B5EF4-FFF2-40B4-BE49-F238E27FC236}">
                <a16:creationId xmlns:a16="http://schemas.microsoft.com/office/drawing/2014/main" id="{FB92B35D-9237-4922-96F0-3CE1614F800F}"/>
              </a:ext>
            </a:extLst>
          </p:cNvPr>
          <p:cNvSpPr/>
          <p:nvPr/>
        </p:nvSpPr>
        <p:spPr>
          <a:xfrm>
            <a:off x="5312756" y="3161570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5B68D8-6623-467B-A07E-A79E5A36EF03}"/>
              </a:ext>
            </a:extLst>
          </p:cNvPr>
          <p:cNvSpPr/>
          <p:nvPr/>
        </p:nvSpPr>
        <p:spPr>
          <a:xfrm>
            <a:off x="6935971" y="2269524"/>
            <a:ext cx="1111958" cy="4002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Вопрос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77D129B-67E5-4EC6-9747-C047A1804F07}"/>
              </a:ext>
            </a:extLst>
          </p:cNvPr>
          <p:cNvSpPr/>
          <p:nvPr/>
        </p:nvSpPr>
        <p:spPr>
          <a:xfrm>
            <a:off x="8156379" y="2269524"/>
            <a:ext cx="1111958" cy="4002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Вес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19840A-2564-4D72-89F4-A0D9B671B8A6}"/>
              </a:ext>
            </a:extLst>
          </p:cNvPr>
          <p:cNvSpPr/>
          <p:nvPr/>
        </p:nvSpPr>
        <p:spPr>
          <a:xfrm>
            <a:off x="9351932" y="2269524"/>
            <a:ext cx="1111958" cy="4002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Численное значение</a:t>
            </a:r>
          </a:p>
        </p:txBody>
      </p:sp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id="{D747FDBE-6547-4F39-AAD5-AB00DBC3B14C}"/>
              </a:ext>
            </a:extLst>
          </p:cNvPr>
          <p:cNvSpPr/>
          <p:nvPr/>
        </p:nvSpPr>
        <p:spPr>
          <a:xfrm>
            <a:off x="9133331" y="2860052"/>
            <a:ext cx="391491" cy="400257"/>
          </a:xfrm>
          <a:prstGeom prst="mathPlus">
            <a:avLst/>
          </a:prstGeom>
          <a:solidFill>
            <a:srgbClr val="029C6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5C24933-A0BB-4B75-885C-BE4C8671C413}"/>
              </a:ext>
            </a:extLst>
          </p:cNvPr>
          <p:cNvSpPr/>
          <p:nvPr/>
        </p:nvSpPr>
        <p:spPr>
          <a:xfrm>
            <a:off x="7420087" y="3505630"/>
            <a:ext cx="1111958" cy="4002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Предметная область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725229C-048B-4799-A29D-F8D8579307A3}"/>
              </a:ext>
            </a:extLst>
          </p:cNvPr>
          <p:cNvSpPr/>
          <p:nvPr/>
        </p:nvSpPr>
        <p:spPr>
          <a:xfrm>
            <a:off x="8712358" y="3505629"/>
            <a:ext cx="1111958" cy="4002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Уровень ЭМ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E6EB82F-E817-46F0-9094-D23F5DA819FC}"/>
              </a:ext>
            </a:extLst>
          </p:cNvPr>
          <p:cNvSpPr/>
          <p:nvPr/>
        </p:nvSpPr>
        <p:spPr>
          <a:xfrm>
            <a:off x="10004629" y="3502451"/>
            <a:ext cx="1111958" cy="4002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Отдел организации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DCF6FA5-D4CD-430E-BDCA-446D6CA5CF34}"/>
              </a:ext>
            </a:extLst>
          </p:cNvPr>
          <p:cNvSpPr/>
          <p:nvPr/>
        </p:nvSpPr>
        <p:spPr>
          <a:xfrm>
            <a:off x="7420087" y="4079090"/>
            <a:ext cx="1111958" cy="4002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Процесс ЖЦ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F1E8109-7C29-4694-85AD-6BDDDCDA609F}"/>
              </a:ext>
            </a:extLst>
          </p:cNvPr>
          <p:cNvSpPr/>
          <p:nvPr/>
        </p:nvSpPr>
        <p:spPr>
          <a:xfrm>
            <a:off x="8712358" y="4079089"/>
            <a:ext cx="1111958" cy="4002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Направлен-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ность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36B2E1-4073-4298-AAA6-E649D56EA1F0}"/>
              </a:ext>
            </a:extLst>
          </p:cNvPr>
          <p:cNvSpPr/>
          <p:nvPr/>
        </p:nvSpPr>
        <p:spPr>
          <a:xfrm>
            <a:off x="10004629" y="4074606"/>
            <a:ext cx="1111958" cy="4002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Поднаправ-ленность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право 16">
            <a:extLst>
              <a:ext uri="{FF2B5EF4-FFF2-40B4-BE49-F238E27FC236}">
                <a16:creationId xmlns:a16="http://schemas.microsoft.com/office/drawing/2014/main" id="{FF8F4366-DDD2-411F-9F70-432C106A84E4}"/>
              </a:ext>
            </a:extLst>
          </p:cNvPr>
          <p:cNvSpPr/>
          <p:nvPr/>
        </p:nvSpPr>
        <p:spPr>
          <a:xfrm rot="5400000">
            <a:off x="8843014" y="4875304"/>
            <a:ext cx="265471" cy="1696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41274-4DF5-4A90-A666-F7F1794F5E28}"/>
              </a:ext>
            </a:extLst>
          </p:cNvPr>
          <p:cNvSpPr txBox="1"/>
          <p:nvPr/>
        </p:nvSpPr>
        <p:spPr>
          <a:xfrm>
            <a:off x="5974498" y="5223826"/>
            <a:ext cx="57563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5462" indent="-342900" algn="just"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последовательных и прогнозируемых результатов.</a:t>
            </a:r>
          </a:p>
          <a:p>
            <a:pPr marL="525462" indent="-342900" algn="just"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Получение уровней осуществления деятельности (полнота выполнения необходимых мероприятий).</a:t>
            </a:r>
          </a:p>
          <a:p>
            <a:pPr marL="525462" indent="-342900" algn="just"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Принятие решений, основанных на анализе статистических и оценке экспертных данных.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8FEFFC2-30C1-4E54-9103-5CA8534E2ED8}"/>
              </a:ext>
            </a:extLst>
          </p:cNvPr>
          <p:cNvSpPr/>
          <p:nvPr/>
        </p:nvSpPr>
        <p:spPr>
          <a:xfrm>
            <a:off x="5791200" y="1891937"/>
            <a:ext cx="6110994" cy="4742293"/>
          </a:xfrm>
          <a:prstGeom prst="roundRect">
            <a:avLst>
              <a:gd name="adj" fmla="val 3569"/>
            </a:avLst>
          </a:prstGeom>
          <a:noFill/>
          <a:ln>
            <a:solidFill>
              <a:srgbClr val="029C6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B3B96DE4-87D8-4D17-9AAA-E51A7981795F}"/>
              </a:ext>
            </a:extLst>
          </p:cNvPr>
          <p:cNvSpPr/>
          <p:nvPr/>
        </p:nvSpPr>
        <p:spPr>
          <a:xfrm>
            <a:off x="6827521" y="2088375"/>
            <a:ext cx="4903344" cy="2544811"/>
          </a:xfrm>
          <a:prstGeom prst="roundRect">
            <a:avLst>
              <a:gd name="adj" fmla="val 3569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9D26444-6F7F-4643-A119-84871883DF68}"/>
              </a:ext>
            </a:extLst>
          </p:cNvPr>
          <p:cNvSpPr/>
          <p:nvPr/>
        </p:nvSpPr>
        <p:spPr>
          <a:xfrm>
            <a:off x="9185606" y="4761238"/>
            <a:ext cx="1556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FBFA84F-D6BC-42A1-BAE1-74099192B6EF}"/>
              </a:ext>
            </a:extLst>
          </p:cNvPr>
          <p:cNvSpPr/>
          <p:nvPr/>
        </p:nvSpPr>
        <p:spPr>
          <a:xfrm>
            <a:off x="289806" y="1891937"/>
            <a:ext cx="964229" cy="445420"/>
          </a:xfrm>
          <a:prstGeom prst="roundRect">
            <a:avLst>
              <a:gd name="adj" fmla="val 3621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Было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2E9796C7-367E-41F3-9868-A2AB8BBDA0C2}"/>
              </a:ext>
            </a:extLst>
          </p:cNvPr>
          <p:cNvSpPr/>
          <p:nvPr/>
        </p:nvSpPr>
        <p:spPr>
          <a:xfrm>
            <a:off x="5779697" y="1876488"/>
            <a:ext cx="964229" cy="445420"/>
          </a:xfrm>
          <a:prstGeom prst="roundRect">
            <a:avLst>
              <a:gd name="adj" fmla="val 36218"/>
            </a:avLst>
          </a:prstGeom>
          <a:solidFill>
            <a:srgbClr val="029C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Стало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BFC21B-EE88-40BB-B078-0DC4D8308465}"/>
                  </a:ext>
                </a:extLst>
              </p:cNvPr>
              <p:cNvSpPr txBox="1"/>
              <p:nvPr/>
            </p:nvSpPr>
            <p:spPr>
              <a:xfrm>
                <a:off x="1657355" y="2016520"/>
                <a:ext cx="16704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ru-RU" sz="20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ЭМ</a:t>
                </a:r>
                <a:r>
                  <a:rPr lang="ru-RU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ru-RU" sz="2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RU" sz="2000" b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14:m>
                  <m:oMath xmlns:m="http://schemas.openxmlformats.org/officeDocument/2006/math">
                    <m:r>
                      <a:rPr lang="en-US" sz="2000" b="0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endPara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BFC21B-EE88-40BB-B078-0DC4D8308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5" y="2016520"/>
                <a:ext cx="1670429" cy="400110"/>
              </a:xfrm>
              <a:prstGeom prst="rect">
                <a:avLst/>
              </a:prstGeom>
              <a:blipFill>
                <a:blip r:embed="rId5"/>
                <a:stretch>
                  <a:fillRect l="-2190" t="-7692" b="-3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92F7AC9-33D5-4E27-A798-FD6554B90A19}"/>
              </a:ext>
            </a:extLst>
          </p:cNvPr>
          <p:cNvSpPr/>
          <p:nvPr/>
        </p:nvSpPr>
        <p:spPr>
          <a:xfrm>
            <a:off x="10534645" y="2284967"/>
            <a:ext cx="1111958" cy="4002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Категория отказов</a:t>
            </a:r>
          </a:p>
        </p:txBody>
      </p:sp>
      <p:pic>
        <p:nvPicPr>
          <p:cNvPr id="3074" name="Picture 2" descr="О взаимосвязи психического и физического — Терапия музыкой">
            <a:extLst>
              <a:ext uri="{FF2B5EF4-FFF2-40B4-BE49-F238E27FC236}">
                <a16:creationId xmlns:a16="http://schemas.microsoft.com/office/drawing/2014/main" id="{9052369E-C767-4C1A-9098-1E6E6359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1" y="2112083"/>
            <a:ext cx="4903343" cy="25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4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306234"/>
            <a:ext cx="11196800" cy="777025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Новая древовидная структура вопросов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F1A3A76-8870-4C24-9B35-8CF465F3601D}"/>
              </a:ext>
            </a:extLst>
          </p:cNvPr>
          <p:cNvSpPr/>
          <p:nvPr/>
        </p:nvSpPr>
        <p:spPr>
          <a:xfrm>
            <a:off x="289806" y="1891937"/>
            <a:ext cx="5048548" cy="4742293"/>
          </a:xfrm>
          <a:prstGeom prst="roundRect">
            <a:avLst>
              <a:gd name="adj" fmla="val 3569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8FEFFC2-30C1-4E54-9103-5CA8534E2ED8}"/>
              </a:ext>
            </a:extLst>
          </p:cNvPr>
          <p:cNvSpPr/>
          <p:nvPr/>
        </p:nvSpPr>
        <p:spPr>
          <a:xfrm>
            <a:off x="5791200" y="1891937"/>
            <a:ext cx="6110994" cy="4742293"/>
          </a:xfrm>
          <a:prstGeom prst="roundRect">
            <a:avLst>
              <a:gd name="adj" fmla="val 356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7E1BE4A-A42E-4ADA-9270-28D7D13E2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73" y="3315879"/>
            <a:ext cx="4501632" cy="300121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735FF74-D04E-4271-A611-B4FCC9C12429}"/>
              </a:ext>
            </a:extLst>
          </p:cNvPr>
          <p:cNvSpPr/>
          <p:nvPr/>
        </p:nvSpPr>
        <p:spPr>
          <a:xfrm>
            <a:off x="720879" y="1918812"/>
            <a:ext cx="4186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Пример интерфейса с опросом </a:t>
            </a:r>
            <a:b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(всего около 500 вопросов, отражающих качественные показатели этапов стадий жизненного цикла, разделенных на категории отказов и предметные области)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1C36685-4289-4B6D-B518-2091EEB59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338" y="2812765"/>
            <a:ext cx="5368689" cy="3426021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FAC1ECE-2157-42E3-B7AA-B6F6B3801325}"/>
              </a:ext>
            </a:extLst>
          </p:cNvPr>
          <p:cNvSpPr/>
          <p:nvPr/>
        </p:nvSpPr>
        <p:spPr>
          <a:xfrm>
            <a:off x="6466113" y="1954143"/>
            <a:ext cx="4930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Исключили повторяющиеся вопросы и вопросы, ответ на которых понятен из ответа на предыдущие по предметным областям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44B34-B0AB-437C-A8A8-6B94E85BB306}"/>
              </a:ext>
            </a:extLst>
          </p:cNvPr>
          <p:cNvSpPr txBox="1"/>
          <p:nvPr/>
        </p:nvSpPr>
        <p:spPr>
          <a:xfrm>
            <a:off x="6184297" y="6266411"/>
            <a:ext cx="536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en-US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П</a:t>
            </a:r>
            <a:r>
              <a:rPr lang="en-US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П</a:t>
            </a:r>
            <a:r>
              <a:rPr lang="ru-RU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en-US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en-US" sz="14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2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265881"/>
            <a:ext cx="11196800" cy="777025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дифференциальная оценка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F1A3A76-8870-4C24-9B35-8CF465F3601D}"/>
              </a:ext>
            </a:extLst>
          </p:cNvPr>
          <p:cNvSpPr/>
          <p:nvPr/>
        </p:nvSpPr>
        <p:spPr>
          <a:xfrm>
            <a:off x="289805" y="1891937"/>
            <a:ext cx="5527521" cy="4742293"/>
          </a:xfrm>
          <a:prstGeom prst="roundRect">
            <a:avLst>
              <a:gd name="adj" fmla="val 3569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8FEFFC2-30C1-4E54-9103-5CA8534E2ED8}"/>
              </a:ext>
            </a:extLst>
          </p:cNvPr>
          <p:cNvSpPr/>
          <p:nvPr/>
        </p:nvSpPr>
        <p:spPr>
          <a:xfrm>
            <a:off x="6113418" y="1891937"/>
            <a:ext cx="5788775" cy="4742294"/>
          </a:xfrm>
          <a:prstGeom prst="roundRect">
            <a:avLst>
              <a:gd name="adj" fmla="val 356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735FF74-D04E-4271-A611-B4FCC9C12429}"/>
              </a:ext>
            </a:extLst>
          </p:cNvPr>
          <p:cNvSpPr/>
          <p:nvPr/>
        </p:nvSpPr>
        <p:spPr>
          <a:xfrm>
            <a:off x="722954" y="1896142"/>
            <a:ext cx="4645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Пример интерфейса с результатами аудита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8205F2-04EC-4B3C-8E85-6D1E9E7FE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5" y="2342955"/>
            <a:ext cx="5163917" cy="41731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9F85D9-F830-4DA3-B674-4409340D8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692" y="2433521"/>
            <a:ext cx="5108225" cy="41731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3F4B7C0-DB08-4546-B6C3-F10863236B88}"/>
              </a:ext>
            </a:extLst>
          </p:cNvPr>
          <p:cNvSpPr/>
          <p:nvPr/>
        </p:nvSpPr>
        <p:spPr>
          <a:xfrm>
            <a:off x="6471255" y="1896142"/>
            <a:ext cx="5311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Пример интерфейса с результатами анализа предметной области по итогам аудита</a:t>
            </a:r>
          </a:p>
        </p:txBody>
      </p:sp>
    </p:spTree>
    <p:extLst>
      <p:ext uri="{BB962C8B-B14F-4D97-AF65-F5344CB8AC3E}">
        <p14:creationId xmlns:p14="http://schemas.microsoft.com/office/powerpoint/2010/main" val="1445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345340"/>
            <a:ext cx="11196800" cy="777025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Экспертная система 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F1A3A76-8870-4C24-9B35-8CF465F3601D}"/>
              </a:ext>
            </a:extLst>
          </p:cNvPr>
          <p:cNvSpPr/>
          <p:nvPr/>
        </p:nvSpPr>
        <p:spPr>
          <a:xfrm>
            <a:off x="289805" y="1891937"/>
            <a:ext cx="5527521" cy="4742293"/>
          </a:xfrm>
          <a:prstGeom prst="roundRect">
            <a:avLst>
              <a:gd name="adj" fmla="val 3569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8FEFFC2-30C1-4E54-9103-5CA8534E2ED8}"/>
              </a:ext>
            </a:extLst>
          </p:cNvPr>
          <p:cNvSpPr/>
          <p:nvPr/>
        </p:nvSpPr>
        <p:spPr>
          <a:xfrm>
            <a:off x="6113418" y="1891937"/>
            <a:ext cx="5788775" cy="4742294"/>
          </a:xfrm>
          <a:prstGeom prst="roundRect">
            <a:avLst>
              <a:gd name="adj" fmla="val 356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735FF74-D04E-4271-A611-B4FCC9C12429}"/>
              </a:ext>
            </a:extLst>
          </p:cNvPr>
          <p:cNvSpPr/>
          <p:nvPr/>
        </p:nvSpPr>
        <p:spPr>
          <a:xfrm>
            <a:off x="722954" y="1932427"/>
            <a:ext cx="4806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Детализация </a:t>
            </a:r>
            <a:r>
              <a:rPr lang="ru-RU" sz="1600" b="1" dirty="0">
                <a:solidFill>
                  <a:srgbClr val="029C63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положительных</a:t>
            </a:r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и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отрицательных</a:t>
            </a:r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характеристик организации с применением экспертной системы поддержки принятия решений на основе онтологического подхода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3F4B7C0-DB08-4546-B6C3-F10863236B88}"/>
              </a:ext>
            </a:extLst>
          </p:cNvPr>
          <p:cNvSpPr/>
          <p:nvPr/>
        </p:nvSpPr>
        <p:spPr>
          <a:xfrm>
            <a:off x="6471255" y="1896142"/>
            <a:ext cx="5311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Архитектура / структура решения.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Автоматизированный аудит</a:t>
            </a:r>
          </a:p>
        </p:txBody>
      </p:sp>
      <p:pic>
        <p:nvPicPr>
          <p:cNvPr id="2050" name="Picture 2" descr="Royalty-Free photo: Man using a tablet | PickPik">
            <a:extLst>
              <a:ext uri="{FF2B5EF4-FFF2-40B4-BE49-F238E27FC236}">
                <a16:creationId xmlns:a16="http://schemas.microsoft.com/office/drawing/2014/main" id="{B5FF5F68-848C-44BC-8660-BFA9D314B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29" y="2806341"/>
            <a:ext cx="2397153" cy="15970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AAA0D28-39D3-4F39-8745-8B4FCEFF057F}"/>
              </a:ext>
            </a:extLst>
          </p:cNvPr>
          <p:cNvSpPr/>
          <p:nvPr/>
        </p:nvSpPr>
        <p:spPr>
          <a:xfrm>
            <a:off x="8414807" y="3985135"/>
            <a:ext cx="1631375" cy="61830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 в </a:t>
            </a:r>
            <a:br>
              <a:rPr lang="ru-RU" dirty="0"/>
            </a:br>
            <a:r>
              <a:rPr lang="en-US" dirty="0"/>
              <a:t>Web-</a:t>
            </a:r>
            <a:r>
              <a:rPr lang="ru-RU" dirty="0"/>
              <a:t>сервисе</a:t>
            </a:r>
          </a:p>
        </p:txBody>
      </p:sp>
      <p:pic>
        <p:nvPicPr>
          <p:cNvPr id="16" name="Picture 2" descr="Royalty-Free photo: Man using a tablet | PickPik">
            <a:extLst>
              <a:ext uri="{FF2B5EF4-FFF2-40B4-BE49-F238E27FC236}">
                <a16:creationId xmlns:a16="http://schemas.microsoft.com/office/drawing/2014/main" id="{CBC252DB-C0C4-44F6-AC3E-5170A9E6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040" y="2668962"/>
            <a:ext cx="2397153" cy="15970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oyalty-Free photo: Man using a tablet | PickPik">
            <a:extLst>
              <a:ext uri="{FF2B5EF4-FFF2-40B4-BE49-F238E27FC236}">
                <a16:creationId xmlns:a16="http://schemas.microsoft.com/office/drawing/2014/main" id="{FD442ED6-B766-4C83-B526-9373DE025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399" y="4974990"/>
            <a:ext cx="2397153" cy="15970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D203E4-146A-41E4-B387-9A7FF5E9FEB5}"/>
              </a:ext>
            </a:extLst>
          </p:cNvPr>
          <p:cNvSpPr/>
          <p:nvPr/>
        </p:nvSpPr>
        <p:spPr>
          <a:xfrm>
            <a:off x="6353583" y="2635943"/>
            <a:ext cx="24642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Конструкторский отдел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79AE1FC-2AE5-4CDB-A819-CC61A1355A22}"/>
              </a:ext>
            </a:extLst>
          </p:cNvPr>
          <p:cNvSpPr/>
          <p:nvPr/>
        </p:nvSpPr>
        <p:spPr>
          <a:xfrm>
            <a:off x="9344623" y="2639401"/>
            <a:ext cx="24642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Схемотехнический отдел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935C1F5-54F7-4631-BC15-E69A156E96AC}"/>
              </a:ext>
            </a:extLst>
          </p:cNvPr>
          <p:cNvSpPr/>
          <p:nvPr/>
        </p:nvSpPr>
        <p:spPr>
          <a:xfrm>
            <a:off x="7929311" y="4796053"/>
            <a:ext cx="2692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Производственный отдел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6F743C-66E1-412A-8637-A70750B81D65}"/>
              </a:ext>
            </a:extLst>
          </p:cNvPr>
          <p:cNvSpPr/>
          <p:nvPr/>
        </p:nvSpPr>
        <p:spPr>
          <a:xfrm>
            <a:off x="10491016" y="5061317"/>
            <a:ext cx="130628" cy="1178219"/>
          </a:xfrm>
          <a:prstGeom prst="rect">
            <a:avLst/>
          </a:prstGeom>
          <a:solidFill>
            <a:srgbClr val="029C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B91285D-193F-4BBE-9C62-350A0B6B45C3}"/>
              </a:ext>
            </a:extLst>
          </p:cNvPr>
          <p:cNvSpPr/>
          <p:nvPr/>
        </p:nvSpPr>
        <p:spPr>
          <a:xfrm>
            <a:off x="6306574" y="3429000"/>
            <a:ext cx="114155" cy="8633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251006D-2E17-4342-A566-CE1FD20AAFBE}"/>
              </a:ext>
            </a:extLst>
          </p:cNvPr>
          <p:cNvSpPr/>
          <p:nvPr/>
        </p:nvSpPr>
        <p:spPr>
          <a:xfrm>
            <a:off x="11668542" y="4024928"/>
            <a:ext cx="114155" cy="3077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3156333-D6E0-4895-BF67-2AB9537271F6}"/>
              </a:ext>
            </a:extLst>
          </p:cNvPr>
          <p:cNvSpPr/>
          <p:nvPr/>
        </p:nvSpPr>
        <p:spPr>
          <a:xfrm>
            <a:off x="6184297" y="4336344"/>
            <a:ext cx="16333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Полнота выполнения мероприятий 75%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404C473-8FB8-4B45-8717-FA891E419B3F}"/>
              </a:ext>
            </a:extLst>
          </p:cNvPr>
          <p:cNvSpPr/>
          <p:nvPr/>
        </p:nvSpPr>
        <p:spPr>
          <a:xfrm>
            <a:off x="10261650" y="6212277"/>
            <a:ext cx="16333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29C63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Полнота выполнения мероприятий 98%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FC156CE-40F8-43FE-8A7D-E6132742E5FD}"/>
              </a:ext>
            </a:extLst>
          </p:cNvPr>
          <p:cNvSpPr/>
          <p:nvPr/>
        </p:nvSpPr>
        <p:spPr>
          <a:xfrm>
            <a:off x="10312245" y="4336344"/>
            <a:ext cx="16333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Полнота выполнения мероприятий 20%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5D5D2F-35B2-4837-983B-192EF1B60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78" y="3255865"/>
            <a:ext cx="5373287" cy="31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5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5" grpId="0"/>
      <p:bldP spid="18" grpId="0"/>
      <p:bldP spid="19" grpId="0"/>
      <p:bldP spid="20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06463811-F20A-4DF6-921D-FC6E8AAC1886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 flipH="1">
            <a:off x="7146814" y="4698871"/>
            <a:ext cx="2172489" cy="566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345340"/>
            <a:ext cx="11196800" cy="777025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Экспертная система с онтологическим подходом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F1A3A76-8870-4C24-9B35-8CF465F3601D}"/>
              </a:ext>
            </a:extLst>
          </p:cNvPr>
          <p:cNvSpPr/>
          <p:nvPr/>
        </p:nvSpPr>
        <p:spPr>
          <a:xfrm>
            <a:off x="289805" y="1891937"/>
            <a:ext cx="5527521" cy="4742293"/>
          </a:xfrm>
          <a:prstGeom prst="roundRect">
            <a:avLst>
              <a:gd name="adj" fmla="val 3569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8FEFFC2-30C1-4E54-9103-5CA8534E2ED8}"/>
              </a:ext>
            </a:extLst>
          </p:cNvPr>
          <p:cNvSpPr/>
          <p:nvPr/>
        </p:nvSpPr>
        <p:spPr>
          <a:xfrm>
            <a:off x="6113418" y="1891937"/>
            <a:ext cx="5788775" cy="4742294"/>
          </a:xfrm>
          <a:prstGeom prst="roundRect">
            <a:avLst>
              <a:gd name="adj" fmla="val 356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735FF74-D04E-4271-A611-B4FCC9C12429}"/>
              </a:ext>
            </a:extLst>
          </p:cNvPr>
          <p:cNvSpPr/>
          <p:nvPr/>
        </p:nvSpPr>
        <p:spPr>
          <a:xfrm>
            <a:off x="722954" y="1932427"/>
            <a:ext cx="48063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Аналогично определяем: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Уровень выполнения мероприятий, принадлежащих процессам стадий жизненного цикла.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Уровень выполнения мероприятий для конкретных уровней электронных модулей.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Уровень выполнения мероприятий для направленностей (продукт, персонал).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Уровень выполнения мероприятий для </a:t>
            </a:r>
            <a:r>
              <a:rPr lang="ru-RU" sz="1600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поднаправленностей</a:t>
            </a:r>
            <a:r>
              <a:rPr lang="ru-RU" sz="16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(программа, аппаратура, документация).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3F4B7C0-DB08-4546-B6C3-F10863236B88}"/>
              </a:ext>
            </a:extLst>
          </p:cNvPr>
          <p:cNvSpPr/>
          <p:nvPr/>
        </p:nvSpPr>
        <p:spPr>
          <a:xfrm>
            <a:off x="6373779" y="1929949"/>
            <a:ext cx="5311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Демо-версия онтологии решения</a:t>
            </a:r>
            <a:r>
              <a:rPr lang="en-US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для каждой </a:t>
            </a:r>
            <a:b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категории отказов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AAA0D28-39D3-4F39-8745-8B4FCEFF057F}"/>
              </a:ext>
            </a:extLst>
          </p:cNvPr>
          <p:cNvSpPr/>
          <p:nvPr/>
        </p:nvSpPr>
        <p:spPr>
          <a:xfrm>
            <a:off x="7505845" y="2694093"/>
            <a:ext cx="1442627" cy="4357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Процесс ЖЦ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6" name="Picture 2" descr="Оценка персонала: на что нужно ориентироваться при построении процесса? -  HR Expert">
            <a:extLst>
              <a:ext uri="{FF2B5EF4-FFF2-40B4-BE49-F238E27FC236}">
                <a16:creationId xmlns:a16="http://schemas.microsoft.com/office/drawing/2014/main" id="{C092E81C-A505-4B1F-A317-59BB318A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21" y="4733194"/>
            <a:ext cx="3523880" cy="1877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201C1CA-E02D-47FD-97C1-C1FC8A522207}"/>
              </a:ext>
            </a:extLst>
          </p:cNvPr>
          <p:cNvSpPr/>
          <p:nvPr/>
        </p:nvSpPr>
        <p:spPr>
          <a:xfrm>
            <a:off x="9540336" y="2694093"/>
            <a:ext cx="1521876" cy="4357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Процесс ЖЦ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E0A85D3-FDC6-4C4A-BE6E-C67D5941C15C}"/>
              </a:ext>
            </a:extLst>
          </p:cNvPr>
          <p:cNvSpPr/>
          <p:nvPr/>
        </p:nvSpPr>
        <p:spPr>
          <a:xfrm>
            <a:off x="6757022" y="4263083"/>
            <a:ext cx="1202727" cy="4357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C8519ADB-E12F-4859-980F-E1850F46B8AF}"/>
              </a:ext>
            </a:extLst>
          </p:cNvPr>
          <p:cNvSpPr/>
          <p:nvPr/>
        </p:nvSpPr>
        <p:spPr>
          <a:xfrm>
            <a:off x="8717939" y="4263083"/>
            <a:ext cx="1202727" cy="4357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Персонал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5B18DFE-5EA6-4AF3-BBF8-C34CA070EF7F}"/>
              </a:ext>
            </a:extLst>
          </p:cNvPr>
          <p:cNvSpPr/>
          <p:nvPr/>
        </p:nvSpPr>
        <p:spPr>
          <a:xfrm>
            <a:off x="7625794" y="3458584"/>
            <a:ext cx="1202727" cy="4357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Уровень ЭМ1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0D7CB40-FC7B-4427-BAC6-204E21401AAB}"/>
              </a:ext>
            </a:extLst>
          </p:cNvPr>
          <p:cNvSpPr/>
          <p:nvPr/>
        </p:nvSpPr>
        <p:spPr>
          <a:xfrm>
            <a:off x="6487946" y="5265166"/>
            <a:ext cx="1317736" cy="4357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Предметная область 1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BAF084A0-2758-4C67-A53A-49885284B27F}"/>
              </a:ext>
            </a:extLst>
          </p:cNvPr>
          <p:cNvSpPr/>
          <p:nvPr/>
        </p:nvSpPr>
        <p:spPr>
          <a:xfrm>
            <a:off x="8329992" y="5277887"/>
            <a:ext cx="1317736" cy="4357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Предметная область 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A8947929-95A1-4E3E-A48A-23B6C23A754E}"/>
              </a:ext>
            </a:extLst>
          </p:cNvPr>
          <p:cNvSpPr/>
          <p:nvPr/>
        </p:nvSpPr>
        <p:spPr>
          <a:xfrm>
            <a:off x="10094944" y="5267454"/>
            <a:ext cx="1317736" cy="4357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Предметная область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681683CC-23AA-4974-AD41-FEECF60AAE7D}"/>
              </a:ext>
            </a:extLst>
          </p:cNvPr>
          <p:cNvSpPr/>
          <p:nvPr/>
        </p:nvSpPr>
        <p:spPr>
          <a:xfrm>
            <a:off x="6324801" y="6106489"/>
            <a:ext cx="1317736" cy="4357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4A5A384-3653-475C-81AC-A95504A95BCE}"/>
              </a:ext>
            </a:extLst>
          </p:cNvPr>
          <p:cNvSpPr/>
          <p:nvPr/>
        </p:nvSpPr>
        <p:spPr>
          <a:xfrm>
            <a:off x="7904091" y="6106489"/>
            <a:ext cx="1317736" cy="4357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A722D418-C211-4877-B11E-3DBC9601B9D8}"/>
              </a:ext>
            </a:extLst>
          </p:cNvPr>
          <p:cNvSpPr/>
          <p:nvPr/>
        </p:nvSpPr>
        <p:spPr>
          <a:xfrm>
            <a:off x="9470028" y="6106489"/>
            <a:ext cx="1317736" cy="4357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1A9C0AE-C131-4872-899B-7D4B25B029C7}"/>
              </a:ext>
            </a:extLst>
          </p:cNvPr>
          <p:cNvCxnSpPr>
            <a:stCxn id="4" idx="2"/>
            <a:endCxn id="34" idx="0"/>
          </p:cNvCxnSpPr>
          <p:nvPr/>
        </p:nvCxnSpPr>
        <p:spPr>
          <a:xfrm flipH="1">
            <a:off x="8227158" y="3129881"/>
            <a:ext cx="1" cy="3287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EA28128A-F82D-4797-BB48-9719BB6A8E34}"/>
              </a:ext>
            </a:extLst>
          </p:cNvPr>
          <p:cNvCxnSpPr>
            <a:cxnSpLocks/>
            <a:stCxn id="34" idx="2"/>
            <a:endCxn id="31" idx="0"/>
          </p:cNvCxnSpPr>
          <p:nvPr/>
        </p:nvCxnSpPr>
        <p:spPr>
          <a:xfrm flipH="1">
            <a:off x="7358386" y="3894372"/>
            <a:ext cx="868772" cy="3687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F3ABFC6E-0B52-49D8-82EE-FCA20B89919F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>
            <a:off x="8227158" y="3894372"/>
            <a:ext cx="1092145" cy="3687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5BC66E4B-2F40-4EE9-97E8-8C96A8B45BB8}"/>
              </a:ext>
            </a:extLst>
          </p:cNvPr>
          <p:cNvCxnSpPr>
            <a:cxnSpLocks/>
            <a:stCxn id="31" idx="2"/>
            <a:endCxn id="35" idx="0"/>
          </p:cNvCxnSpPr>
          <p:nvPr/>
        </p:nvCxnSpPr>
        <p:spPr>
          <a:xfrm flipH="1">
            <a:off x="7146814" y="4698871"/>
            <a:ext cx="211572" cy="566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DA67F920-C45F-41F5-97AA-7BC98F21A45D}"/>
              </a:ext>
            </a:extLst>
          </p:cNvPr>
          <p:cNvCxnSpPr>
            <a:cxnSpLocks/>
            <a:stCxn id="31" idx="2"/>
            <a:endCxn id="36" idx="0"/>
          </p:cNvCxnSpPr>
          <p:nvPr/>
        </p:nvCxnSpPr>
        <p:spPr>
          <a:xfrm>
            <a:off x="7358386" y="4698871"/>
            <a:ext cx="1630474" cy="579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B0E650A9-E655-4481-B74D-38B8C226F011}"/>
              </a:ext>
            </a:extLst>
          </p:cNvPr>
          <p:cNvCxnSpPr>
            <a:cxnSpLocks/>
            <a:stCxn id="33" idx="2"/>
            <a:endCxn id="37" idx="0"/>
          </p:cNvCxnSpPr>
          <p:nvPr/>
        </p:nvCxnSpPr>
        <p:spPr>
          <a:xfrm>
            <a:off x="9319303" y="4698871"/>
            <a:ext cx="1434509" cy="568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EC64E5E5-F851-4F90-8EED-C63A0511E5A6}"/>
              </a:ext>
            </a:extLst>
          </p:cNvPr>
          <p:cNvCxnSpPr>
            <a:cxnSpLocks/>
            <a:stCxn id="35" idx="2"/>
            <a:endCxn id="38" idx="0"/>
          </p:cNvCxnSpPr>
          <p:nvPr/>
        </p:nvCxnSpPr>
        <p:spPr>
          <a:xfrm flipH="1">
            <a:off x="6983669" y="5700954"/>
            <a:ext cx="163145" cy="405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90370514-227F-48A1-9E6B-2F56DE7EE318}"/>
              </a:ext>
            </a:extLst>
          </p:cNvPr>
          <p:cNvCxnSpPr>
            <a:cxnSpLocks/>
            <a:stCxn id="35" idx="2"/>
            <a:endCxn id="39" idx="0"/>
          </p:cNvCxnSpPr>
          <p:nvPr/>
        </p:nvCxnSpPr>
        <p:spPr>
          <a:xfrm>
            <a:off x="7146814" y="5700954"/>
            <a:ext cx="1416145" cy="405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CD7BDA0E-DF90-491E-8CE7-9E2F4D9686E2}"/>
              </a:ext>
            </a:extLst>
          </p:cNvPr>
          <p:cNvCxnSpPr>
            <a:cxnSpLocks/>
            <a:stCxn id="35" idx="2"/>
            <a:endCxn id="40" idx="0"/>
          </p:cNvCxnSpPr>
          <p:nvPr/>
        </p:nvCxnSpPr>
        <p:spPr>
          <a:xfrm>
            <a:off x="7146814" y="5700954"/>
            <a:ext cx="2982082" cy="405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Овал 62">
            <a:extLst>
              <a:ext uri="{FF2B5EF4-FFF2-40B4-BE49-F238E27FC236}">
                <a16:creationId xmlns:a16="http://schemas.microsoft.com/office/drawing/2014/main" id="{BB414671-EC49-40E0-8747-5DA3A1DF8A19}"/>
              </a:ext>
            </a:extLst>
          </p:cNvPr>
          <p:cNvSpPr/>
          <p:nvPr/>
        </p:nvSpPr>
        <p:spPr>
          <a:xfrm>
            <a:off x="11304861" y="2881439"/>
            <a:ext cx="78377" cy="76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1DF66004-C46A-439F-A2A0-004745AB3BB9}"/>
              </a:ext>
            </a:extLst>
          </p:cNvPr>
          <p:cNvSpPr/>
          <p:nvPr/>
        </p:nvSpPr>
        <p:spPr>
          <a:xfrm>
            <a:off x="11418072" y="2881439"/>
            <a:ext cx="78377" cy="76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BDACD00B-F0F0-4EE0-8077-BB418D4906E1}"/>
              </a:ext>
            </a:extLst>
          </p:cNvPr>
          <p:cNvSpPr/>
          <p:nvPr/>
        </p:nvSpPr>
        <p:spPr>
          <a:xfrm>
            <a:off x="11535638" y="2881439"/>
            <a:ext cx="78377" cy="76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F9F7E171-9835-4F08-9FC1-FB034039B769}"/>
              </a:ext>
            </a:extLst>
          </p:cNvPr>
          <p:cNvSpPr/>
          <p:nvPr/>
        </p:nvSpPr>
        <p:spPr>
          <a:xfrm>
            <a:off x="9182639" y="3630573"/>
            <a:ext cx="78377" cy="76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45425415-D918-4535-A7A8-864ED98A6A86}"/>
              </a:ext>
            </a:extLst>
          </p:cNvPr>
          <p:cNvSpPr/>
          <p:nvPr/>
        </p:nvSpPr>
        <p:spPr>
          <a:xfrm>
            <a:off x="9295850" y="3630573"/>
            <a:ext cx="78377" cy="76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3B36717A-EA83-4957-96BA-C43EF3CA3395}"/>
              </a:ext>
            </a:extLst>
          </p:cNvPr>
          <p:cNvSpPr/>
          <p:nvPr/>
        </p:nvSpPr>
        <p:spPr>
          <a:xfrm>
            <a:off x="9413416" y="3630573"/>
            <a:ext cx="78377" cy="76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62474EC7-4D1C-4605-AA22-F197935A6BA6}"/>
              </a:ext>
            </a:extLst>
          </p:cNvPr>
          <p:cNvSpPr/>
          <p:nvPr/>
        </p:nvSpPr>
        <p:spPr>
          <a:xfrm>
            <a:off x="11485696" y="5435923"/>
            <a:ext cx="78377" cy="76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15C223CA-1A78-42F1-8D1A-8FF8C6AC8B38}"/>
              </a:ext>
            </a:extLst>
          </p:cNvPr>
          <p:cNvSpPr/>
          <p:nvPr/>
        </p:nvSpPr>
        <p:spPr>
          <a:xfrm>
            <a:off x="11598907" y="5435923"/>
            <a:ext cx="78377" cy="76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32218A28-AE5E-4B66-B50F-553110195383}"/>
              </a:ext>
            </a:extLst>
          </p:cNvPr>
          <p:cNvSpPr/>
          <p:nvPr/>
        </p:nvSpPr>
        <p:spPr>
          <a:xfrm>
            <a:off x="11716473" y="5435923"/>
            <a:ext cx="78377" cy="76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EC689950-6BE5-4B4D-A2A9-44BE524DCD95}"/>
              </a:ext>
            </a:extLst>
          </p:cNvPr>
          <p:cNvSpPr/>
          <p:nvPr/>
        </p:nvSpPr>
        <p:spPr>
          <a:xfrm>
            <a:off x="11033062" y="6249839"/>
            <a:ext cx="78377" cy="76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A742B441-898F-4039-BFD1-5285ACDEAD4A}"/>
              </a:ext>
            </a:extLst>
          </p:cNvPr>
          <p:cNvSpPr/>
          <p:nvPr/>
        </p:nvSpPr>
        <p:spPr>
          <a:xfrm>
            <a:off x="11146273" y="6249839"/>
            <a:ext cx="78377" cy="76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BB3064FB-EC30-480E-BD32-5122B4A7CD87}"/>
              </a:ext>
            </a:extLst>
          </p:cNvPr>
          <p:cNvSpPr/>
          <p:nvPr/>
        </p:nvSpPr>
        <p:spPr>
          <a:xfrm>
            <a:off x="11263839" y="6249839"/>
            <a:ext cx="78377" cy="767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Часть круга 88">
            <a:extLst>
              <a:ext uri="{FF2B5EF4-FFF2-40B4-BE49-F238E27FC236}">
                <a16:creationId xmlns:a16="http://schemas.microsoft.com/office/drawing/2014/main" id="{850D53E8-9817-49E4-AAFF-047F815BA762}"/>
              </a:ext>
            </a:extLst>
          </p:cNvPr>
          <p:cNvSpPr/>
          <p:nvPr/>
        </p:nvSpPr>
        <p:spPr>
          <a:xfrm>
            <a:off x="7034254" y="2694093"/>
            <a:ext cx="415850" cy="398910"/>
          </a:xfrm>
          <a:prstGeom prst="pie">
            <a:avLst>
              <a:gd name="adj1" fmla="val 16292018"/>
              <a:gd name="adj2" fmla="val 16180459"/>
            </a:avLst>
          </a:prstGeom>
          <a:solidFill>
            <a:srgbClr val="FF0000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0" name="Часть круга 89">
            <a:extLst>
              <a:ext uri="{FF2B5EF4-FFF2-40B4-BE49-F238E27FC236}">
                <a16:creationId xmlns:a16="http://schemas.microsoft.com/office/drawing/2014/main" id="{D11CD340-2E9D-438A-9113-5BDC68717FA9}"/>
              </a:ext>
            </a:extLst>
          </p:cNvPr>
          <p:cNvSpPr/>
          <p:nvPr/>
        </p:nvSpPr>
        <p:spPr>
          <a:xfrm>
            <a:off x="7034254" y="2693052"/>
            <a:ext cx="415850" cy="398910"/>
          </a:xfrm>
          <a:prstGeom prst="pie">
            <a:avLst>
              <a:gd name="adj1" fmla="val 16292018"/>
              <a:gd name="adj2" fmla="val 7049622"/>
            </a:avLst>
          </a:prstGeom>
          <a:solidFill>
            <a:srgbClr val="029C63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1" name="Часть круга 90">
            <a:extLst>
              <a:ext uri="{FF2B5EF4-FFF2-40B4-BE49-F238E27FC236}">
                <a16:creationId xmlns:a16="http://schemas.microsoft.com/office/drawing/2014/main" id="{2EFB18A5-1B29-4AE7-8EC5-02A55EB002EC}"/>
              </a:ext>
            </a:extLst>
          </p:cNvPr>
          <p:cNvSpPr/>
          <p:nvPr/>
        </p:nvSpPr>
        <p:spPr>
          <a:xfrm>
            <a:off x="9059955" y="2706229"/>
            <a:ext cx="415850" cy="398910"/>
          </a:xfrm>
          <a:prstGeom prst="pie">
            <a:avLst>
              <a:gd name="adj1" fmla="val 16292018"/>
              <a:gd name="adj2" fmla="val 16180459"/>
            </a:avLst>
          </a:prstGeom>
          <a:solidFill>
            <a:srgbClr val="FF0000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Часть круга 91">
            <a:extLst>
              <a:ext uri="{FF2B5EF4-FFF2-40B4-BE49-F238E27FC236}">
                <a16:creationId xmlns:a16="http://schemas.microsoft.com/office/drawing/2014/main" id="{85448F5C-7085-49B5-B4BB-023004F3195C}"/>
              </a:ext>
            </a:extLst>
          </p:cNvPr>
          <p:cNvSpPr/>
          <p:nvPr/>
        </p:nvSpPr>
        <p:spPr>
          <a:xfrm>
            <a:off x="9059955" y="2705188"/>
            <a:ext cx="415850" cy="398910"/>
          </a:xfrm>
          <a:prstGeom prst="pie">
            <a:avLst>
              <a:gd name="adj1" fmla="val 16292018"/>
              <a:gd name="adj2" fmla="val 20884480"/>
            </a:avLst>
          </a:prstGeom>
          <a:solidFill>
            <a:srgbClr val="029C63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3" name="Часть круга 92">
            <a:extLst>
              <a:ext uri="{FF2B5EF4-FFF2-40B4-BE49-F238E27FC236}">
                <a16:creationId xmlns:a16="http://schemas.microsoft.com/office/drawing/2014/main" id="{C6C00881-DBCB-467D-8BB6-2A62647A527F}"/>
              </a:ext>
            </a:extLst>
          </p:cNvPr>
          <p:cNvSpPr/>
          <p:nvPr/>
        </p:nvSpPr>
        <p:spPr>
          <a:xfrm>
            <a:off x="7135012" y="3459625"/>
            <a:ext cx="415850" cy="398910"/>
          </a:xfrm>
          <a:prstGeom prst="pie">
            <a:avLst>
              <a:gd name="adj1" fmla="val 16292018"/>
              <a:gd name="adj2" fmla="val 16180459"/>
            </a:avLst>
          </a:prstGeom>
          <a:solidFill>
            <a:srgbClr val="FF0000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Часть круга 93">
            <a:extLst>
              <a:ext uri="{FF2B5EF4-FFF2-40B4-BE49-F238E27FC236}">
                <a16:creationId xmlns:a16="http://schemas.microsoft.com/office/drawing/2014/main" id="{7A3B9E81-D62D-452A-8626-B5330602D3DA}"/>
              </a:ext>
            </a:extLst>
          </p:cNvPr>
          <p:cNvSpPr/>
          <p:nvPr/>
        </p:nvSpPr>
        <p:spPr>
          <a:xfrm>
            <a:off x="7135012" y="3458584"/>
            <a:ext cx="415850" cy="398910"/>
          </a:xfrm>
          <a:prstGeom prst="pie">
            <a:avLst>
              <a:gd name="adj1" fmla="val 16292018"/>
              <a:gd name="adj2" fmla="val 10568549"/>
            </a:avLst>
          </a:prstGeom>
          <a:solidFill>
            <a:srgbClr val="029C63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5" name="Часть круга 94">
            <a:extLst>
              <a:ext uri="{FF2B5EF4-FFF2-40B4-BE49-F238E27FC236}">
                <a16:creationId xmlns:a16="http://schemas.microsoft.com/office/drawing/2014/main" id="{FD97D65E-DE48-46D9-98CC-1766E5C38675}"/>
              </a:ext>
            </a:extLst>
          </p:cNvPr>
          <p:cNvSpPr/>
          <p:nvPr/>
        </p:nvSpPr>
        <p:spPr>
          <a:xfrm>
            <a:off x="6288504" y="4267588"/>
            <a:ext cx="415850" cy="398910"/>
          </a:xfrm>
          <a:prstGeom prst="pie">
            <a:avLst>
              <a:gd name="adj1" fmla="val 16292018"/>
              <a:gd name="adj2" fmla="val 16180459"/>
            </a:avLst>
          </a:prstGeom>
          <a:solidFill>
            <a:srgbClr val="FF0000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6" name="Часть круга 95">
            <a:extLst>
              <a:ext uri="{FF2B5EF4-FFF2-40B4-BE49-F238E27FC236}">
                <a16:creationId xmlns:a16="http://schemas.microsoft.com/office/drawing/2014/main" id="{56A280A0-3B8C-4912-B0E1-0F41813EAEBF}"/>
              </a:ext>
            </a:extLst>
          </p:cNvPr>
          <p:cNvSpPr/>
          <p:nvPr/>
        </p:nvSpPr>
        <p:spPr>
          <a:xfrm>
            <a:off x="6288504" y="4266547"/>
            <a:ext cx="415850" cy="398910"/>
          </a:xfrm>
          <a:prstGeom prst="pie">
            <a:avLst>
              <a:gd name="adj1" fmla="val 16292018"/>
              <a:gd name="adj2" fmla="val 4077550"/>
            </a:avLst>
          </a:prstGeom>
          <a:solidFill>
            <a:srgbClr val="029C63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7" name="Часть круга 96">
            <a:extLst>
              <a:ext uri="{FF2B5EF4-FFF2-40B4-BE49-F238E27FC236}">
                <a16:creationId xmlns:a16="http://schemas.microsoft.com/office/drawing/2014/main" id="{AE27BAA5-A7CD-44E3-8ECE-59F9AF2C80F6}"/>
              </a:ext>
            </a:extLst>
          </p:cNvPr>
          <p:cNvSpPr/>
          <p:nvPr/>
        </p:nvSpPr>
        <p:spPr>
          <a:xfrm>
            <a:off x="8240570" y="4285736"/>
            <a:ext cx="415850" cy="398910"/>
          </a:xfrm>
          <a:prstGeom prst="pie">
            <a:avLst>
              <a:gd name="adj1" fmla="val 16292018"/>
              <a:gd name="adj2" fmla="val 16180459"/>
            </a:avLst>
          </a:prstGeom>
          <a:solidFill>
            <a:srgbClr val="FF0000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" name="Часть круга 97">
            <a:extLst>
              <a:ext uri="{FF2B5EF4-FFF2-40B4-BE49-F238E27FC236}">
                <a16:creationId xmlns:a16="http://schemas.microsoft.com/office/drawing/2014/main" id="{FFB1D9E5-A746-49AC-BE67-AC78F5165BD3}"/>
              </a:ext>
            </a:extLst>
          </p:cNvPr>
          <p:cNvSpPr/>
          <p:nvPr/>
        </p:nvSpPr>
        <p:spPr>
          <a:xfrm>
            <a:off x="8240570" y="4284695"/>
            <a:ext cx="415850" cy="398910"/>
          </a:xfrm>
          <a:prstGeom prst="pie">
            <a:avLst>
              <a:gd name="adj1" fmla="val 16292018"/>
              <a:gd name="adj2" fmla="val 13468360"/>
            </a:avLst>
          </a:prstGeom>
          <a:solidFill>
            <a:srgbClr val="029C63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" name="Часть круга 98">
            <a:extLst>
              <a:ext uri="{FF2B5EF4-FFF2-40B4-BE49-F238E27FC236}">
                <a16:creationId xmlns:a16="http://schemas.microsoft.com/office/drawing/2014/main" id="{89720290-F822-4E02-BFEE-43CD514CE020}"/>
              </a:ext>
            </a:extLst>
          </p:cNvPr>
          <p:cNvSpPr/>
          <p:nvPr/>
        </p:nvSpPr>
        <p:spPr>
          <a:xfrm>
            <a:off x="6137817" y="5301284"/>
            <a:ext cx="415850" cy="398910"/>
          </a:xfrm>
          <a:prstGeom prst="pie">
            <a:avLst>
              <a:gd name="adj1" fmla="val 16292018"/>
              <a:gd name="adj2" fmla="val 16180459"/>
            </a:avLst>
          </a:prstGeom>
          <a:solidFill>
            <a:srgbClr val="FF0000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0" name="Часть круга 99">
            <a:extLst>
              <a:ext uri="{FF2B5EF4-FFF2-40B4-BE49-F238E27FC236}">
                <a16:creationId xmlns:a16="http://schemas.microsoft.com/office/drawing/2014/main" id="{BCF27127-DB11-4FD2-93E8-7F0FB06DE04B}"/>
              </a:ext>
            </a:extLst>
          </p:cNvPr>
          <p:cNvSpPr/>
          <p:nvPr/>
        </p:nvSpPr>
        <p:spPr>
          <a:xfrm>
            <a:off x="6137817" y="5300243"/>
            <a:ext cx="415850" cy="398910"/>
          </a:xfrm>
          <a:prstGeom prst="pie">
            <a:avLst>
              <a:gd name="adj1" fmla="val 16292018"/>
              <a:gd name="adj2" fmla="val 627523"/>
            </a:avLst>
          </a:prstGeom>
          <a:solidFill>
            <a:srgbClr val="029C63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1" name="Часть круга 100">
            <a:extLst>
              <a:ext uri="{FF2B5EF4-FFF2-40B4-BE49-F238E27FC236}">
                <a16:creationId xmlns:a16="http://schemas.microsoft.com/office/drawing/2014/main" id="{A2175936-819A-4A86-9DB7-E79AC425C7EA}"/>
              </a:ext>
            </a:extLst>
          </p:cNvPr>
          <p:cNvSpPr/>
          <p:nvPr/>
        </p:nvSpPr>
        <p:spPr>
          <a:xfrm>
            <a:off x="8014724" y="5288672"/>
            <a:ext cx="415850" cy="398910"/>
          </a:xfrm>
          <a:prstGeom prst="pie">
            <a:avLst>
              <a:gd name="adj1" fmla="val 16292018"/>
              <a:gd name="adj2" fmla="val 16180459"/>
            </a:avLst>
          </a:prstGeom>
          <a:solidFill>
            <a:srgbClr val="FF0000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" name="Часть круга 101">
            <a:extLst>
              <a:ext uri="{FF2B5EF4-FFF2-40B4-BE49-F238E27FC236}">
                <a16:creationId xmlns:a16="http://schemas.microsoft.com/office/drawing/2014/main" id="{6029E1CD-E923-4DC5-BF1B-7E1AFED3A115}"/>
              </a:ext>
            </a:extLst>
          </p:cNvPr>
          <p:cNvSpPr/>
          <p:nvPr/>
        </p:nvSpPr>
        <p:spPr>
          <a:xfrm>
            <a:off x="8014724" y="5287631"/>
            <a:ext cx="415850" cy="398910"/>
          </a:xfrm>
          <a:prstGeom prst="pie">
            <a:avLst>
              <a:gd name="adj1" fmla="val 16292018"/>
              <a:gd name="adj2" fmla="val 6992860"/>
            </a:avLst>
          </a:prstGeom>
          <a:solidFill>
            <a:srgbClr val="029C63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0" name="Часть круга 109">
            <a:extLst>
              <a:ext uri="{FF2B5EF4-FFF2-40B4-BE49-F238E27FC236}">
                <a16:creationId xmlns:a16="http://schemas.microsoft.com/office/drawing/2014/main" id="{7F6BC59B-0717-47AE-B54E-F203FCF352F5}"/>
              </a:ext>
            </a:extLst>
          </p:cNvPr>
          <p:cNvSpPr/>
          <p:nvPr/>
        </p:nvSpPr>
        <p:spPr>
          <a:xfrm>
            <a:off x="9757474" y="5283560"/>
            <a:ext cx="415850" cy="398910"/>
          </a:xfrm>
          <a:prstGeom prst="pie">
            <a:avLst>
              <a:gd name="adj1" fmla="val 16292018"/>
              <a:gd name="adj2" fmla="val 16180459"/>
            </a:avLst>
          </a:prstGeom>
          <a:solidFill>
            <a:srgbClr val="FF0000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1" name="Часть круга 110">
            <a:extLst>
              <a:ext uri="{FF2B5EF4-FFF2-40B4-BE49-F238E27FC236}">
                <a16:creationId xmlns:a16="http://schemas.microsoft.com/office/drawing/2014/main" id="{013D7DC4-B086-4DF0-8919-81914254C326}"/>
              </a:ext>
            </a:extLst>
          </p:cNvPr>
          <p:cNvSpPr/>
          <p:nvPr/>
        </p:nvSpPr>
        <p:spPr>
          <a:xfrm>
            <a:off x="9757474" y="5282519"/>
            <a:ext cx="415850" cy="398910"/>
          </a:xfrm>
          <a:prstGeom prst="pie">
            <a:avLst>
              <a:gd name="adj1" fmla="val 16292018"/>
              <a:gd name="adj2" fmla="val 20300670"/>
            </a:avLst>
          </a:prstGeom>
          <a:solidFill>
            <a:srgbClr val="029C63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5DBA5608-1140-439B-9195-4B330B60003D}"/>
              </a:ext>
            </a:extLst>
          </p:cNvPr>
          <p:cNvSpPr/>
          <p:nvPr/>
        </p:nvSpPr>
        <p:spPr>
          <a:xfrm>
            <a:off x="6538784" y="3114433"/>
            <a:ext cx="1291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CD5A5A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Полнота выполнения мероприятий 60%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D4DEC23A-B411-41A9-A038-F13F8E9F0ACD}"/>
              </a:ext>
            </a:extLst>
          </p:cNvPr>
          <p:cNvSpPr/>
          <p:nvPr/>
        </p:nvSpPr>
        <p:spPr>
          <a:xfrm>
            <a:off x="8711478" y="3122198"/>
            <a:ext cx="1291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Полнота выполнения мероприятий 20%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5970BAF6-7290-4320-B62A-263F91FF562D}"/>
              </a:ext>
            </a:extLst>
          </p:cNvPr>
          <p:cNvSpPr/>
          <p:nvPr/>
        </p:nvSpPr>
        <p:spPr>
          <a:xfrm>
            <a:off x="6538784" y="3830307"/>
            <a:ext cx="1291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Полнота выполнения мероприятий 73%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A08E2F2A-DFDC-4A65-B5AE-98190554C85D}"/>
              </a:ext>
            </a:extLst>
          </p:cNvPr>
          <p:cNvSpPr/>
          <p:nvPr/>
        </p:nvSpPr>
        <p:spPr>
          <a:xfrm>
            <a:off x="6067433" y="4715079"/>
            <a:ext cx="1291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Полнота выполнения мероприятий 45%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2774585C-8BC2-47FB-A876-1C3499A36555}"/>
              </a:ext>
            </a:extLst>
          </p:cNvPr>
          <p:cNvSpPr/>
          <p:nvPr/>
        </p:nvSpPr>
        <p:spPr>
          <a:xfrm>
            <a:off x="6076822" y="5713390"/>
            <a:ext cx="1291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Полнота выполнения мероприятий 30 %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4ED1FEEA-1670-46D6-BBF6-05E107365B78}"/>
              </a:ext>
            </a:extLst>
          </p:cNvPr>
          <p:cNvSpPr/>
          <p:nvPr/>
        </p:nvSpPr>
        <p:spPr>
          <a:xfrm>
            <a:off x="7716079" y="5734444"/>
            <a:ext cx="1291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Полнота выполнения мероприятий 58 %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40E310B6-4655-4D46-A0C9-A0011907FDD4}"/>
              </a:ext>
            </a:extLst>
          </p:cNvPr>
          <p:cNvSpPr/>
          <p:nvPr/>
        </p:nvSpPr>
        <p:spPr>
          <a:xfrm>
            <a:off x="9499616" y="5713334"/>
            <a:ext cx="1291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Полнота выполнения мероприятий 15%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CC3F1D54-6C6C-42A5-BEA6-35F6DF7368C7}"/>
              </a:ext>
            </a:extLst>
          </p:cNvPr>
          <p:cNvSpPr/>
          <p:nvPr/>
        </p:nvSpPr>
        <p:spPr>
          <a:xfrm>
            <a:off x="7737774" y="4699912"/>
            <a:ext cx="1291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Полнота выполнения мероприятий 90%</a:t>
            </a:r>
          </a:p>
        </p:txBody>
      </p:sp>
    </p:spTree>
    <p:extLst>
      <p:ext uri="{BB962C8B-B14F-4D97-AF65-F5344CB8AC3E}">
        <p14:creationId xmlns:p14="http://schemas.microsoft.com/office/powerpoint/2010/main" val="8907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5" grpId="0"/>
      <p:bldP spid="123" grpId="0"/>
      <p:bldP spid="124" grpId="0"/>
      <p:bldP spid="125" grpId="0"/>
      <p:bldP spid="126" grpId="0"/>
      <p:bldP spid="128" grpId="0"/>
      <p:bldP spid="129" grpId="0"/>
      <p:bldP spid="130" grpId="0"/>
      <p:bldP spid="1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345340"/>
            <a:ext cx="11196800" cy="777025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Хранение статистики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Ka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проектов по организациям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F1A3A76-8870-4C24-9B35-8CF465F3601D}"/>
              </a:ext>
            </a:extLst>
          </p:cNvPr>
          <p:cNvSpPr/>
          <p:nvPr/>
        </p:nvSpPr>
        <p:spPr>
          <a:xfrm>
            <a:off x="289806" y="1891937"/>
            <a:ext cx="4813418" cy="4742293"/>
          </a:xfrm>
          <a:prstGeom prst="roundRect">
            <a:avLst>
              <a:gd name="adj" fmla="val 3569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8FEFFC2-30C1-4E54-9103-5CA8534E2ED8}"/>
              </a:ext>
            </a:extLst>
          </p:cNvPr>
          <p:cNvSpPr/>
          <p:nvPr/>
        </p:nvSpPr>
        <p:spPr>
          <a:xfrm>
            <a:off x="5529264" y="1891937"/>
            <a:ext cx="6372930" cy="4742294"/>
          </a:xfrm>
          <a:prstGeom prst="roundRect">
            <a:avLst>
              <a:gd name="adj" fmla="val 356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82783A6-A995-4F0B-9378-EC119D2C5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85" y="2510876"/>
            <a:ext cx="4306460" cy="400562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91222A9-F50F-48F2-A69D-75FAEA391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271" y="2935484"/>
            <a:ext cx="5680129" cy="3581013"/>
          </a:xfrm>
          <a:prstGeom prst="rect">
            <a:avLst/>
          </a:prstGeom>
        </p:spPr>
      </p:pic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E5C3E969-6761-4F20-AA91-682B3B022BEA}"/>
              </a:ext>
            </a:extLst>
          </p:cNvPr>
          <p:cNvSpPr/>
          <p:nvPr/>
        </p:nvSpPr>
        <p:spPr>
          <a:xfrm>
            <a:off x="6373779" y="1929949"/>
            <a:ext cx="5311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Администрирование. </a:t>
            </a:r>
            <a:b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Хранение </a:t>
            </a:r>
            <a:r>
              <a:rPr lang="en-US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Ka </a:t>
            </a:r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по организациям</a:t>
            </a:r>
            <a:r>
              <a:rPr lang="en-US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. </a:t>
            </a:r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Ранжирование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6727712-0DB1-43E4-8007-75E9A4636DBB}"/>
              </a:ext>
            </a:extLst>
          </p:cNvPr>
          <p:cNvSpPr/>
          <p:nvPr/>
        </p:nvSpPr>
        <p:spPr>
          <a:xfrm>
            <a:off x="880264" y="1929949"/>
            <a:ext cx="3613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Личный кабинет пользователя</a:t>
            </a:r>
          </a:p>
        </p:txBody>
      </p:sp>
      <p:pic>
        <p:nvPicPr>
          <p:cNvPr id="8" name="Picture 2" descr="Title Popularity Ranking (TPR) рейтинг популярности российских СМИ II  квартал 2012 | ExLibris.ru">
            <a:extLst>
              <a:ext uri="{FF2B5EF4-FFF2-40B4-BE49-F238E27FC236}">
                <a16:creationId xmlns:a16="http://schemas.microsoft.com/office/drawing/2014/main" id="{F4773D10-333A-4D22-9A02-6B17BB0C4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2" y="5126367"/>
            <a:ext cx="1053738" cy="105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345340"/>
            <a:ext cx="11196800" cy="777025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отчета о внутреннем аудите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F1A3A76-8870-4C24-9B35-8CF465F3601D}"/>
              </a:ext>
            </a:extLst>
          </p:cNvPr>
          <p:cNvSpPr/>
          <p:nvPr/>
        </p:nvSpPr>
        <p:spPr>
          <a:xfrm>
            <a:off x="289806" y="1891937"/>
            <a:ext cx="3681303" cy="4742293"/>
          </a:xfrm>
          <a:prstGeom prst="roundRect">
            <a:avLst>
              <a:gd name="adj" fmla="val 3569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8FEFFC2-30C1-4E54-9103-5CA8534E2ED8}"/>
              </a:ext>
            </a:extLst>
          </p:cNvPr>
          <p:cNvSpPr/>
          <p:nvPr/>
        </p:nvSpPr>
        <p:spPr>
          <a:xfrm>
            <a:off x="4188082" y="1894114"/>
            <a:ext cx="3431918" cy="4742294"/>
          </a:xfrm>
          <a:prstGeom prst="roundRect">
            <a:avLst>
              <a:gd name="adj" fmla="val 356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683373-7D11-41A9-8739-CEAEB608C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79" y="2011832"/>
            <a:ext cx="3298126" cy="45872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FBF9A8-3B27-4453-9030-ED581CC79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000" y="2048928"/>
            <a:ext cx="3061547" cy="44283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39330D-3F6D-4858-8981-8A43DA6C8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629" y="2058642"/>
            <a:ext cx="3586592" cy="1734587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A9C6DBD-9FF9-44ED-A9B6-B711F18479D6}"/>
              </a:ext>
            </a:extLst>
          </p:cNvPr>
          <p:cNvSpPr/>
          <p:nvPr/>
        </p:nvSpPr>
        <p:spPr>
          <a:xfrm>
            <a:off x="7916091" y="1894114"/>
            <a:ext cx="3866606" cy="4742294"/>
          </a:xfrm>
          <a:prstGeom prst="roundRect">
            <a:avLst>
              <a:gd name="adj" fmla="val 356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345340"/>
            <a:ext cx="11196800" cy="777025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Мы можем предложить: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электронных изделий на этапах жизненного цикла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E2E3E-600E-44B2-B59A-E322DE504D4D}"/>
              </a:ext>
            </a:extLst>
          </p:cNvPr>
          <p:cNvSpPr txBox="1"/>
          <p:nvPr/>
        </p:nvSpPr>
        <p:spPr>
          <a:xfrm>
            <a:off x="427929" y="2274838"/>
            <a:ext cx="10893213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5462" indent="-342900" algn="just">
              <a:lnSpc>
                <a:spcPct val="150000"/>
              </a:lnSpc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Методику оценки дифференциального «коэффициента качества производства».</a:t>
            </a:r>
          </a:p>
          <a:p>
            <a:pPr marL="525462" indent="-342900" algn="just">
              <a:lnSpc>
                <a:spcPct val="150000"/>
              </a:lnSpc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/ отраслевой стандарт по разработанной методике оценки дифференциального «коэффициента качества производства».</a:t>
            </a:r>
          </a:p>
          <a:p>
            <a:pPr marL="525462" indent="-342900" algn="just">
              <a:lnSpc>
                <a:spcPct val="15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приложение для оценки качества проектов по созданию электронных модулей.</a:t>
            </a:r>
          </a:p>
          <a:p>
            <a:pPr marL="525462" indent="-342900" algn="just">
              <a:lnSpc>
                <a:spcPct val="150000"/>
              </a:lnSpc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Данные об уровне качества по каждой организации-предприятию.</a:t>
            </a:r>
          </a:p>
          <a:p>
            <a:pPr marL="525462" indent="-342900" algn="just">
              <a:lnSpc>
                <a:spcPct val="150000"/>
              </a:lnSpc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Ранжированные списки уровня выполнения мероприятий по отделам, секторам, цехам и др. подразделениям организаций-предприятий для поиска уязвимых (слабых) «мест».</a:t>
            </a:r>
          </a:p>
          <a:p>
            <a:pPr marL="525462" indent="-342900" algn="just">
              <a:lnSpc>
                <a:spcPct val="150000"/>
              </a:lnSpc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Улучшенный процесс технологической схемы исследования отказов на предприятии.</a:t>
            </a:r>
          </a:p>
          <a:p>
            <a:pPr marL="525462" indent="-342900" algn="just">
              <a:lnSpc>
                <a:spcPct val="150000"/>
              </a:lnSpc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Отчет о результатах внутреннего аудита.</a:t>
            </a:r>
          </a:p>
        </p:txBody>
      </p:sp>
    </p:spTree>
    <p:extLst>
      <p:ext uri="{BB962C8B-B14F-4D97-AF65-F5344CB8AC3E}">
        <p14:creationId xmlns:p14="http://schemas.microsoft.com/office/powerpoint/2010/main" val="85813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11594</TotalTime>
  <Words>899</Words>
  <Application>Microsoft Office PowerPoint</Application>
  <PresentationFormat>Широкоэкранный</PresentationFormat>
  <Paragraphs>129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HSE Sans</vt:lpstr>
      <vt:lpstr>Office Theme</vt:lpstr>
      <vt:lpstr>Проект  «Управление надежностью электронных модулей на этапах жизненного цикла»  </vt:lpstr>
      <vt:lpstr>Новый способ формирования опросника – онтологическое исследование</vt:lpstr>
      <vt:lpstr>Новая древовидная структура вопросов</vt:lpstr>
      <vt:lpstr>Автоматизированная дифференциальная оценка Kа</vt:lpstr>
      <vt:lpstr>Экспертная система и web-решение</vt:lpstr>
      <vt:lpstr>Экспертная система с онтологическим подходом</vt:lpstr>
      <vt:lpstr>Хранение статистики Ka проектов по организациям</vt:lpstr>
      <vt:lpstr>Формирование отчета о внутреннем аудите</vt:lpstr>
      <vt:lpstr>Мы можем предложить:</vt:lpstr>
      <vt:lpstr>Полезные ссылки</vt:lpstr>
      <vt:lpstr>Проект  «Управление надежностью электронных модулей на этапах жизненного цикла»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Pavel Korolev</cp:lastModifiedBy>
  <cp:revision>538</cp:revision>
  <cp:lastPrinted>2021-11-11T13:08:42Z</cp:lastPrinted>
  <dcterms:created xsi:type="dcterms:W3CDTF">2021-11-11T08:52:47Z</dcterms:created>
  <dcterms:modified xsi:type="dcterms:W3CDTF">2024-05-23T16:30:40Z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