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18" roundtripDataSignature="AMtx7mjlwGk3V+fxUdMtijLBTLgArVHl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pos="3952" orient="horz"/>
        <p:guide pos="6471"/>
        <p:guide pos="913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16" name="Google Shape;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4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14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14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14"/>
          <p:cNvSpPr txBox="1"/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b="0" i="0" sz="4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4" type="body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35" name="Google Shape;1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2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2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2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2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3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3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3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3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67" name="Google Shape;16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9" name="Google Shape;169;p2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2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1" name="Google Shape;171;p2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2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24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24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6" name="Google Shape;2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1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1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1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1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15"/>
          <p:cNvSpPr/>
          <p:nvPr>
            <p:ph idx="2" type="pic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15"/>
          <p:cNvSpPr txBox="1"/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9" name="Google Shape;3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1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" name="Google Shape;41;p1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" name="Google Shape;42;p1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" name="Google Shape;43;p1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1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" name="Google Shape;45;p16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3" type="body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4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51" name="Google Shape;5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1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" name="Google Shape;53;p1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" name="Google Shape;54;p1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" name="Google Shape;55;p1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1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3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5" type="body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b="0" i="0" sz="3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6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65" name="Google Shape;6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1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1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" name="Google Shape;69;p1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1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5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/>
          <p:nvPr>
            <p:ph idx="6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79" name="Google Shape;7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" name="Google Shape;82;p1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" name="Google Shape;83;p1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1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9"/>
          <p:cNvSpPr/>
          <p:nvPr>
            <p:ph idx="5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6" type="body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7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93" name="Google Shape;9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2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2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" name="Google Shape;97;p2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2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4" type="body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5" type="body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6" type="body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7" type="body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8" type="body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9" type="body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10" name="Google Shape;11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2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2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2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2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2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4" type="body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22" name="Google Shape;12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2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2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2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2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4" type="body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6" type="body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7.png"/><Relationship Id="rId7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5" Type="http://schemas.openxmlformats.org/officeDocument/2006/relationships/image" Target="../media/image42.png"/><Relationship Id="rId6" Type="http://schemas.openxmlformats.org/officeDocument/2006/relationships/image" Target="../media/image20.png"/><Relationship Id="rId7" Type="http://schemas.openxmlformats.org/officeDocument/2006/relationships/image" Target="../media/image32.png"/><Relationship Id="rId8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"/>
          <p:cNvSpPr txBox="1"/>
          <p:nvPr>
            <p:ph type="title"/>
          </p:nvPr>
        </p:nvSpPr>
        <p:spPr>
          <a:xfrm>
            <a:off x="1027968" y="2716699"/>
            <a:ext cx="5347195" cy="25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400"/>
              <a:buFont typeface="Arial"/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Научно-учебная группа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1" lang="ru-RU" sz="1800">
                <a:latin typeface="Arial"/>
                <a:ea typeface="Arial"/>
                <a:cs typeface="Arial"/>
                <a:sym typeface="Arial"/>
              </a:rPr>
              <a:t>Управление надежностью на предприятиях</a:t>
            </a:r>
            <a:r>
              <a:rPr lang="ru-RU" sz="1800">
                <a:latin typeface="Arial"/>
                <a:ea typeface="Arial"/>
                <a:cs typeface="Arial"/>
                <a:sym typeface="Arial"/>
              </a:rPr>
              <a:t>»</a:t>
            </a:r>
            <a:br>
              <a:rPr lang="ru-RU" sz="2000">
                <a:latin typeface="Arial"/>
                <a:ea typeface="Arial"/>
                <a:cs typeface="Arial"/>
                <a:sym typeface="Arial"/>
              </a:rPr>
            </a:b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Доклад подготовлен в ходе проведения исследования 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b="1"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в рамках Программы «Научный фонд Национального исследовательского университета </a:t>
            </a:r>
            <a:br>
              <a:rPr b="1"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«Высшая школа экономики» (НИУ ВШЭ)» в 2024 г.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Департамент </a:t>
            </a:r>
            <a:br>
              <a:rPr lang="ru-RU">
                <a:latin typeface="Arial"/>
                <a:ea typeface="Arial"/>
                <a:cs typeface="Arial"/>
                <a:sym typeface="Arial"/>
              </a:rPr>
            </a:br>
            <a:r>
              <a:rPr lang="ru-RU">
                <a:latin typeface="Arial"/>
                <a:ea typeface="Arial"/>
                <a:cs typeface="Arial"/>
                <a:sym typeface="Arial"/>
              </a:rPr>
              <a:t>электронной инженерии</a:t>
            </a:r>
            <a:endParaRPr/>
          </a:p>
        </p:txBody>
      </p:sp>
      <p:sp>
        <p:nvSpPr>
          <p:cNvPr id="183" name="Google Shape;183;p1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</p:txBody>
      </p:sp>
      <p:sp>
        <p:nvSpPr>
          <p:cNvPr id="184" name="Google Shape;184;p1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21.05.2024 г.</a:t>
            </a:r>
            <a:endParaRPr/>
          </a:p>
        </p:txBody>
      </p:sp>
      <p:sp>
        <p:nvSpPr>
          <p:cNvPr id="185" name="Google Shape;185;p1"/>
          <p:cNvSpPr/>
          <p:nvPr/>
        </p:nvSpPr>
        <p:spPr>
          <a:xfrm>
            <a:off x="1027968" y="2461188"/>
            <a:ext cx="5347195" cy="2844887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"/>
          <p:cNvSpPr txBox="1"/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Доклад</a:t>
            </a:r>
            <a:r>
              <a:rPr b="0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«Система принятия решений по внедрению экспертной системы в разрабатываемое ПО»</a:t>
            </a:r>
            <a:br>
              <a:rPr b="0" i="0" lang="ru-RU" sz="1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Докладчик</a:t>
            </a:r>
            <a: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Мкртчян Гарик Андраникович, </a:t>
            </a:r>
            <a:b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студент 3 года обучения - ОП “ИТСС”</a:t>
            </a:r>
            <a:endParaRPr b="0" i="0" sz="14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6622991" y="2461187"/>
            <a:ext cx="4541042" cy="2844887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0126" y="3782130"/>
            <a:ext cx="735300" cy="735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3948" y="1308957"/>
            <a:ext cx="9320981" cy="5116293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0"/>
          <p:cNvSpPr txBox="1"/>
          <p:nvPr>
            <p:ph type="title"/>
          </p:nvPr>
        </p:nvSpPr>
        <p:spPr>
          <a:xfrm>
            <a:off x="585897" y="1447790"/>
            <a:ext cx="4143419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Новый способ – дифференциальная оценка</a:t>
            </a:r>
            <a:endParaRPr/>
          </a:p>
        </p:txBody>
      </p:sp>
      <p:sp>
        <p:nvSpPr>
          <p:cNvPr id="338" name="Google Shape;338;p10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0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340" name="Google Shape;340;p10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1"/>
          <p:cNvSpPr txBox="1"/>
          <p:nvPr>
            <p:ph type="title"/>
          </p:nvPr>
        </p:nvSpPr>
        <p:spPr>
          <a:xfrm>
            <a:off x="399084" y="1231480"/>
            <a:ext cx="8424753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Новый способ – дифференциальная оценка</a:t>
            </a:r>
            <a:endParaRPr/>
          </a:p>
        </p:txBody>
      </p:sp>
      <p:sp>
        <p:nvSpPr>
          <p:cNvPr id="347" name="Google Shape;347;p11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349" name="Google Shape;349;p11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pic>
        <p:nvPicPr>
          <p:cNvPr id="350" name="Google Shape;3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486" y="1925196"/>
            <a:ext cx="5468514" cy="43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4942" y="1231480"/>
            <a:ext cx="3982182" cy="5240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"/>
          <p:cNvSpPr txBox="1"/>
          <p:nvPr>
            <p:ph type="title"/>
          </p:nvPr>
        </p:nvSpPr>
        <p:spPr>
          <a:xfrm>
            <a:off x="585897" y="1447790"/>
            <a:ext cx="8424753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>
                <a:latin typeface="Arial"/>
                <a:ea typeface="Arial"/>
                <a:cs typeface="Arial"/>
                <a:sym typeface="Arial"/>
              </a:rPr>
              <a:t>Новый способ – дифференциальная оценка</a:t>
            </a:r>
            <a:endParaRPr/>
          </a:p>
        </p:txBody>
      </p:sp>
      <p:sp>
        <p:nvSpPr>
          <p:cNvPr id="358" name="Google Shape;358;p12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2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360" name="Google Shape;360;p12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pic>
        <p:nvPicPr>
          <p:cNvPr id="361" name="Google Shape;36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4530" y="2512185"/>
            <a:ext cx="3171825" cy="2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2"/>
          <p:cNvSpPr txBox="1"/>
          <p:nvPr/>
        </p:nvSpPr>
        <p:spPr>
          <a:xfrm>
            <a:off x="7709849" y="2053169"/>
            <a:ext cx="3981188" cy="398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Форма участия в опросе</a:t>
            </a:r>
            <a:endParaRPr/>
          </a:p>
        </p:txBody>
      </p:sp>
      <p:pic>
        <p:nvPicPr>
          <p:cNvPr id="363" name="Google Shape;36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9439" y="2512185"/>
            <a:ext cx="3040937" cy="299085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2"/>
          <p:cNvSpPr txBox="1"/>
          <p:nvPr/>
        </p:nvSpPr>
        <p:spPr>
          <a:xfrm>
            <a:off x="799313" y="2053169"/>
            <a:ext cx="3981188" cy="398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Описание опросника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"/>
          <p:cNvSpPr txBox="1"/>
          <p:nvPr>
            <p:ph type="title"/>
          </p:nvPr>
        </p:nvSpPr>
        <p:spPr>
          <a:xfrm>
            <a:off x="585898" y="1447791"/>
            <a:ext cx="938541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Существующая проблема – отказы электронных модулей</a:t>
            </a:r>
            <a:endParaRPr/>
          </a:p>
        </p:txBody>
      </p:sp>
      <p:sp>
        <p:nvSpPr>
          <p:cNvPr id="195" name="Google Shape;195;p2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197" name="Google Shape;197;p2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pic>
        <p:nvPicPr>
          <p:cNvPr id="198" name="Google Shape;1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433" y="1935781"/>
            <a:ext cx="9645924" cy="472174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"/>
          <p:cNvSpPr/>
          <p:nvPr/>
        </p:nvSpPr>
        <p:spPr>
          <a:xfrm>
            <a:off x="171202" y="5899900"/>
            <a:ext cx="182550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данным </a:t>
            </a:r>
            <a:br>
              <a:rPr b="1"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Центра исследования надежности RIAC</a:t>
            </a:r>
            <a:endParaRPr/>
          </a:p>
        </p:txBody>
      </p:sp>
      <p:pic>
        <p:nvPicPr>
          <p:cNvPr id="200" name="Google Shape;2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4250" y="3581961"/>
            <a:ext cx="425122" cy="41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87624" y="1995054"/>
            <a:ext cx="471539" cy="46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94250" y="2460795"/>
            <a:ext cx="508250" cy="512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94601" y="4062675"/>
            <a:ext cx="466060" cy="467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79407" y="4581323"/>
            <a:ext cx="508250" cy="5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217952">
            <a:off x="3132440" y="5674661"/>
            <a:ext cx="259801" cy="4323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орпус для пк на 3д принтере | Пикабу" id="206" name="Google Shape;206;p2"/>
          <p:cNvPicPr preferRelativeResize="0"/>
          <p:nvPr/>
        </p:nvPicPr>
        <p:blipFill rotWithShape="1">
          <a:blip r:embed="rId10">
            <a:alphaModFix/>
          </a:blip>
          <a:srcRect b="0" l="13515" r="14652" t="0"/>
          <a:stretch/>
        </p:blipFill>
        <p:spPr>
          <a:xfrm>
            <a:off x="3485637" y="5050009"/>
            <a:ext cx="725475" cy="628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ачество – Бесплатные иконки: маркетинг" id="207" name="Google Shape;207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73235" y="2831607"/>
            <a:ext cx="508251" cy="50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 txBox="1"/>
          <p:nvPr>
            <p:ph type="title"/>
          </p:nvPr>
        </p:nvSpPr>
        <p:spPr>
          <a:xfrm>
            <a:off x="585898" y="1447791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Существующая проблема. Следствие</a:t>
            </a:r>
            <a:endParaRPr/>
          </a:p>
        </p:txBody>
      </p:sp>
      <p:sp>
        <p:nvSpPr>
          <p:cNvPr id="214" name="Google Shape;214;p3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216" name="Google Shape;216;p3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17" name="Google Shape;217;p3"/>
          <p:cNvSpPr/>
          <p:nvPr/>
        </p:nvSpPr>
        <p:spPr>
          <a:xfrm>
            <a:off x="5575739" y="3178953"/>
            <a:ext cx="8499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Расчет</a:t>
            </a:r>
            <a:endParaRPr/>
          </a:p>
        </p:txBody>
      </p:sp>
      <p:sp>
        <p:nvSpPr>
          <p:cNvPr id="218" name="Google Shape;218;p3"/>
          <p:cNvSpPr/>
          <p:nvPr/>
        </p:nvSpPr>
        <p:spPr>
          <a:xfrm>
            <a:off x="1520944" y="2171893"/>
            <a:ext cx="2495773" cy="3340469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Результаты расчетной оценки показателей надежности электронных модулей</a:t>
            </a:r>
            <a:endParaRPr/>
          </a:p>
        </p:txBody>
      </p:sp>
      <p:sp>
        <p:nvSpPr>
          <p:cNvPr id="219" name="Google Shape;219;p3"/>
          <p:cNvSpPr/>
          <p:nvPr/>
        </p:nvSpPr>
        <p:spPr>
          <a:xfrm>
            <a:off x="8262242" y="2171893"/>
            <a:ext cx="2495773" cy="3340469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Реальная статистика отказов при эксплуатации электронных модулей</a:t>
            </a:r>
            <a:endParaRPr/>
          </a:p>
        </p:txBody>
      </p:sp>
      <p:pic>
        <p:nvPicPr>
          <p:cNvPr descr="Расчеты – Бесплатные иконки: технологии" id="220" name="Google Shape;2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4816" y="2224783"/>
            <a:ext cx="1028027" cy="1028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татистика – Бесплатные иконки: бизнес и финансы" id="221" name="Google Shape;2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15166" y="2251869"/>
            <a:ext cx="989923" cy="989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t The Way I Saw It Going In My Head: On Second-Guessing Decisions YMI |  happyheart.cz" id="222" name="Google Shape;22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3578" y="3966152"/>
            <a:ext cx="1752628" cy="17526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3"/>
          <p:cNvCxnSpPr/>
          <p:nvPr/>
        </p:nvCxnSpPr>
        <p:spPr>
          <a:xfrm>
            <a:off x="5544377" y="2383752"/>
            <a:ext cx="0" cy="132248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3"/>
          <p:cNvCxnSpPr/>
          <p:nvPr/>
        </p:nvCxnSpPr>
        <p:spPr>
          <a:xfrm rot="10800000">
            <a:off x="5529264" y="2612353"/>
            <a:ext cx="1060462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" name="Google Shape;225;p3"/>
          <p:cNvCxnSpPr/>
          <p:nvPr/>
        </p:nvCxnSpPr>
        <p:spPr>
          <a:xfrm rot="10800000">
            <a:off x="5529264" y="3482670"/>
            <a:ext cx="1060462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" name="Google Shape;226;p3"/>
          <p:cNvSpPr/>
          <p:nvPr/>
        </p:nvSpPr>
        <p:spPr>
          <a:xfrm>
            <a:off x="5571501" y="2328297"/>
            <a:ext cx="10860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Статистика</a:t>
            </a:r>
            <a:endParaRPr/>
          </a:p>
        </p:txBody>
      </p:sp>
      <p:cxnSp>
        <p:nvCxnSpPr>
          <p:cNvPr id="227" name="Google Shape;227;p3"/>
          <p:cNvCxnSpPr/>
          <p:nvPr/>
        </p:nvCxnSpPr>
        <p:spPr>
          <a:xfrm>
            <a:off x="6450550" y="2690431"/>
            <a:ext cx="0" cy="709122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228" name="Google Shape;228;p3"/>
          <p:cNvSpPr/>
          <p:nvPr/>
        </p:nvSpPr>
        <p:spPr>
          <a:xfrm>
            <a:off x="6529014" y="2708757"/>
            <a:ext cx="108604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Разница в несколько порядков</a:t>
            </a:r>
            <a:endParaRPr/>
          </a:p>
        </p:txBody>
      </p:sp>
      <p:pic>
        <p:nvPicPr>
          <p:cNvPr descr="Ремонт – Бесплатные иконки: инструменты редактирования" id="229" name="Google Shape;22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94936" y="4759205"/>
            <a:ext cx="630382" cy="630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rt tv – Бесплатные иконки: технологии" id="230" name="Google Shape;23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30863" y="4636764"/>
            <a:ext cx="875932" cy="87593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"/>
          <p:cNvSpPr txBox="1"/>
          <p:nvPr/>
        </p:nvSpPr>
        <p:spPr>
          <a:xfrm>
            <a:off x="3048630" y="5889255"/>
            <a:ext cx="60947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достигается целевой уровень надежности из-за наличия недостатков в стратегии ее обеспечения!</a:t>
            </a:r>
            <a:endParaRPr/>
          </a:p>
        </p:txBody>
      </p:sp>
      <p:sp>
        <p:nvSpPr>
          <p:cNvPr id="232" name="Google Shape;232;p3"/>
          <p:cNvSpPr/>
          <p:nvPr/>
        </p:nvSpPr>
        <p:spPr>
          <a:xfrm>
            <a:off x="1418112" y="1880702"/>
            <a:ext cx="18255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Проектирование</a:t>
            </a:r>
            <a:endParaRPr/>
          </a:p>
        </p:txBody>
      </p:sp>
      <p:sp>
        <p:nvSpPr>
          <p:cNvPr id="233" name="Google Shape;233;p3"/>
          <p:cNvSpPr/>
          <p:nvPr/>
        </p:nvSpPr>
        <p:spPr>
          <a:xfrm>
            <a:off x="8147397" y="1880702"/>
            <a:ext cx="18255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Производство</a:t>
            </a:r>
            <a:endParaRPr/>
          </a:p>
        </p:txBody>
      </p:sp>
      <p:sp>
        <p:nvSpPr>
          <p:cNvPr id="234" name="Google Shape;234;p3"/>
          <p:cNvSpPr/>
          <p:nvPr/>
        </p:nvSpPr>
        <p:spPr>
          <a:xfrm rot="-5400000">
            <a:off x="4279920" y="2846945"/>
            <a:ext cx="21068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Интенсивность отказов 1/ч</a:t>
            </a:r>
            <a:endParaRPr/>
          </a:p>
        </p:txBody>
      </p:sp>
      <p:sp>
        <p:nvSpPr>
          <p:cNvPr id="235" name="Google Shape;235;p3"/>
          <p:cNvSpPr/>
          <p:nvPr/>
        </p:nvSpPr>
        <p:spPr>
          <a:xfrm>
            <a:off x="6734581" y="4211190"/>
            <a:ext cx="13343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Завышенная оценка надежности!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Система менеджмента качества" id="241" name="Google Shape;241;p4"/>
          <p:cNvPicPr preferRelativeResize="0"/>
          <p:nvPr/>
        </p:nvPicPr>
        <p:blipFill rotWithShape="1">
          <a:blip r:embed="rId3">
            <a:alphaModFix/>
          </a:blip>
          <a:srcRect b="0" l="0" r="6987" t="0"/>
          <a:stretch/>
        </p:blipFill>
        <p:spPr>
          <a:xfrm>
            <a:off x="8467372" y="3444595"/>
            <a:ext cx="3541264" cy="321238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"/>
          <p:cNvSpPr txBox="1"/>
          <p:nvPr>
            <p:ph type="title"/>
          </p:nvPr>
        </p:nvSpPr>
        <p:spPr>
          <a:xfrm>
            <a:off x="585897" y="1447791"/>
            <a:ext cx="9298332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Коэффициент качества производства. В чем его сущность?</a:t>
            </a:r>
            <a:endParaRPr/>
          </a:p>
        </p:txBody>
      </p:sp>
      <p:sp>
        <p:nvSpPr>
          <p:cNvPr id="243" name="Google Shape;243;p4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245" name="Google Shape;245;p4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46" name="Google Shape;246;p4"/>
          <p:cNvSpPr txBox="1"/>
          <p:nvPr/>
        </p:nvSpPr>
        <p:spPr>
          <a:xfrm>
            <a:off x="2244407" y="3888406"/>
            <a:ext cx="50534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Недостаток:</a:t>
            </a:r>
            <a:r>
              <a:rPr lang="ru-RU" sz="1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является интегральным и усредненным, справедлив для высоконадежных ЭМ1 прошлого поколения (до 2000 г.г.)!</a:t>
            </a:r>
            <a:endParaRPr/>
          </a:p>
        </p:txBody>
      </p:sp>
      <p:sp>
        <p:nvSpPr>
          <p:cNvPr id="247" name="Google Shape;247;p4"/>
          <p:cNvSpPr/>
          <p:nvPr/>
        </p:nvSpPr>
        <p:spPr>
          <a:xfrm>
            <a:off x="1834197" y="5310369"/>
            <a:ext cx="27417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Положения «РК - …»: </a:t>
            </a:r>
            <a:endParaRPr/>
          </a:p>
        </p:txBody>
      </p:sp>
      <p:sp>
        <p:nvSpPr>
          <p:cNvPr id="248" name="Google Shape;248;p4"/>
          <p:cNvSpPr txBox="1"/>
          <p:nvPr/>
        </p:nvSpPr>
        <p:spPr>
          <a:xfrm>
            <a:off x="4400298" y="5279591"/>
            <a:ext cx="10356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i="1"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0.2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183364" y="6410675"/>
            <a:ext cx="34624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Справочник «Надежность ЭРИ» 2006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7278973" y="3074852"/>
            <a:ext cx="46462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Суммарная интенсивность отказов ЭМ0 (ЭРИ)</a:t>
            </a:r>
            <a:endParaRPr/>
          </a:p>
        </p:txBody>
      </p:sp>
      <p:sp>
        <p:nvSpPr>
          <p:cNvPr id="251" name="Google Shape;251;p4"/>
          <p:cNvSpPr/>
          <p:nvPr/>
        </p:nvSpPr>
        <p:spPr>
          <a:xfrm>
            <a:off x="2854755" y="3079245"/>
            <a:ext cx="40172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«Коэффициент качества производства»</a:t>
            </a:r>
            <a:endParaRPr/>
          </a:p>
        </p:txBody>
      </p:sp>
      <p:sp>
        <p:nvSpPr>
          <p:cNvPr id="252" name="Google Shape;252;p4"/>
          <p:cNvSpPr/>
          <p:nvPr/>
        </p:nvSpPr>
        <p:spPr>
          <a:xfrm rot="7849094">
            <a:off x="6316085" y="2807779"/>
            <a:ext cx="265471" cy="169606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8507A"/>
              </a:gs>
              <a:gs pos="50000">
                <a:srgbClr val="092A6C"/>
              </a:gs>
              <a:gs pos="100000">
                <a:srgbClr val="042362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7C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"/>
          <p:cNvSpPr/>
          <p:nvPr/>
        </p:nvSpPr>
        <p:spPr>
          <a:xfrm rot="3179081">
            <a:off x="7491910" y="2808935"/>
            <a:ext cx="265471" cy="169606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8507A"/>
              </a:gs>
              <a:gs pos="50000">
                <a:srgbClr val="092A6C"/>
              </a:gs>
              <a:gs pos="100000">
                <a:srgbClr val="042362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7C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"/>
          <p:cNvSpPr/>
          <p:nvPr/>
        </p:nvSpPr>
        <p:spPr>
          <a:xfrm rot="5400000">
            <a:off x="4730646" y="3595009"/>
            <a:ext cx="265471" cy="169606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8507A"/>
              </a:gs>
              <a:gs pos="50000">
                <a:srgbClr val="092A6C"/>
              </a:gs>
              <a:gs pos="100000">
                <a:srgbClr val="042362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7C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"/>
          <p:cNvSpPr/>
          <p:nvPr/>
        </p:nvSpPr>
        <p:spPr>
          <a:xfrm rot="5400000">
            <a:off x="4730646" y="4889786"/>
            <a:ext cx="265471" cy="169606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8507A"/>
              </a:gs>
              <a:gs pos="50000">
                <a:srgbClr val="092A6C"/>
              </a:gs>
              <a:gs pos="100000">
                <a:srgbClr val="042362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7C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1806509" y="5682690"/>
            <a:ext cx="428949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КГВС «Мороз-6, 7» и «Климат 8» : </a:t>
            </a:r>
            <a:endParaRPr/>
          </a:p>
        </p:txBody>
      </p:sp>
      <p:sp>
        <p:nvSpPr>
          <p:cNvPr id="257" name="Google Shape;257;p4"/>
          <p:cNvSpPr txBox="1"/>
          <p:nvPr/>
        </p:nvSpPr>
        <p:spPr>
          <a:xfrm>
            <a:off x="5538736" y="5895727"/>
            <a:ext cx="10356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i="1"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t The Way I Saw It Going In My Head: On Second-Guessing Decisions YMI |  happyheart.cz" id="258" name="Google Shape;25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8468" y="4941389"/>
            <a:ext cx="1033688" cy="103368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"/>
          <p:cNvSpPr/>
          <p:nvPr/>
        </p:nvSpPr>
        <p:spPr>
          <a:xfrm>
            <a:off x="6397916" y="4974589"/>
            <a:ext cx="202570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Эффективно ли функционирует </a:t>
            </a:r>
            <a:r>
              <a:rPr b="1" lang="ru-RU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СМК</a:t>
            </a:r>
            <a:r>
              <a:rPr lang="ru-RU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Какой </a:t>
            </a:r>
            <a:r>
              <a:rPr b="1" i="1" lang="ru-RU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r>
              <a:rPr b="1" i="1" lang="ru-RU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для ЭМ1 гражданского назначения?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Как оценить</a:t>
            </a:r>
            <a:r>
              <a:rPr b="1" i="1" lang="ru-RU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</a:t>
            </a:r>
            <a:r>
              <a:rPr b="1" i="1" lang="ru-RU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для других уровней ЭМ?</a:t>
            </a:r>
            <a:endParaRPr/>
          </a:p>
        </p:txBody>
      </p:sp>
      <p:pic>
        <p:nvPicPr>
          <p:cNvPr id="260" name="Google Shape;26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32417" y="2192152"/>
            <a:ext cx="2192228" cy="551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путник Пространство Коммуникации - Бесплатная векторная графика на Pixabay  - Pixabay" id="261" name="Google Shape;26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561" y="5130203"/>
            <a:ext cx="1120018" cy="560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анк – Бесплатные иконки: транспорт" id="262" name="Google Shape;26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6169" y="5682690"/>
            <a:ext cx="789252" cy="789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т требований к постановкам задач на разработку с помощью архитектурного  проекта - Практические курсы по бизнес-анализу – обучение системных и  бизнес-аналитиков, курсы BABOK" id="263" name="Google Shape;263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3561" y="2242649"/>
            <a:ext cx="1830846" cy="832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ечатные платы — РЕЗОНИТ — Производство и монтаж печатных плат" id="264" name="Google Shape;264;p4"/>
          <p:cNvPicPr preferRelativeResize="0"/>
          <p:nvPr/>
        </p:nvPicPr>
        <p:blipFill rotWithShape="1">
          <a:blip r:embed="rId9">
            <a:alphaModFix/>
          </a:blip>
          <a:srcRect b="6810" l="7148" r="6858" t="11418"/>
          <a:stretch/>
        </p:blipFill>
        <p:spPr>
          <a:xfrm>
            <a:off x="368127" y="3157165"/>
            <a:ext cx="1937512" cy="1541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ебования – Бесплатные иконки: файлы и папки" id="265" name="Google Shape;265;p4"/>
          <p:cNvPicPr preferRelativeResize="0"/>
          <p:nvPr/>
        </p:nvPicPr>
        <p:blipFill rotWithShape="1">
          <a:blip r:embed="rId10">
            <a:alphaModFix/>
          </a:blip>
          <a:srcRect b="4507" l="8154" r="11828" t="5396"/>
          <a:stretch/>
        </p:blipFill>
        <p:spPr>
          <a:xfrm>
            <a:off x="3624231" y="2101193"/>
            <a:ext cx="681498" cy="76734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"/>
          <p:cNvSpPr/>
          <p:nvPr/>
        </p:nvSpPr>
        <p:spPr>
          <a:xfrm rot="-5400000">
            <a:off x="4392808" y="2534705"/>
            <a:ext cx="673126" cy="34842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"/>
          <p:cNvSpPr/>
          <p:nvPr/>
        </p:nvSpPr>
        <p:spPr>
          <a:xfrm rot="10433982">
            <a:off x="2476274" y="2473280"/>
            <a:ext cx="837878" cy="158917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8507A"/>
              </a:gs>
              <a:gs pos="50000">
                <a:srgbClr val="092A6C"/>
              </a:gs>
              <a:gs pos="100000">
                <a:srgbClr val="042362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7C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 rot="9352578">
            <a:off x="2084776" y="3035958"/>
            <a:ext cx="1358464" cy="15818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8507A"/>
              </a:gs>
              <a:gs pos="50000">
                <a:srgbClr val="092A6C"/>
              </a:gs>
              <a:gs pos="100000">
                <a:srgbClr val="042362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7CAA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"/>
          <p:cNvSpPr txBox="1"/>
          <p:nvPr>
            <p:ph type="title"/>
          </p:nvPr>
        </p:nvSpPr>
        <p:spPr>
          <a:xfrm>
            <a:off x="585897" y="1447791"/>
            <a:ext cx="7621031" cy="4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Существующая методика оценки показателей надежности</a:t>
            </a:r>
            <a:endParaRPr/>
          </a:p>
        </p:txBody>
      </p:sp>
      <p:sp>
        <p:nvSpPr>
          <p:cNvPr id="275" name="Google Shape;275;p5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  на предприятиях</a:t>
            </a:r>
            <a:endParaRPr/>
          </a:p>
        </p:txBody>
      </p:sp>
      <p:sp>
        <p:nvSpPr>
          <p:cNvPr id="277" name="Google Shape;277;p5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pic>
        <p:nvPicPr>
          <p:cNvPr id="278" name="Google Shape;278;p5"/>
          <p:cNvPicPr preferRelativeResize="0"/>
          <p:nvPr/>
        </p:nvPicPr>
        <p:blipFill rotWithShape="1">
          <a:blip r:embed="rId3">
            <a:alphaModFix/>
          </a:blip>
          <a:srcRect b="0" l="783" r="0" t="0"/>
          <a:stretch/>
        </p:blipFill>
        <p:spPr>
          <a:xfrm>
            <a:off x="338835" y="1913111"/>
            <a:ext cx="11514329" cy="471695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5"/>
          <p:cNvSpPr/>
          <p:nvPr/>
        </p:nvSpPr>
        <p:spPr>
          <a:xfrm>
            <a:off x="6892007" y="4760926"/>
            <a:ext cx="1753229" cy="853943"/>
          </a:xfrm>
          <a:prstGeom prst="ellipse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"/>
          <p:cNvSpPr txBox="1"/>
          <p:nvPr>
            <p:ph type="title"/>
          </p:nvPr>
        </p:nvSpPr>
        <p:spPr>
          <a:xfrm>
            <a:off x="585897" y="1447790"/>
            <a:ext cx="8424753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Новый способ – дифференциальная оценка</a:t>
            </a:r>
            <a:endParaRPr/>
          </a:p>
        </p:txBody>
      </p:sp>
      <p:sp>
        <p:nvSpPr>
          <p:cNvPr id="286" name="Google Shape;286;p6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6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288" name="Google Shape;288;p6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pic>
        <p:nvPicPr>
          <p:cNvPr id="289" name="Google Shape;28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2738" y="2224815"/>
            <a:ext cx="5368689" cy="342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6"/>
          <p:cNvPicPr preferRelativeResize="0"/>
          <p:nvPr/>
        </p:nvPicPr>
        <p:blipFill rotWithShape="1">
          <a:blip r:embed="rId4">
            <a:alphaModFix/>
          </a:blip>
          <a:srcRect b="0" l="0" r="0" t="7764"/>
          <a:stretch/>
        </p:blipFill>
        <p:spPr>
          <a:xfrm>
            <a:off x="319984" y="2931204"/>
            <a:ext cx="5209280" cy="175009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6"/>
          <p:cNvSpPr/>
          <p:nvPr/>
        </p:nvSpPr>
        <p:spPr>
          <a:xfrm rot="-5400000">
            <a:off x="5798619" y="3205873"/>
            <a:ext cx="594766" cy="120075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"/>
          <p:cNvSpPr txBox="1"/>
          <p:nvPr>
            <p:ph type="title"/>
          </p:nvPr>
        </p:nvSpPr>
        <p:spPr>
          <a:xfrm>
            <a:off x="585897" y="1447790"/>
            <a:ext cx="8424753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Новый способ – дифференциальная оценка</a:t>
            </a:r>
            <a:endParaRPr/>
          </a:p>
        </p:txBody>
      </p:sp>
      <p:sp>
        <p:nvSpPr>
          <p:cNvPr id="298" name="Google Shape;298;p7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7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300" name="Google Shape;300;p7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pic>
        <p:nvPicPr>
          <p:cNvPr id="301" name="Google Shape;30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782" y="1889876"/>
            <a:ext cx="6718765" cy="225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3612" y="1634263"/>
            <a:ext cx="3870682" cy="276916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7"/>
          <p:cNvSpPr txBox="1"/>
          <p:nvPr/>
        </p:nvSpPr>
        <p:spPr>
          <a:xfrm>
            <a:off x="458782" y="4737245"/>
            <a:ext cx="746277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</a:t>
            </a:r>
            <a:r>
              <a:rPr baseline="-25000"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П</a:t>
            </a:r>
            <a:r>
              <a:rPr baseline="-25000"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</a:t>
            </a:r>
            <a:r>
              <a:rPr baseline="-25000"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</a:t>
            </a:r>
            <a:r>
              <a:rPr baseline="-25000"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П</a:t>
            </a:r>
            <a:r>
              <a:rPr baseline="-25000"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baseline="-25000"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П</a:t>
            </a:r>
            <a:r>
              <a:rPr baseline="-25000"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</a:t>
            </a:r>
            <a:r>
              <a:rPr baseline="-25000"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</a:t>
            </a:r>
            <a:r>
              <a:rPr baseline="-25000"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baseline="-25000"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 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П</a:t>
            </a:r>
            <a:r>
              <a:rPr baseline="-25000"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</a:t>
            </a:r>
            <a:r>
              <a:rPr baseline="-25000"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П</a:t>
            </a:r>
            <a:r>
              <a:rPr baseline="-25000"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П</a:t>
            </a:r>
            <a:r>
              <a:rPr baseline="-25000"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П</a:t>
            </a:r>
            <a:r>
              <a:rPr baseline="-25000"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7"/>
          <p:cNvSpPr txBox="1"/>
          <p:nvPr/>
        </p:nvSpPr>
        <p:spPr>
          <a:xfrm>
            <a:off x="406287" y="4268240"/>
            <a:ext cx="37997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Новая формула К</a:t>
            </a:r>
            <a:r>
              <a:rPr baseline="-25000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7"/>
          <p:cNvSpPr txBox="1"/>
          <p:nvPr/>
        </p:nvSpPr>
        <p:spPr>
          <a:xfrm>
            <a:off x="8839095" y="5045021"/>
            <a:ext cx="3025199" cy="7078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6205" l="-7257" r="0" t="-1551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06" name="Google Shape;306;p7"/>
          <p:cNvSpPr/>
          <p:nvPr/>
        </p:nvSpPr>
        <p:spPr>
          <a:xfrm rot="-5400000">
            <a:off x="7294786" y="2647755"/>
            <a:ext cx="367623" cy="74218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7"/>
          <p:cNvSpPr/>
          <p:nvPr/>
        </p:nvSpPr>
        <p:spPr>
          <a:xfrm rot="-5400000">
            <a:off x="8146181" y="5063296"/>
            <a:ext cx="367623" cy="74218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rgbClr val="0A204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"/>
          <p:cNvSpPr txBox="1"/>
          <p:nvPr>
            <p:ph type="title"/>
          </p:nvPr>
        </p:nvSpPr>
        <p:spPr>
          <a:xfrm>
            <a:off x="585897" y="1447790"/>
            <a:ext cx="8424753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Новый способ – дифференциальная оценка</a:t>
            </a:r>
            <a:endParaRPr/>
          </a:p>
        </p:txBody>
      </p:sp>
      <p:sp>
        <p:nvSpPr>
          <p:cNvPr id="314" name="Google Shape;314;p8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8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316" name="Google Shape;316;p8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pic>
        <p:nvPicPr>
          <p:cNvPr id="317" name="Google Shape;3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0122" y="1304877"/>
            <a:ext cx="3850030" cy="507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921" y="3171835"/>
            <a:ext cx="4791075" cy="22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8"/>
          <p:cNvSpPr/>
          <p:nvPr/>
        </p:nvSpPr>
        <p:spPr>
          <a:xfrm>
            <a:off x="7190161" y="1222377"/>
            <a:ext cx="4351863" cy="4109729"/>
          </a:xfrm>
          <a:prstGeom prst="roundRect">
            <a:avLst>
              <a:gd fmla="val 16667" name="adj"/>
            </a:avLst>
          </a:prstGeom>
          <a:solidFill>
            <a:schemeClr val="lt1">
              <a:alpha val="0"/>
            </a:schemeClr>
          </a:solidFill>
          <a:ln cap="flat" cmpd="sng" w="381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Google Shape;320;p8"/>
          <p:cNvCxnSpPr>
            <a:stCxn id="318" idx="3"/>
            <a:endCxn id="319" idx="1"/>
          </p:cNvCxnSpPr>
          <p:nvPr/>
        </p:nvCxnSpPr>
        <p:spPr>
          <a:xfrm flipH="1" rot="10800000">
            <a:off x="5565996" y="3277323"/>
            <a:ext cx="1624200" cy="1013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0944" y="1223381"/>
            <a:ext cx="7153473" cy="525577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9"/>
          <p:cNvSpPr txBox="1"/>
          <p:nvPr>
            <p:ph type="title"/>
          </p:nvPr>
        </p:nvSpPr>
        <p:spPr>
          <a:xfrm>
            <a:off x="585898" y="1447790"/>
            <a:ext cx="3052038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Новый способ – дифференциальная оценка</a:t>
            </a:r>
            <a:endParaRPr/>
          </a:p>
        </p:txBody>
      </p:sp>
      <p:sp>
        <p:nvSpPr>
          <p:cNvPr id="328" name="Google Shape;328;p9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9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330" name="Google Shape;330;p9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2021-11-11T08:52:47Z</dcterms:created>
  <dc:creator>Кутьков Юрий Юрьевич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