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5" roundtripDataSignature="AMtx7mj/0r5ZSNRoQMAGc7FP+MP0c/C7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1" name="Google Shape;201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1" name="Google Shape;151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1" name="Google Shape;16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1" name="Google Shape;171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1" name="Google Shape;181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1" name="Google Shape;191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ложка">
  <p:cSld name="Обложка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blue circle with white text&#10;&#10;Description automatically generated with low confidence" id="16" name="Google Shape;16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3859" y="962173"/>
            <a:ext cx="886499" cy="8864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Google Shape;17;p12"/>
          <p:cNvCxnSpPr/>
          <p:nvPr/>
        </p:nvCxnSpPr>
        <p:spPr>
          <a:xfrm>
            <a:off x="6090212" y="985336"/>
            <a:ext cx="0" cy="840173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" name="Google Shape;18;p12"/>
          <p:cNvCxnSpPr/>
          <p:nvPr/>
        </p:nvCxnSpPr>
        <p:spPr>
          <a:xfrm>
            <a:off x="8642581" y="985336"/>
            <a:ext cx="0" cy="840173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" name="Google Shape;19;p12"/>
          <p:cNvCxnSpPr/>
          <p:nvPr/>
        </p:nvCxnSpPr>
        <p:spPr>
          <a:xfrm>
            <a:off x="11179047" y="985336"/>
            <a:ext cx="0" cy="840173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" name="Google Shape;20;p12"/>
          <p:cNvSpPr txBox="1"/>
          <p:nvPr>
            <p:ph type="title"/>
          </p:nvPr>
        </p:nvSpPr>
        <p:spPr>
          <a:xfrm>
            <a:off x="1027967" y="2404670"/>
            <a:ext cx="7634059" cy="197832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4300"/>
              <a:buFont typeface="Arial"/>
              <a:buNone/>
              <a:defRPr b="0" i="0" sz="4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" type="body"/>
          </p:nvPr>
        </p:nvSpPr>
        <p:spPr>
          <a:xfrm>
            <a:off x="2074947" y="1187841"/>
            <a:ext cx="3848717" cy="4351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2" type="body"/>
          </p:nvPr>
        </p:nvSpPr>
        <p:spPr>
          <a:xfrm>
            <a:off x="6259420" y="1173829"/>
            <a:ext cx="2278063" cy="4631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  <a:defRPr b="0" i="0" sz="12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3" type="body"/>
          </p:nvPr>
        </p:nvSpPr>
        <p:spPr>
          <a:xfrm>
            <a:off x="8786720" y="1173829"/>
            <a:ext cx="2217738" cy="4631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  <a:defRPr b="0" i="0" sz="12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2"/>
          <p:cNvSpPr txBox="1"/>
          <p:nvPr>
            <p:ph idx="4" type="body"/>
          </p:nvPr>
        </p:nvSpPr>
        <p:spPr>
          <a:xfrm>
            <a:off x="1027967" y="4824914"/>
            <a:ext cx="7625267" cy="6528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600"/>
              <a:buFont typeface="Arial"/>
              <a:buNone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5" name="Google Shape;85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91" name="Google Shape;91;p2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92" name="Google Shape;92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" name="Google Shape;98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" name="Google Shape;104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екст_1">
  <p:cSld name="Текст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26" name="Google Shape;2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" name="Google Shape;27;p13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8" name="Google Shape;28;p13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9" name="Google Shape;29;p13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0" name="Google Shape;30;p13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20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" name="Google Shape;31;p13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2" name="Google Shape;32;p13"/>
          <p:cNvSpPr/>
          <p:nvPr>
            <p:ph idx="2" type="pic"/>
          </p:nvPr>
        </p:nvSpPr>
        <p:spPr>
          <a:xfrm>
            <a:off x="6684653" y="1447790"/>
            <a:ext cx="4325167" cy="4325107"/>
          </a:xfrm>
          <a:prstGeom prst="rect">
            <a:avLst/>
          </a:prstGeom>
          <a:solidFill>
            <a:srgbClr val="D9D9D9"/>
          </a:solidFill>
          <a:ln>
            <a:noFill/>
          </a:ln>
        </p:spPr>
      </p:sp>
      <p:sp>
        <p:nvSpPr>
          <p:cNvPr id="33" name="Google Shape;33;p13"/>
          <p:cNvSpPr txBox="1"/>
          <p:nvPr>
            <p:ph type="title"/>
          </p:nvPr>
        </p:nvSpPr>
        <p:spPr>
          <a:xfrm>
            <a:off x="585898" y="1447790"/>
            <a:ext cx="5245560" cy="77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" type="body"/>
          </p:nvPr>
        </p:nvSpPr>
        <p:spPr>
          <a:xfrm>
            <a:off x="585897" y="2379663"/>
            <a:ext cx="5245561" cy="33932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3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3"/>
          <p:cNvSpPr txBox="1"/>
          <p:nvPr>
            <p:ph idx="4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3"/>
          <p:cNvSpPr txBox="1"/>
          <p:nvPr>
            <p:ph idx="5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41" name="Google Shape;4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3" name="Google Shape;53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6" name="Google Shape;66;p1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8" name="Google Shape;68;p1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"/>
          <p:cNvSpPr txBox="1"/>
          <p:nvPr>
            <p:ph type="title"/>
          </p:nvPr>
        </p:nvSpPr>
        <p:spPr>
          <a:xfrm>
            <a:off x="1027968" y="2716699"/>
            <a:ext cx="5347195" cy="25893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2400"/>
              <a:buFont typeface="Arial"/>
              <a:buNone/>
            </a:pPr>
            <a:r>
              <a:rPr b="1" lang="ru-RU" sz="2400">
                <a:latin typeface="Arial"/>
                <a:ea typeface="Arial"/>
                <a:cs typeface="Arial"/>
                <a:sym typeface="Arial"/>
              </a:rPr>
              <a:t>Научно-учебная группа</a:t>
            </a:r>
            <a:r>
              <a:rPr lang="ru-RU" sz="2400"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ru-RU" sz="2400">
                <a:latin typeface="Arial"/>
                <a:ea typeface="Arial"/>
                <a:cs typeface="Arial"/>
                <a:sym typeface="Arial"/>
              </a:rPr>
            </a:br>
            <a:r>
              <a:rPr lang="ru-RU" sz="1800">
                <a:latin typeface="Arial"/>
                <a:ea typeface="Arial"/>
                <a:cs typeface="Arial"/>
                <a:sym typeface="Arial"/>
              </a:rPr>
              <a:t>«</a:t>
            </a:r>
            <a:r>
              <a:rPr b="1" lang="ru-RU" sz="1800">
                <a:latin typeface="Arial"/>
                <a:ea typeface="Arial"/>
                <a:cs typeface="Arial"/>
                <a:sym typeface="Arial"/>
              </a:rPr>
              <a:t>Управление надежностью на предприятиях</a:t>
            </a:r>
            <a:r>
              <a:rPr lang="ru-RU" sz="1800">
                <a:latin typeface="Arial"/>
                <a:ea typeface="Arial"/>
                <a:cs typeface="Arial"/>
                <a:sym typeface="Arial"/>
              </a:rPr>
              <a:t>»</a:t>
            </a:r>
            <a:br>
              <a:rPr lang="ru-RU" sz="2000">
                <a:latin typeface="Arial"/>
                <a:ea typeface="Arial"/>
                <a:cs typeface="Arial"/>
                <a:sym typeface="Arial"/>
              </a:rPr>
            </a:br>
            <a:br>
              <a:rPr lang="ru-RU" sz="2400">
                <a:latin typeface="Arial"/>
                <a:ea typeface="Arial"/>
                <a:cs typeface="Arial"/>
                <a:sym typeface="Arial"/>
              </a:rPr>
            </a:br>
            <a:r>
              <a:rPr lang="ru-RU" sz="1400">
                <a:latin typeface="Arial"/>
                <a:ea typeface="Arial"/>
                <a:cs typeface="Arial"/>
                <a:sym typeface="Arial"/>
              </a:rPr>
              <a:t>Доклад подготовлен в ходе проведения исследования </a:t>
            </a:r>
            <a:br>
              <a:rPr lang="ru-RU" sz="1400">
                <a:latin typeface="Arial"/>
                <a:ea typeface="Arial"/>
                <a:cs typeface="Arial"/>
                <a:sym typeface="Arial"/>
              </a:rPr>
            </a:br>
            <a:r>
              <a:rPr b="1" lang="ru-RU" sz="1400">
                <a:latin typeface="Arial"/>
                <a:ea typeface="Arial"/>
                <a:cs typeface="Arial"/>
                <a:sym typeface="Arial"/>
              </a:rPr>
              <a:t>Проект № 24-00-024 «Развитие методов прогнозирования показателей надежности электронных модулей» </a:t>
            </a:r>
            <a:br>
              <a:rPr b="1" lang="ru-RU" sz="1400">
                <a:latin typeface="Arial"/>
                <a:ea typeface="Arial"/>
                <a:cs typeface="Arial"/>
                <a:sym typeface="Arial"/>
              </a:rPr>
            </a:br>
            <a:r>
              <a:rPr b="1" lang="ru-RU" sz="1400">
                <a:latin typeface="Arial"/>
                <a:ea typeface="Arial"/>
                <a:cs typeface="Arial"/>
                <a:sym typeface="Arial"/>
              </a:rPr>
              <a:t>в рамках Программы «Научный фонд Национального исследовательского университета </a:t>
            </a:r>
            <a:br>
              <a:rPr b="1" lang="ru-RU" sz="1400">
                <a:latin typeface="Arial"/>
                <a:ea typeface="Arial"/>
                <a:cs typeface="Arial"/>
                <a:sym typeface="Arial"/>
              </a:rPr>
            </a:br>
            <a:r>
              <a:rPr b="1" lang="ru-RU" sz="1400">
                <a:latin typeface="Arial"/>
                <a:ea typeface="Arial"/>
                <a:cs typeface="Arial"/>
                <a:sym typeface="Arial"/>
              </a:rPr>
              <a:t>«Высшая школа экономики» (НИУ ВШЭ)» в 2024 г.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"/>
          <p:cNvSpPr txBox="1"/>
          <p:nvPr>
            <p:ph idx="1" type="body"/>
          </p:nvPr>
        </p:nvSpPr>
        <p:spPr>
          <a:xfrm>
            <a:off x="2074947" y="1187841"/>
            <a:ext cx="3848717" cy="4351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ru-RU">
                <a:latin typeface="Arial"/>
                <a:ea typeface="Arial"/>
                <a:cs typeface="Arial"/>
                <a:sym typeface="Arial"/>
              </a:rPr>
              <a:t>Департамент </a:t>
            </a:r>
            <a:br>
              <a:rPr lang="ru-RU">
                <a:latin typeface="Arial"/>
                <a:ea typeface="Arial"/>
                <a:cs typeface="Arial"/>
                <a:sym typeface="Arial"/>
              </a:rPr>
            </a:br>
            <a:r>
              <a:rPr lang="ru-RU">
                <a:latin typeface="Arial"/>
                <a:ea typeface="Arial"/>
                <a:cs typeface="Arial"/>
                <a:sym typeface="Arial"/>
              </a:rPr>
              <a:t>электронной инженерии</a:t>
            </a:r>
            <a:endParaRPr/>
          </a:p>
        </p:txBody>
      </p:sp>
      <p:sp>
        <p:nvSpPr>
          <p:cNvPr id="113" name="Google Shape;113;p1"/>
          <p:cNvSpPr txBox="1"/>
          <p:nvPr>
            <p:ph idx="2" type="body"/>
          </p:nvPr>
        </p:nvSpPr>
        <p:spPr>
          <a:xfrm>
            <a:off x="6259420" y="1173829"/>
            <a:ext cx="2278063" cy="4631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 fontScale="925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ct val="100000"/>
              <a:buFont typeface="Arial"/>
              <a:buNone/>
            </a:pPr>
            <a:r>
              <a:rPr lang="ru-RU">
                <a:latin typeface="Arial"/>
                <a:ea typeface="Arial"/>
                <a:cs typeface="Arial"/>
                <a:sym typeface="Arial"/>
              </a:rPr>
              <a:t>Московский институт электроники и математики им. А.Н. Тихонова</a:t>
            </a:r>
            <a:endParaRPr/>
          </a:p>
        </p:txBody>
      </p:sp>
      <p:sp>
        <p:nvSpPr>
          <p:cNvPr id="114" name="Google Shape;114;p1"/>
          <p:cNvSpPr txBox="1"/>
          <p:nvPr>
            <p:ph idx="3" type="body"/>
          </p:nvPr>
        </p:nvSpPr>
        <p:spPr>
          <a:xfrm>
            <a:off x="8786720" y="1173829"/>
            <a:ext cx="2217738" cy="4631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rPr lang="ru-RU">
                <a:latin typeface="Arial"/>
                <a:ea typeface="Arial"/>
                <a:cs typeface="Arial"/>
                <a:sym typeface="Arial"/>
              </a:rPr>
              <a:t>Москва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rPr lang="ru-RU">
                <a:latin typeface="Arial"/>
                <a:ea typeface="Arial"/>
                <a:cs typeface="Arial"/>
                <a:sym typeface="Arial"/>
              </a:rPr>
              <a:t>21.05.2024 г.</a:t>
            </a:r>
            <a:endParaRPr/>
          </a:p>
        </p:txBody>
      </p:sp>
      <p:sp>
        <p:nvSpPr>
          <p:cNvPr id="115" name="Google Shape;115;p1"/>
          <p:cNvSpPr/>
          <p:nvPr/>
        </p:nvSpPr>
        <p:spPr>
          <a:xfrm>
            <a:off x="1027975" y="2461201"/>
            <a:ext cx="5347200" cy="3044100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"/>
          <p:cNvSpPr txBox="1"/>
          <p:nvPr/>
        </p:nvSpPr>
        <p:spPr>
          <a:xfrm>
            <a:off x="6622991" y="2722958"/>
            <a:ext cx="4541041" cy="25893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2000"/>
              <a:buFont typeface="Arial"/>
              <a:buNone/>
            </a:pPr>
            <a:r>
              <a:rPr b="1" i="0" lang="ru-RU" sz="2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  <a:t>Доклад</a:t>
            </a:r>
            <a:r>
              <a:rPr b="0" i="0" lang="ru-RU" sz="2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b="0" i="0" lang="ru-RU" sz="20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ru-RU" sz="16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  <a:t>«Представление результатов системы для оценки коэффициента качества производства»</a:t>
            </a:r>
            <a:br>
              <a:rPr b="0" i="0" lang="ru-RU" sz="1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ru-RU" sz="18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800" u="none" cap="none" strike="noStrike">
              <a:solidFill>
                <a:srgbClr val="0E2D6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E2D6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E2D6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400"/>
              <a:buFont typeface="Arial"/>
              <a:buNone/>
            </a:pPr>
            <a:r>
              <a:rPr b="1" i="0" lang="ru-RU" sz="14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  <a:t>Докладчик</a:t>
            </a:r>
            <a:r>
              <a:rPr b="0" i="0" lang="ru-RU" sz="14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b="0" i="0" lang="ru-RU" sz="14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ru-RU" sz="14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  <a:t>Цветков Павел Алексеевич</a:t>
            </a:r>
            <a:br>
              <a:rPr b="0" i="0" lang="ru-RU" sz="14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ru-RU" sz="1400" u="none" cap="none" strike="noStrike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rPr>
              <a:t>студент 1 года обучения - ОП “КБ”</a:t>
            </a:r>
            <a:endParaRPr b="0" i="0" sz="1400" u="none" cap="none" strike="noStrike">
              <a:solidFill>
                <a:srgbClr val="0E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"/>
          <p:cNvSpPr/>
          <p:nvPr/>
        </p:nvSpPr>
        <p:spPr>
          <a:xfrm>
            <a:off x="6623000" y="2461174"/>
            <a:ext cx="4541100" cy="3044100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"/>
          <p:cNvSpPr/>
          <p:nvPr/>
        </p:nvSpPr>
        <p:spPr>
          <a:xfrm>
            <a:off x="8393695" y="3935211"/>
            <a:ext cx="735300" cy="735300"/>
          </a:xfrm>
          <a:prstGeom prst="ellipse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0"/>
          <p:cNvSpPr txBox="1"/>
          <p:nvPr>
            <p:ph idx="3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300"/>
              <a:buFont typeface="Arial"/>
              <a:buNone/>
            </a:pPr>
            <a:r>
              <a:rPr lang="ru-RU" sz="13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Московский институт электроники и математики им. А.Н. Тихонова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sz="130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10"/>
          <p:cNvSpPr txBox="1"/>
          <p:nvPr>
            <p:ph idx="4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300"/>
              <a:buNone/>
            </a:pPr>
            <a:r>
              <a:rPr lang="ru-RU" sz="13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Управление надежностью электронных изделий на этапах жизненного цикла</a:t>
            </a:r>
            <a:endParaRPr/>
          </a:p>
        </p:txBody>
      </p:sp>
      <p:sp>
        <p:nvSpPr>
          <p:cNvPr id="206" name="Google Shape;206;p10"/>
          <p:cNvSpPr txBox="1"/>
          <p:nvPr>
            <p:ph idx="5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300"/>
              <a:buNone/>
            </a:pPr>
            <a:r>
              <a:rPr lang="ru-RU" sz="13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Развитие методов прогнозирования показателей надежности электронных модулей</a:t>
            </a:r>
            <a:endParaRPr/>
          </a:p>
        </p:txBody>
      </p:sp>
      <p:sp>
        <p:nvSpPr>
          <p:cNvPr id="207" name="Google Shape;207;p10"/>
          <p:cNvSpPr txBox="1"/>
          <p:nvPr/>
        </p:nvSpPr>
        <p:spPr>
          <a:xfrm>
            <a:off x="609600" y="1276494"/>
            <a:ext cx="4078014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Точечные советы</a:t>
            </a:r>
            <a:endParaRPr/>
          </a:p>
        </p:txBody>
      </p:sp>
      <p:pic>
        <p:nvPicPr>
          <p:cNvPr id="208" name="Google Shape;20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02845" y="1842551"/>
            <a:ext cx="8390444" cy="44667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"/>
          <p:cNvSpPr txBox="1"/>
          <p:nvPr>
            <p:ph idx="3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300"/>
              <a:buFont typeface="Arial"/>
              <a:buNone/>
            </a:pPr>
            <a:r>
              <a:rPr lang="ru-RU" sz="13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Московский институт электроники и математики им. А.Н. Тихонова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sz="130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"/>
          <p:cNvSpPr txBox="1"/>
          <p:nvPr>
            <p:ph idx="4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300"/>
              <a:buNone/>
            </a:pPr>
            <a:r>
              <a:rPr lang="ru-RU" sz="13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Управление надежностью электронных изделий на этапах жизненного цикла</a:t>
            </a:r>
            <a:endParaRPr/>
          </a:p>
        </p:txBody>
      </p:sp>
      <p:sp>
        <p:nvSpPr>
          <p:cNvPr id="126" name="Google Shape;126;p2"/>
          <p:cNvSpPr txBox="1"/>
          <p:nvPr>
            <p:ph idx="5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300"/>
              <a:buNone/>
            </a:pPr>
            <a:r>
              <a:rPr lang="ru-RU" sz="13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Развитие методов прогнозирования показателей надежности электронных модулей</a:t>
            </a:r>
            <a:endParaRPr/>
          </a:p>
        </p:txBody>
      </p:sp>
      <p:sp>
        <p:nvSpPr>
          <p:cNvPr id="127" name="Google Shape;127;p2"/>
          <p:cNvSpPr txBox="1"/>
          <p:nvPr/>
        </p:nvSpPr>
        <p:spPr>
          <a:xfrm>
            <a:off x="609600" y="1276494"/>
            <a:ext cx="3541986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Авторизация</a:t>
            </a:r>
            <a:endParaRPr/>
          </a:p>
        </p:txBody>
      </p:sp>
      <p:pic>
        <p:nvPicPr>
          <p:cNvPr id="128" name="Google Shape;12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4646" y="2089484"/>
            <a:ext cx="8007244" cy="432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"/>
          <p:cNvSpPr txBox="1"/>
          <p:nvPr>
            <p:ph idx="3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300"/>
              <a:buFont typeface="Arial"/>
              <a:buNone/>
            </a:pPr>
            <a:r>
              <a:rPr lang="ru-RU" sz="13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Московский институт электроники и математики им. А.Н. Тихонова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sz="130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3"/>
          <p:cNvSpPr txBox="1"/>
          <p:nvPr>
            <p:ph idx="4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300"/>
              <a:buNone/>
            </a:pPr>
            <a:r>
              <a:rPr lang="ru-RU" sz="13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Управление надежностью электронных изделий на этапах жизненного цикла</a:t>
            </a:r>
            <a:endParaRPr/>
          </a:p>
        </p:txBody>
      </p:sp>
      <p:sp>
        <p:nvSpPr>
          <p:cNvPr id="136" name="Google Shape;136;p3"/>
          <p:cNvSpPr txBox="1"/>
          <p:nvPr>
            <p:ph idx="5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300"/>
              <a:buNone/>
            </a:pPr>
            <a:r>
              <a:rPr lang="ru-RU" sz="13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Развитие методов прогнозирования показателей надежности электронных модулей</a:t>
            </a:r>
            <a:endParaRPr/>
          </a:p>
        </p:txBody>
      </p:sp>
      <p:sp>
        <p:nvSpPr>
          <p:cNvPr id="137" name="Google Shape;137;p3"/>
          <p:cNvSpPr txBox="1"/>
          <p:nvPr/>
        </p:nvSpPr>
        <p:spPr>
          <a:xfrm>
            <a:off x="609600" y="1276494"/>
            <a:ext cx="3541986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Регистрация</a:t>
            </a:r>
            <a:endParaRPr/>
          </a:p>
        </p:txBody>
      </p:sp>
      <p:pic>
        <p:nvPicPr>
          <p:cNvPr id="138" name="Google Shape;13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29263" y="1545842"/>
            <a:ext cx="4450474" cy="48736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"/>
          <p:cNvSpPr txBox="1"/>
          <p:nvPr>
            <p:ph idx="3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300"/>
              <a:buFont typeface="Arial"/>
              <a:buNone/>
            </a:pPr>
            <a:r>
              <a:rPr lang="ru-RU" sz="13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Московский институт электроники и математики им. А.Н. Тихонова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sz="130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4"/>
          <p:cNvSpPr txBox="1"/>
          <p:nvPr>
            <p:ph idx="4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300"/>
              <a:buNone/>
            </a:pPr>
            <a:r>
              <a:rPr lang="ru-RU" sz="13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Управление надежностью электронных изделий на этапах жизненного цикла</a:t>
            </a:r>
            <a:endParaRPr/>
          </a:p>
        </p:txBody>
      </p:sp>
      <p:sp>
        <p:nvSpPr>
          <p:cNvPr id="146" name="Google Shape;146;p4"/>
          <p:cNvSpPr txBox="1"/>
          <p:nvPr>
            <p:ph idx="5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300"/>
              <a:buNone/>
            </a:pPr>
            <a:r>
              <a:rPr lang="ru-RU" sz="13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Развитие методов прогнозирования показателей надежности электронных модулей</a:t>
            </a:r>
            <a:endParaRPr/>
          </a:p>
        </p:txBody>
      </p:sp>
      <p:sp>
        <p:nvSpPr>
          <p:cNvPr id="147" name="Google Shape;147;p4"/>
          <p:cNvSpPr txBox="1"/>
          <p:nvPr/>
        </p:nvSpPr>
        <p:spPr>
          <a:xfrm>
            <a:off x="609600" y="1276494"/>
            <a:ext cx="3541986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Карточка с вопросом</a:t>
            </a:r>
            <a:endParaRPr/>
          </a:p>
        </p:txBody>
      </p:sp>
      <p:pic>
        <p:nvPicPr>
          <p:cNvPr id="148" name="Google Shape;14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59163" y="1475225"/>
            <a:ext cx="8029575" cy="500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"/>
          <p:cNvSpPr txBox="1"/>
          <p:nvPr>
            <p:ph idx="3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300"/>
              <a:buFont typeface="Arial"/>
              <a:buNone/>
            </a:pPr>
            <a:r>
              <a:rPr lang="ru-RU" sz="13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Московский институт электроники и математики им. А.Н. Тихонова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sz="130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5"/>
          <p:cNvSpPr txBox="1"/>
          <p:nvPr>
            <p:ph idx="4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300"/>
              <a:buNone/>
            </a:pPr>
            <a:r>
              <a:rPr lang="ru-RU" sz="13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Управление надежностью электронных изделий на этапах жизненного цикла</a:t>
            </a:r>
            <a:endParaRPr/>
          </a:p>
        </p:txBody>
      </p:sp>
      <p:sp>
        <p:nvSpPr>
          <p:cNvPr id="156" name="Google Shape;156;p5"/>
          <p:cNvSpPr txBox="1"/>
          <p:nvPr>
            <p:ph idx="5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300"/>
              <a:buNone/>
            </a:pPr>
            <a:r>
              <a:rPr lang="ru-RU" sz="13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Развитие методов прогнозирования показателей надежности электронных модулей</a:t>
            </a:r>
            <a:endParaRPr/>
          </a:p>
        </p:txBody>
      </p:sp>
      <p:sp>
        <p:nvSpPr>
          <p:cNvPr id="157" name="Google Shape;157;p5"/>
          <p:cNvSpPr txBox="1"/>
          <p:nvPr/>
        </p:nvSpPr>
        <p:spPr>
          <a:xfrm>
            <a:off x="609600" y="1276494"/>
            <a:ext cx="3541986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Вопрос с выбором</a:t>
            </a:r>
            <a:endParaRPr/>
          </a:p>
        </p:txBody>
      </p:sp>
      <p:pic>
        <p:nvPicPr>
          <p:cNvPr id="158" name="Google Shape;15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8620" y="1546170"/>
            <a:ext cx="7839075" cy="515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"/>
          <p:cNvSpPr txBox="1"/>
          <p:nvPr>
            <p:ph idx="3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300"/>
              <a:buFont typeface="Arial"/>
              <a:buNone/>
            </a:pPr>
            <a:r>
              <a:rPr lang="ru-RU" sz="13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Московский институт электроники и математики им. А.Н. Тихонова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sz="130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6"/>
          <p:cNvSpPr txBox="1"/>
          <p:nvPr>
            <p:ph idx="4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300"/>
              <a:buNone/>
            </a:pPr>
            <a:r>
              <a:rPr lang="ru-RU" sz="13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Управление надежностью электронных изделий на этапах жизненного цикла</a:t>
            </a:r>
            <a:endParaRPr/>
          </a:p>
        </p:txBody>
      </p:sp>
      <p:sp>
        <p:nvSpPr>
          <p:cNvPr id="166" name="Google Shape;166;p6"/>
          <p:cNvSpPr txBox="1"/>
          <p:nvPr>
            <p:ph idx="5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300"/>
              <a:buNone/>
            </a:pPr>
            <a:r>
              <a:rPr lang="ru-RU" sz="13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Развитие методов прогнозирования показателей надежности электронных модулей</a:t>
            </a:r>
            <a:endParaRPr/>
          </a:p>
        </p:txBody>
      </p:sp>
      <p:sp>
        <p:nvSpPr>
          <p:cNvPr id="167" name="Google Shape;167;p6"/>
          <p:cNvSpPr txBox="1"/>
          <p:nvPr/>
        </p:nvSpPr>
        <p:spPr>
          <a:xfrm>
            <a:off x="609600" y="1276494"/>
            <a:ext cx="3720662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Навигационная панель</a:t>
            </a:r>
            <a:endParaRPr/>
          </a:p>
        </p:txBody>
      </p:sp>
      <p:pic>
        <p:nvPicPr>
          <p:cNvPr id="168" name="Google Shape;16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43535" y="2095879"/>
            <a:ext cx="8638865" cy="39136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7"/>
          <p:cNvSpPr txBox="1"/>
          <p:nvPr>
            <p:ph idx="3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300"/>
              <a:buFont typeface="Arial"/>
              <a:buNone/>
            </a:pPr>
            <a:r>
              <a:rPr lang="ru-RU" sz="13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Московский институт электроники и математики им. А.Н. Тихонова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sz="130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7"/>
          <p:cNvSpPr txBox="1"/>
          <p:nvPr>
            <p:ph idx="4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300"/>
              <a:buNone/>
            </a:pPr>
            <a:r>
              <a:rPr lang="ru-RU" sz="13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Управление надежностью электронных изделий на этапах жизненного цикла</a:t>
            </a:r>
            <a:endParaRPr/>
          </a:p>
        </p:txBody>
      </p:sp>
      <p:sp>
        <p:nvSpPr>
          <p:cNvPr id="176" name="Google Shape;176;p7"/>
          <p:cNvSpPr txBox="1"/>
          <p:nvPr>
            <p:ph idx="5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300"/>
              <a:buNone/>
            </a:pPr>
            <a:r>
              <a:rPr lang="ru-RU" sz="13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Развитие методов прогнозирования показателей надежности электронных модулей</a:t>
            </a:r>
            <a:endParaRPr/>
          </a:p>
        </p:txBody>
      </p:sp>
      <p:sp>
        <p:nvSpPr>
          <p:cNvPr id="177" name="Google Shape;177;p7"/>
          <p:cNvSpPr txBox="1"/>
          <p:nvPr/>
        </p:nvSpPr>
        <p:spPr>
          <a:xfrm>
            <a:off x="609600" y="1276494"/>
            <a:ext cx="4078014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Панель администратора</a:t>
            </a:r>
            <a:endParaRPr/>
          </a:p>
        </p:txBody>
      </p:sp>
      <p:pic>
        <p:nvPicPr>
          <p:cNvPr id="178" name="Google Shape;17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87614" y="2042080"/>
            <a:ext cx="7029450" cy="426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8"/>
          <p:cNvSpPr txBox="1"/>
          <p:nvPr>
            <p:ph idx="3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300"/>
              <a:buFont typeface="Arial"/>
              <a:buNone/>
            </a:pPr>
            <a:r>
              <a:rPr lang="ru-RU" sz="13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Московский институт электроники и математики им. А.Н. Тихонова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sz="130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8"/>
          <p:cNvSpPr txBox="1"/>
          <p:nvPr>
            <p:ph idx="4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300"/>
              <a:buNone/>
            </a:pPr>
            <a:r>
              <a:rPr lang="ru-RU" sz="13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Управление надежностью электронных изделий на этапах жизненного цикла</a:t>
            </a:r>
            <a:endParaRPr/>
          </a:p>
        </p:txBody>
      </p:sp>
      <p:sp>
        <p:nvSpPr>
          <p:cNvPr id="186" name="Google Shape;186;p8"/>
          <p:cNvSpPr txBox="1"/>
          <p:nvPr>
            <p:ph idx="5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300"/>
              <a:buNone/>
            </a:pPr>
            <a:r>
              <a:rPr lang="ru-RU" sz="13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Развитие методов прогнозирования показателей надежности электронных модулей</a:t>
            </a:r>
            <a:endParaRPr/>
          </a:p>
        </p:txBody>
      </p:sp>
      <p:sp>
        <p:nvSpPr>
          <p:cNvPr id="187" name="Google Shape;187;p8"/>
          <p:cNvSpPr txBox="1"/>
          <p:nvPr/>
        </p:nvSpPr>
        <p:spPr>
          <a:xfrm>
            <a:off x="609600" y="1276494"/>
            <a:ext cx="4078014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Результаты по категориям</a:t>
            </a:r>
            <a:endParaRPr/>
          </a:p>
        </p:txBody>
      </p:sp>
      <p:pic>
        <p:nvPicPr>
          <p:cNvPr id="188" name="Google Shape;18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87614" y="1390584"/>
            <a:ext cx="6879514" cy="517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9"/>
          <p:cNvSpPr txBox="1"/>
          <p:nvPr>
            <p:ph idx="3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300"/>
              <a:buFont typeface="Arial"/>
              <a:buNone/>
            </a:pPr>
            <a:r>
              <a:rPr lang="ru-RU" sz="13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Московский институт электроники и математики им. А.Н. Тихонова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sz="130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9"/>
          <p:cNvSpPr txBox="1"/>
          <p:nvPr>
            <p:ph idx="4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300"/>
              <a:buNone/>
            </a:pPr>
            <a:r>
              <a:rPr lang="ru-RU" sz="13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Управление надежностью электронных изделий на этапах жизненного цикла</a:t>
            </a:r>
            <a:endParaRPr/>
          </a:p>
        </p:txBody>
      </p:sp>
      <p:sp>
        <p:nvSpPr>
          <p:cNvPr id="196" name="Google Shape;196;p9"/>
          <p:cNvSpPr txBox="1"/>
          <p:nvPr>
            <p:ph idx="5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300"/>
              <a:buNone/>
            </a:pPr>
            <a:r>
              <a:rPr lang="ru-RU" sz="13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Развитие методов прогнозирования показателей надежности электронных модулей</a:t>
            </a:r>
            <a:endParaRPr/>
          </a:p>
        </p:txBody>
      </p:sp>
      <p:sp>
        <p:nvSpPr>
          <p:cNvPr id="197" name="Google Shape;197;p9"/>
          <p:cNvSpPr txBox="1"/>
          <p:nvPr/>
        </p:nvSpPr>
        <p:spPr>
          <a:xfrm>
            <a:off x="609600" y="1276494"/>
            <a:ext cx="4078014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Графики по предметным категориям</a:t>
            </a:r>
            <a:endParaRPr/>
          </a:p>
        </p:txBody>
      </p:sp>
      <p:pic>
        <p:nvPicPr>
          <p:cNvPr id="198" name="Google Shape;19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67704" y="1543378"/>
            <a:ext cx="6124575" cy="520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2024-05-23T18:51:04Z</dcterms:created>
  <dc:creator>Мкртчян Гарик Андраникович</dc:creator>
</cp:coreProperties>
</file>