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71" r:id="rId5"/>
    <p:sldId id="370" r:id="rId6"/>
    <p:sldId id="374" r:id="rId7"/>
    <p:sldId id="375" r:id="rId8"/>
    <p:sldId id="376" r:id="rId9"/>
    <p:sldId id="378" r:id="rId10"/>
    <p:sldId id="379" r:id="rId11"/>
    <p:sldId id="380" r:id="rId12"/>
    <p:sldId id="377" r:id="rId13"/>
    <p:sldId id="383" r:id="rId14"/>
    <p:sldId id="389" r:id="rId15"/>
    <p:sldId id="381" r:id="rId16"/>
    <p:sldId id="382" r:id="rId17"/>
    <p:sldId id="384" r:id="rId18"/>
    <p:sldId id="385" r:id="rId19"/>
    <p:sldId id="386" r:id="rId20"/>
    <p:sldId id="387" r:id="rId21"/>
    <p:sldId id="388" r:id="rId22"/>
    <p:sldId id="371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4" autoAdjust="0"/>
    <p:restoredTop sz="94526" autoAdjust="0"/>
  </p:normalViewPr>
  <p:slideViewPr>
    <p:cSldViewPr snapToGrid="0" snapToObjects="1">
      <p:cViewPr varScale="1">
        <p:scale>
          <a:sx n="150" d="100"/>
          <a:sy n="150" d="100"/>
        </p:scale>
        <p:origin x="1050" y="126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461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DC47-FD81-D9F6-B053-D4B957ED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541B94-9509-910F-C14A-7DC2FAC5C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1F87F1-5A6E-5B2B-B537-1028357FB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75C610-4E55-9601-D001-53CF54F0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034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DC47-FD81-D9F6-B053-D4B957ED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541B94-9509-910F-C14A-7DC2FAC5C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1F87F1-5A6E-5B2B-B537-1028357FB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75C610-4E55-9601-D001-53CF54F0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5241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DC47-FD81-D9F6-B053-D4B957ED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541B94-9509-910F-C14A-7DC2FAC5C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1F87F1-5A6E-5B2B-B537-1028357FB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75C610-4E55-9601-D001-53CF54F0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75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DC47-FD81-D9F6-B053-D4B957ED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541B94-9509-910F-C14A-7DC2FAC5C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1F87F1-5A6E-5B2B-B537-1028357FB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75C610-4E55-9601-D001-53CF54F0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1410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DC47-FD81-D9F6-B053-D4B957ED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541B94-9509-910F-C14A-7DC2FAC5C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1F87F1-5A6E-5B2B-B537-1028357FB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75C610-4E55-9601-D001-53CF54F0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437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DC47-FD81-D9F6-B053-D4B957ED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541B94-9509-910F-C14A-7DC2FAC5C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1F87F1-5A6E-5B2B-B537-1028357FB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75C610-4E55-9601-D001-53CF54F0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8370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DC47-FD81-D9F6-B053-D4B957ED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541B94-9509-910F-C14A-7DC2FAC5C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1F87F1-5A6E-5B2B-B537-1028357FB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75C610-4E55-9601-D001-53CF54F0C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857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14B4B-4AA6-FB89-5250-5E4819BC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6ACFE25-7486-FFEF-BD5E-C65C85CD7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52FCC6B-5043-0602-CE20-691B96130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1B6000-0E04-4582-06E3-912167DEE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41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0327-E497-46B5-D9DB-E65E0580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C81F235-1AC2-C1DA-20A6-2D50AAAF4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80E6BDB-421A-3AD5-58A4-5B0325232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B38950-8131-B179-2689-CF86892E6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829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9BF7C-012E-E892-E2E8-2E1132175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03E6C-743E-221E-B801-CE153053B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1C6A643-BB08-454C-E2CF-346FBAD60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FFA900-7513-5199-D6B9-A1C6B54D1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431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DA2AE-3CE1-1F35-EA24-6F04BB908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EC9228E-713E-977D-2FA7-F67C920DA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E5EF7F-D477-F22E-340A-03AE104D2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D59111-48B6-05C0-EFC4-F4D817C31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566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0B9CD-364A-8FD6-ED90-787B12BFB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020FB3-7B82-3FE3-C4DB-AD2031D55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AED66D1-E784-20CE-F7AA-62984AED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310A34-5A3A-A838-86C6-022B8D13B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437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76223-E266-4789-053B-C1975A063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664D772-6F31-2AD3-6909-9B25D8255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077C0B-7E87-6FF3-2073-0C660895E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110F92-975E-2EEF-9BD4-85F479118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6922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928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872D-527F-8D53-BD5A-8121F0515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A1CC43-11F2-C2E9-5755-72CA61135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0DB876-C477-E566-E16D-65707B2B8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2BE9BA-D547-090E-0A08-4D35DC707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48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postgresql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1.03.2024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«Программные решения для реализации прохождения анкетирования экспертами»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Бушуев Никита Игоревич,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 3 года обучения – ОП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B8F0DE-9F82-7F15-796C-178BD062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500328"/>
            <a:ext cx="894417" cy="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B30FD8E-889A-78E6-73C2-51EADE54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630" y="2013438"/>
            <a:ext cx="9812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 — стандартный текстовый формат для хранения и передачи структурированных данных. Он основан на синтаксисе объекта в 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 не привязан к нему. Работу с ним поддерживают многие современные языки программирования: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 другие.</a:t>
            </a:r>
          </a:p>
          <a:p>
            <a:pPr algn="just" fontAlgn="base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AJAX-запросы, работающие с JSON-форматом, выполняются в фоновом режиме и не требуют обновления страницы. Благодаря этому скорость работы с веб-ресурсами значительно выросла, а JSON стал стандартом передачи данных в интернете.</a:t>
            </a:r>
          </a:p>
        </p:txBody>
      </p:sp>
      <p:pic>
        <p:nvPicPr>
          <p:cNvPr id="1026" name="Picture 2" descr="https://cdn.hashnode.com/res/hashnode/image/upload/v1622714470808/tuyUcY5pN.jpeg?w=1600&amp;h=840&amp;fit=crop&amp;crop=entropy&amp;auto=compress,format&amp;format=we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6" y="4036237"/>
            <a:ext cx="4101993" cy="21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8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B30FD8E-889A-78E6-73C2-51EADE54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0" y="3064115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630" y="2013438"/>
            <a:ext cx="981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PyTest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это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фреймворк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тестирования кода на 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 был разработан в 2004 году, но до сих пор регулярно обновляется и позволяет не только писать тесты, но и создавать для них окружение, а также настраивать параметры запуска. 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B30FD8E-889A-78E6-73C2-51EADE54C7A7}"/>
              </a:ext>
            </a:extLst>
          </p:cNvPr>
          <p:cNvSpPr txBox="1">
            <a:spLocks/>
          </p:cNvSpPr>
          <p:nvPr/>
        </p:nvSpPr>
        <p:spPr>
          <a:xfrm>
            <a:off x="738298" y="1600191"/>
            <a:ext cx="6950366" cy="4048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PyTest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630" y="3678349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Лаконичный код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Подробный отчет об ошибках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Множество плагинов</a:t>
            </a:r>
          </a:p>
          <a:p>
            <a:pPr algn="just" fontAlgn="base"/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i.ytimg.com/vi/88qxXM3oI0w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76" y="2903984"/>
            <a:ext cx="4675431" cy="26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8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D011-2323-A573-CE56-3A5ADCD3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048AEA-E722-C629-09ED-58133D38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Анонс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55DF2-E092-B6A9-63CF-9056C6861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16FA93-4B69-D63A-8122-D5C222B2E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9BF9D6-688C-A40D-2374-5A56CF139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963" y="1791109"/>
            <a:ext cx="2720041" cy="2720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897" y="1934308"/>
            <a:ext cx="68699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анонса проведения исследования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АСОНИКА-К</a:t>
            </a:r>
          </a:p>
          <a:p>
            <a:pPr algn="just"/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формы готовности прохождения опроса</a:t>
            </a:r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263" y="3000846"/>
            <a:ext cx="2814395" cy="332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D011-2323-A573-CE56-3A5ADCD3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048AEA-E722-C629-09ED-58133D38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вопросов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55DF2-E092-B6A9-63CF-9056C6861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16FA93-4B69-D63A-8122-D5C222B2E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9BF9D6-688C-A40D-2374-5A56CF139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008" y="1934308"/>
            <a:ext cx="6787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два класса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QuestionsPack</a:t>
            </a:r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008" y="2719138"/>
            <a:ext cx="640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используется для хранения информации о вопросе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 класса  может быть создан с помощью конструктора или из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(словаря).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атрибутами являются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идентификатор вопроса, вес вопроса, тип ответа на вопрос, множитель веса, дочерний вопрос. 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-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 класса, который инициализирует объект класса из списка атрибутов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from_dict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создает объект типа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переданного словаря (нужен для создания объектов из данных в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JSON); _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возвращает строку, представляющую объект в виде строки.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Вспомогательные функции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get_w_mul_from_dict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извлекает значение из словаря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ключу «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weight_multiplier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или возвращает </a:t>
            </a:r>
            <a:r>
              <a:rPr lang="el-GR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функцию, которая умножает ответ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get_child_from_dict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извлекает значение из словаря по ключу «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5831" y="2719138"/>
            <a:ext cx="3261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обеспечивает удобный способ </a:t>
            </a:r>
            <a:r>
              <a:rPr lang="ru-RU" alt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 информации о вопросе и создания объектов </a:t>
            </a:r>
            <a:r>
              <a:rPr lang="ru-RU" alt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ru-RU" alt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словарей, что полезно при работе с данными в формате JSON.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645" y="4342737"/>
            <a:ext cx="2838857" cy="22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0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D011-2323-A573-CE56-3A5ADCD3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048AEA-E722-C629-09ED-58133D38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вопросов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55DF2-E092-B6A9-63CF-9056C6861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16FA93-4B69-D63A-8122-D5C222B2E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9BF9D6-688C-A40D-2374-5A56CF139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898" y="1890139"/>
            <a:ext cx="640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QuestionsPack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используется для хранения списка вопросов и реализует основную логику опросника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атрибутами являются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объектов типа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представляющих вопросы.</a:t>
            </a: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-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 класса, который инициализирует объект класса из списка объектов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Question; from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создает объект типа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QuestionsPack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JSON-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файла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читает файл, извлекает список вопросов из ключа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“questions”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создает объекты типа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“Question”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метода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from_dict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затем создается объект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QuestionsPack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полученным списком вопросов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037" y="2072799"/>
            <a:ext cx="4797933" cy="240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3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D011-2323-A573-CE56-3A5ADCD3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048AEA-E722-C629-09ED-58133D38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Модель вопросов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55DF2-E092-B6A9-63CF-9056C6861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16FA93-4B69-D63A-8122-D5C222B2E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9BF9D6-688C-A40D-2374-5A56CF139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898" y="189013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 исключений, чтобы в случае отсутствия ключей использовались значения по умолчанию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2825317"/>
            <a:ext cx="5887272" cy="3000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50" y="2827809"/>
            <a:ext cx="2712313" cy="26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D011-2323-A573-CE56-3A5ADCD3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048AEA-E722-C629-09ED-58133D38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Хранение вопросов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55DF2-E092-B6A9-63CF-9056C6861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16FA93-4B69-D63A-8122-D5C222B2E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9BF9D6-688C-A40D-2374-5A56CF139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898" y="2110154"/>
            <a:ext cx="7195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 их характеристики хранятся в </a:t>
            </a:r>
            <a:r>
              <a:rPr lang="en-US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файле</a:t>
            </a:r>
            <a:endParaRPr lang="ru-RU" sz="1000" dirty="0">
              <a:latin typeface="HSE Sans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545" y="2448708"/>
            <a:ext cx="5962831" cy="40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7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D011-2323-A573-CE56-3A5ADCD3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048AEA-E722-C629-09ED-58133D38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База данных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55DF2-E092-B6A9-63CF-9056C6861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16FA93-4B69-D63A-8122-D5C222B2E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9BF9D6-688C-A40D-2374-5A56CF139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898" y="1969477"/>
            <a:ext cx="6483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информацию о пользователях в хешированном виде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username, password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97" y="3034231"/>
            <a:ext cx="10288436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7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D011-2323-A573-CE56-3A5ADCD39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048AEA-E722-C629-09ED-58133D38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Внешний вид окна регистрации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55DF2-E092-B6A9-63CF-9056C6861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16FA93-4B69-D63A-8122-D5C222B2E5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19BF9D6-688C-A40D-2374-5A56CF1394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8" y="2224453"/>
            <a:ext cx="4918820" cy="40725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028" y="1512277"/>
            <a:ext cx="5854288" cy="33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02.02.2024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Доклад 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«Программные решения для реализации прохождения анкетирования экспертами»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Бушуев Никита Игоревич,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 3 года обучения – ОП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3C29D2-15E0-8252-9616-762008A1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02" y="3564177"/>
            <a:ext cx="894417" cy="8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создания опросника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9ABE42-3E47-95AC-911A-6258EAA99128}"/>
              </a:ext>
            </a:extLst>
          </p:cNvPr>
          <p:cNvSpPr/>
          <p:nvPr/>
        </p:nvSpPr>
        <p:spPr>
          <a:xfrm>
            <a:off x="533399" y="1944738"/>
            <a:ext cx="4876800" cy="35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BD1AB-8357-1EE3-72B2-46C9EC9869A9}"/>
              </a:ext>
            </a:extLst>
          </p:cNvPr>
          <p:cNvSpPr txBox="1"/>
          <p:nvPr/>
        </p:nvSpPr>
        <p:spPr>
          <a:xfrm>
            <a:off x="730250" y="2095500"/>
            <a:ext cx="44132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111111"/>
                </a:solidFill>
                <a:effectLst/>
                <a:latin typeface="-apple-system"/>
              </a:rPr>
              <a:t>Язык программирования – </a:t>
            </a:r>
            <a:r>
              <a:rPr lang="en-US" sz="1600" i="0" dirty="0">
                <a:solidFill>
                  <a:srgbClr val="111111"/>
                </a:solidFill>
                <a:effectLst/>
                <a:latin typeface="-apple-system"/>
              </a:rPr>
              <a:t>Python</a:t>
            </a:r>
            <a:endParaRPr lang="ru-RU" sz="160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60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11111"/>
                </a:solidFill>
                <a:effectLst/>
                <a:latin typeface="-apple-system"/>
              </a:rPr>
              <a:t>Frontend – </a:t>
            </a:r>
            <a:r>
              <a:rPr lang="en-US" sz="1600" i="0" dirty="0">
                <a:solidFill>
                  <a:srgbClr val="111111"/>
                </a:solidFill>
                <a:effectLst/>
                <a:latin typeface="-apple-system"/>
              </a:rPr>
              <a:t>HTML, CSS, JavaScript (JS)</a:t>
            </a:r>
            <a:endParaRPr lang="ru-RU" sz="160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11111"/>
                </a:solidFill>
                <a:latin typeface="-apple-system"/>
              </a:rPr>
              <a:t>Backend </a:t>
            </a:r>
            <a:r>
              <a:rPr lang="en-US" sz="1600" b="1" i="0" dirty="0">
                <a:solidFill>
                  <a:srgbClr val="111111"/>
                </a:solidFill>
                <a:effectLst/>
                <a:latin typeface="-apple-system"/>
              </a:rPr>
              <a:t> – </a:t>
            </a:r>
            <a:r>
              <a:rPr lang="en-US" sz="1600" b="1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Flask</a:t>
            </a:r>
            <a:endParaRPr lang="ru-RU" sz="1600" dirty="0">
              <a:solidFill>
                <a:srgbClr val="111111"/>
              </a:solidFill>
              <a:latin typeface="-apple-system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11111"/>
              </a:solidFill>
              <a:latin typeface="-apple-system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Связь между </a:t>
            </a:r>
            <a:r>
              <a:rPr lang="en-US" sz="1600" b="1" dirty="0">
                <a:solidFill>
                  <a:srgbClr val="111111"/>
                </a:solidFill>
                <a:latin typeface="-apple-system"/>
              </a:rPr>
              <a:t>Frontend </a:t>
            </a:r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и </a:t>
            </a:r>
            <a:r>
              <a:rPr lang="en-US" sz="1600" b="1" dirty="0">
                <a:solidFill>
                  <a:srgbClr val="111111"/>
                </a:solidFill>
                <a:latin typeface="-apple-system"/>
              </a:rPr>
              <a:t>Backend – </a:t>
            </a:r>
            <a:r>
              <a:rPr lang="en-US" sz="1600" i="0" dirty="0">
                <a:solidFill>
                  <a:srgbClr val="111111"/>
                </a:solidFill>
                <a:effectLst/>
                <a:latin typeface="-apple-system"/>
              </a:rPr>
              <a:t>Jinja</a:t>
            </a:r>
            <a:endParaRPr lang="ru-RU" sz="160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60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База данных</a:t>
            </a:r>
            <a:r>
              <a:rPr lang="en-US" sz="1600" b="1" dirty="0">
                <a:solidFill>
                  <a:srgbClr val="111111"/>
                </a:solidFill>
                <a:latin typeface="-apple-system"/>
              </a:rPr>
              <a:t> – </a:t>
            </a:r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1600" i="0" dirty="0">
                <a:solidFill>
                  <a:srgbClr val="111111"/>
                </a:solidFill>
                <a:effectLst/>
                <a:latin typeface="-apple-system"/>
              </a:rPr>
              <a:t>SQLite3</a:t>
            </a:r>
            <a:r>
              <a:rPr lang="ru-RU" sz="1600" i="0" dirty="0">
                <a:solidFill>
                  <a:srgbClr val="111111"/>
                </a:solidFill>
                <a:effectLst/>
                <a:latin typeface="-apple-system"/>
              </a:rPr>
              <a:t> (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PostgreSQL)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11111"/>
              </a:solidFill>
              <a:latin typeface="-apple-system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Формат описания файлов </a:t>
            </a:r>
            <a:r>
              <a:rPr lang="en-US" sz="1600" b="1" dirty="0">
                <a:solidFill>
                  <a:srgbClr val="111111"/>
                </a:solidFill>
                <a:latin typeface="-apple-system"/>
              </a:rPr>
              <a:t>–</a:t>
            </a:r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JSON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11111"/>
              </a:solidFill>
              <a:latin typeface="-apple-system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Тесты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1600" b="1" dirty="0">
                <a:solidFill>
                  <a:srgbClr val="111111"/>
                </a:solidFill>
                <a:latin typeface="-apple-system"/>
              </a:rPr>
              <a:t>–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-apple-system"/>
              </a:rPr>
              <a:t>PyTest</a:t>
            </a:r>
            <a:endParaRPr lang="en-US" sz="1600" dirty="0">
              <a:solidFill>
                <a:srgbClr val="111111"/>
              </a:solidFill>
              <a:latin typeface="-apple-system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11111"/>
              </a:solidFill>
              <a:latin typeface="-apple-system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000" dirty="0">
              <a:latin typeface="HSE Sans" panose="02000000000000000000" pitchFamily="2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F60EBE3-27E0-35FE-00A1-7CF48120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2" y="1111523"/>
            <a:ext cx="1967953" cy="19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94BBAE1-2DCB-817F-91F3-27CBAFF9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592" y="2362667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0B0B5876-640C-C171-9F9D-15C3DD1B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894" y="1559368"/>
            <a:ext cx="1414463" cy="14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AC892E8-5461-B99C-8FEF-7D6B7782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592" y="3882775"/>
            <a:ext cx="2628900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QLite - что это: обзор на реляционную базу данных с примерами">
            <a:extLst>
              <a:ext uri="{FF2B5EF4-FFF2-40B4-BE49-F238E27FC236}">
                <a16:creationId xmlns:a16="http://schemas.microsoft.com/office/drawing/2014/main" id="{729C088F-6768-0B31-F54F-A25CBBB5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0" y="3048206"/>
            <a:ext cx="1608634" cy="76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в PostgreSQL оригинал словесный логотип - Социальные медиа и логотипы Иконки">
            <a:extLst>
              <a:ext uri="{FF2B5EF4-FFF2-40B4-BE49-F238E27FC236}">
                <a16:creationId xmlns:a16="http://schemas.microsoft.com/office/drawing/2014/main" id="{A0E17951-A187-E426-70F6-BD83A618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26" y="4191906"/>
            <a:ext cx="1484858" cy="14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dn.hashnode.com/res/hashnode/image/upload/v1622714470808/tuyUcY5pN.jpeg?w=1600&amp;h=840&amp;fit=crop&amp;crop=entropy&amp;auto=compress,format&amp;format=web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56" y="4849403"/>
            <a:ext cx="2871070" cy="15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ytimg.com/vi/88qxXM3oI0w/maxresdefaul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3" y="1852654"/>
            <a:ext cx="1995657" cy="11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6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2AD52-2A19-9918-AEAD-11F680098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2AC4CA-3470-5678-F490-CED1C0B4A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Python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CC501-03F8-A880-2B01-9C4866043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A708FA-24BB-5E73-9E2F-8F6820B816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A1995A9-17FD-3ADA-7DFF-2746474A09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0BD7F-7BFB-C50C-9A68-22A1401B07DB}"/>
              </a:ext>
            </a:extLst>
          </p:cNvPr>
          <p:cNvSpPr txBox="1"/>
          <p:nvPr/>
        </p:nvSpPr>
        <p:spPr>
          <a:xfrm>
            <a:off x="535965" y="2090224"/>
            <a:ext cx="441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111111"/>
                </a:solidFill>
                <a:latin typeface="-apple-system"/>
              </a:rPr>
              <a:t>Python предлагает обширный набор инструментов и пакетов, которые упрощают разработку веб-приложений (существует большое количество готовых решений, что сокращает время разработки).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1EA7CF3-F960-44B4-BB7F-9F45D1863062}"/>
              </a:ext>
            </a:extLst>
          </p:cNvPr>
          <p:cNvSpPr/>
          <p:nvPr/>
        </p:nvSpPr>
        <p:spPr>
          <a:xfrm>
            <a:off x="6672234" y="3552709"/>
            <a:ext cx="2070100" cy="85337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Python</a:t>
            </a:r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FF5B65B-1398-FB1B-E02B-AA149280E6DA}"/>
              </a:ext>
            </a:extLst>
          </p:cNvPr>
          <p:cNvSpPr/>
          <p:nvPr/>
        </p:nvSpPr>
        <p:spPr>
          <a:xfrm>
            <a:off x="3914165" y="3552709"/>
            <a:ext cx="2070100" cy="85337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Flask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FBC28F5-0888-79AD-18D2-559EECA1054A}"/>
              </a:ext>
            </a:extLst>
          </p:cNvPr>
          <p:cNvSpPr/>
          <p:nvPr/>
        </p:nvSpPr>
        <p:spPr>
          <a:xfrm>
            <a:off x="9430303" y="3552709"/>
            <a:ext cx="2070100" cy="85337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Jinja</a:t>
            </a:r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7A380D2-92F9-8392-FEB6-21E78EE64DCD}"/>
              </a:ext>
            </a:extLst>
          </p:cNvPr>
          <p:cNvSpPr/>
          <p:nvPr/>
        </p:nvSpPr>
        <p:spPr>
          <a:xfrm>
            <a:off x="6672234" y="5063021"/>
            <a:ext cx="2070100" cy="85337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SQlite3</a:t>
            </a:r>
            <a:endParaRPr lang="ru-RU" dirty="0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9A6987CC-C72C-A0F0-EECA-93C8CD5D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33" y="1404292"/>
            <a:ext cx="1640039" cy="16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1A2A982-8C1F-D62A-2815-6CFFDF563370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984265" y="3979398"/>
            <a:ext cx="687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6711ECF-2D60-B4CC-2FCA-F9351FD1AB54}"/>
              </a:ext>
            </a:extLst>
          </p:cNvPr>
          <p:cNvCxnSpPr>
            <a:stCxn id="18" idx="0"/>
            <a:endCxn id="15" idx="2"/>
          </p:cNvCxnSpPr>
          <p:nvPr/>
        </p:nvCxnSpPr>
        <p:spPr>
          <a:xfrm flipV="1">
            <a:off x="7707284" y="4406087"/>
            <a:ext cx="0" cy="65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B351281A-3CD4-B244-6ECD-1C2279149389}"/>
              </a:ext>
            </a:extLst>
          </p:cNvPr>
          <p:cNvCxnSpPr>
            <a:stCxn id="17" idx="1"/>
            <a:endCxn id="15" idx="3"/>
          </p:cNvCxnSpPr>
          <p:nvPr/>
        </p:nvCxnSpPr>
        <p:spPr>
          <a:xfrm flipH="1">
            <a:off x="8742334" y="3979398"/>
            <a:ext cx="6879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8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CBC74-8B95-547E-2BD4-081AA21EB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69B525C-73A3-8E33-EE00-CC6611F8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538E0C-DD37-C101-56C5-194EF801B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33C49E5-AE63-5BB8-08E7-11A0A2495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D10D46A-EB1B-E157-6A5B-FD38E2B785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A11A04-362E-A941-6C4A-0D2798250476}"/>
              </a:ext>
            </a:extLst>
          </p:cNvPr>
          <p:cNvSpPr txBox="1"/>
          <p:nvPr/>
        </p:nvSpPr>
        <p:spPr>
          <a:xfrm>
            <a:off x="585898" y="1919562"/>
            <a:ext cx="5134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111111"/>
                </a:solidFill>
                <a:latin typeface="-apple-system"/>
              </a:rPr>
              <a:t>HTML используется для описания структуры информации на веб-странице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. 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HTML состоит из серии элементов, которые мы используем для обозначения различных частей контента, чтобы он выглядел или действовал определенным образом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.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 Это каркас веб-страницы, браузер обрабатывает 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HTML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, в результате чего на экране появляется удобный формат текста. С его помощью браузер понимает, как должны отображаться заголовки, изображения, таблицы.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2EADD8-D865-AB87-3777-451CCADCDECA}"/>
              </a:ext>
            </a:extLst>
          </p:cNvPr>
          <p:cNvSpPr/>
          <p:nvPr/>
        </p:nvSpPr>
        <p:spPr>
          <a:xfrm>
            <a:off x="5932110" y="1447791"/>
            <a:ext cx="5646232" cy="4750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9FF9E-16B9-2EA4-1F09-D6FBCFBCB7AF}"/>
              </a:ext>
            </a:extLst>
          </p:cNvPr>
          <p:cNvSpPr txBox="1"/>
          <p:nvPr/>
        </p:nvSpPr>
        <p:spPr>
          <a:xfrm>
            <a:off x="5911904" y="1650223"/>
            <a:ext cx="32487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Преимущества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-apple-system"/>
              </a:rPr>
              <a:t>Подходит почти для всех браузеров, а код можно написать в любом текстовом редакторе.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-apple-system"/>
              </a:rPr>
              <a:t>Чтобы освоить азы языка разметки гипертекста, достаточно пары часов. У него простой и понятный синтаксис.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-apple-system"/>
              </a:rPr>
              <a:t>HTML способен сам закрывать теги и пропускать синтаксические ошибки. В отличие от ошибки в JS, страница не упадёт, а всё равно загрузится, пусть и с непредсказуемыми искажениями.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9E314-203D-1007-EAD9-E24FE2BD6E2C}"/>
              </a:ext>
            </a:extLst>
          </p:cNvPr>
          <p:cNvSpPr txBox="1"/>
          <p:nvPr/>
        </p:nvSpPr>
        <p:spPr>
          <a:xfrm>
            <a:off x="9160624" y="1667728"/>
            <a:ext cx="2397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Недостатки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-apple-system"/>
              </a:rPr>
              <a:t>Все повторяющиеся изменения на сайте придётся вносить вручную.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sz="1000" dirty="0">
              <a:latin typeface="HSE Sans" panose="02000000000000000000" pitchFamily="2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3AE8D73-45AA-F972-6E78-5F7232249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92" y="4419327"/>
            <a:ext cx="2770124" cy="20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6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D91AB-A954-8A84-87B5-203DC7742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DAB5DF-FC1F-7B38-FC1C-5D8CB125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B5EEDC-6270-58B4-E3CC-BA91CD455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82325FF-F262-1269-4235-F42CC41BA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919E728-A66B-E84A-DFE6-A972C32E39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56AF8-7D1C-C5EE-6A6C-398D86ADE41E}"/>
              </a:ext>
            </a:extLst>
          </p:cNvPr>
          <p:cNvSpPr txBox="1"/>
          <p:nvPr/>
        </p:nvSpPr>
        <p:spPr>
          <a:xfrm>
            <a:off x="585898" y="1852655"/>
            <a:ext cx="60941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11111"/>
                </a:solidFill>
                <a:latin typeface="-apple-system"/>
              </a:rPr>
              <a:t>CSS — это код, который позволяет визуально оформить страницу: раскрасить подзаголовки, поменять фон или отформатировать изображение.  Цвета, шрифты, расположение блоков – всё это настраивается с помощью 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CSS.</a:t>
            </a:r>
            <a:endParaRPr lang="ru-RU" sz="1600" dirty="0">
              <a:solidFill>
                <a:srgbClr val="111111"/>
              </a:solidFill>
              <a:latin typeface="-apple-system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9B4BF62-E62E-9511-6F51-FB51E828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50" y="2458446"/>
            <a:ext cx="3935684" cy="29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C30C3A-A709-58D2-0C79-173F210ED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316" y="3486889"/>
            <a:ext cx="3596234" cy="22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1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5BC74-F1B3-B98D-89BE-F20491A1D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745B5C2-6626-8013-D019-96E13B8B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JavaSript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27693-74B4-76D4-5A49-32056547D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6FCD7AA-B3F5-6A02-4010-E55542B1E9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5338223-2366-13C8-F70C-926A42D27A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23E1D-4F7C-482B-C3BE-D66D44C211D1}"/>
              </a:ext>
            </a:extLst>
          </p:cNvPr>
          <p:cNvSpPr txBox="1"/>
          <p:nvPr/>
        </p:nvSpPr>
        <p:spPr>
          <a:xfrm>
            <a:off x="585898" y="1976866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111111"/>
                </a:solidFill>
                <a:latin typeface="-apple-system"/>
              </a:rPr>
              <a:t>HTML и CSS не относятся к языкам программирования, так как не позволяют писать функции и что-то обрабатывать. Чтобы сайт стал интерактивным, нужен язык программирования, и JavaScript подходит идеально. Современные браузеры позволяют просто вписать код на JavaScript прямо в разметку, написанную на HTML и CSS, — и всё заработает.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F5792-B6AF-5273-C4DE-7C3C853DAA16}"/>
              </a:ext>
            </a:extLst>
          </p:cNvPr>
          <p:cNvSpPr txBox="1"/>
          <p:nvPr/>
        </p:nvSpPr>
        <p:spPr>
          <a:xfrm>
            <a:off x="585898" y="3237064"/>
            <a:ext cx="814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чего нужен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HSE Sans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B3EAC-4424-5B07-C29C-80624E401F26}"/>
              </a:ext>
            </a:extLst>
          </p:cNvPr>
          <p:cNvSpPr txBox="1"/>
          <p:nvPr/>
        </p:nvSpPr>
        <p:spPr>
          <a:xfrm>
            <a:off x="585898" y="3698729"/>
            <a:ext cx="60941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F2F2F"/>
                </a:solidFill>
                <a:effectLst/>
                <a:latin typeface="YS Text"/>
              </a:rPr>
              <a:t>Сделать сайт интерактивным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F2F2F"/>
              </a:solidFill>
              <a:latin typeface="YS Tex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F2F2F"/>
                </a:solidFill>
                <a:effectLst/>
                <a:latin typeface="YS Text"/>
              </a:rPr>
              <a:t>Анимировать объекты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F2F2F"/>
              </a:solidFill>
              <a:latin typeface="YS Tex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11111"/>
              </a:solidFill>
              <a:latin typeface="-apple-system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D49A959-3F54-F8E0-E22A-BF35AF09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68" y="2935509"/>
            <a:ext cx="4806318" cy="11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к работает JS-код на сайте">
            <a:extLst>
              <a:ext uri="{FF2B5EF4-FFF2-40B4-BE49-F238E27FC236}">
                <a16:creationId xmlns:a16="http://schemas.microsoft.com/office/drawing/2014/main" id="{BB2AEA88-1721-1009-71CF-279781E16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09" y="4278970"/>
            <a:ext cx="5854685" cy="21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A246-69A1-5155-5062-5A2B6DC6F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243C09-9C5B-024F-0C46-8C94B8E9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F68912-EA28-886F-3FE3-3AD0DBD50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FD77106-ED0C-8141-839C-F24F0B7F18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3CF57BB-5E6D-554C-EF33-B53C620F54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C935E-7454-03E3-FBC2-937FBB28EC42}"/>
              </a:ext>
            </a:extLst>
          </p:cNvPr>
          <p:cNvSpPr txBox="1"/>
          <p:nvPr/>
        </p:nvSpPr>
        <p:spPr>
          <a:xfrm>
            <a:off x="635000" y="2032000"/>
            <a:ext cx="5137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solidFill>
                  <a:srgbClr val="111111"/>
                </a:solidFill>
                <a:latin typeface="-apple-system"/>
              </a:rPr>
              <a:t>Flask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 — это </a:t>
            </a:r>
            <a:r>
              <a:rPr lang="ru-RU" sz="1600" dirty="0" err="1">
                <a:solidFill>
                  <a:srgbClr val="111111"/>
                </a:solidFill>
                <a:latin typeface="-apple-system"/>
              </a:rPr>
              <a:t>микрофреймворк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 для создания веб-приложений на Python. В нем из коробки доступен только минимальный инструментарий, но при этом он поддерживает расширения так, как будто они реализованы в самом </a:t>
            </a:r>
            <a:r>
              <a:rPr lang="ru-RU" sz="1600" dirty="0" err="1">
                <a:solidFill>
                  <a:srgbClr val="111111"/>
                </a:solidFill>
                <a:latin typeface="-apple-system"/>
              </a:rPr>
              <a:t>Flask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. Расширения для </a:t>
            </a:r>
            <a:r>
              <a:rPr lang="ru-RU" sz="1600" dirty="0" err="1">
                <a:solidFill>
                  <a:srgbClr val="111111"/>
                </a:solidFill>
                <a:latin typeface="-apple-system"/>
              </a:rPr>
              <a:t>микрофреймворка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 позволяют коммуницировать с базами данных, проверять формы, контролировать загрузку на сервер, работать с аутентификацией и многое другое.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C27DB0-C9CC-206C-42A9-98AF10038CFB}"/>
              </a:ext>
            </a:extLst>
          </p:cNvPr>
          <p:cNvSpPr/>
          <p:nvPr/>
        </p:nvSpPr>
        <p:spPr>
          <a:xfrm>
            <a:off x="6051550" y="1320791"/>
            <a:ext cx="5613400" cy="4411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C480F-7F37-C480-75C4-7412BDECB782}"/>
              </a:ext>
            </a:extLst>
          </p:cNvPr>
          <p:cNvSpPr txBox="1"/>
          <p:nvPr/>
        </p:nvSpPr>
        <p:spPr>
          <a:xfrm>
            <a:off x="6051550" y="1857451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Преимущества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212529"/>
                </a:solidFill>
                <a:effectLst/>
                <a:latin typeface="system-ui"/>
              </a:rPr>
              <a:t>Простота</a:t>
            </a:r>
            <a:r>
              <a:rPr lang="ru-RU" sz="1600" b="1" i="0" dirty="0">
                <a:solidFill>
                  <a:srgbClr val="212529"/>
                </a:solidFill>
                <a:effectLst/>
                <a:latin typeface="system-ui"/>
              </a:rPr>
              <a:t>.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system-ui"/>
              </a:rPr>
              <a:t> 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system-ui"/>
              </a:rPr>
              <a:t>Flask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system-ui"/>
              </a:rPr>
              <a:t> легко установить и настроить.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212529"/>
                </a:solidFill>
                <a:effectLst/>
                <a:latin typeface="system-ui"/>
              </a:rPr>
              <a:t>Гибкость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system-ui"/>
              </a:rPr>
              <a:t>. Он позволяет разработчикам самостоятельно выбирать технологии и инструменты, которые они хотят применять в своих проектах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212529"/>
                </a:solidFill>
                <a:effectLst/>
                <a:latin typeface="system-ui"/>
              </a:rPr>
              <a:t>Расширяемость</a:t>
            </a:r>
            <a:r>
              <a:rPr lang="ru-RU" sz="1600" b="1" i="0" dirty="0">
                <a:solidFill>
                  <a:srgbClr val="212529"/>
                </a:solidFill>
                <a:effectLst/>
                <a:latin typeface="system-ui"/>
              </a:rPr>
              <a:t>.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system-ui"/>
              </a:rPr>
              <a:t> 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system-ui"/>
              </a:rPr>
              <a:t>Flask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system-ui"/>
              </a:rPr>
              <a:t> позволяет расширять функциональность с помощью плагинов и модулей.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965C8-EE5B-4D54-087B-0E3BFF61B134}"/>
              </a:ext>
            </a:extLst>
          </p:cNvPr>
          <p:cNvSpPr txBox="1"/>
          <p:nvPr/>
        </p:nvSpPr>
        <p:spPr>
          <a:xfrm>
            <a:off x="8735804" y="1843197"/>
            <a:ext cx="28702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11111"/>
                </a:solidFill>
                <a:latin typeface="-apple-system"/>
              </a:rPr>
              <a:t>Недостатки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Ограниченные возможности для масштабирования. Если проект начинает расти и усложняться, то могут появиться сложности в поддержке нужной функциональности.</a:t>
            </a:r>
          </a:p>
          <a:p>
            <a:pPr algn="ctr"/>
            <a:endParaRPr lang="ru-RU" sz="1600" b="1" dirty="0">
              <a:solidFill>
                <a:srgbClr val="111111"/>
              </a:solidFill>
              <a:latin typeface="-apple-system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sz="1000" dirty="0">
              <a:latin typeface="HSE Sans" panose="02000000000000000000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C06BE06-94E7-1681-2998-E8AC7BEDC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1" y="4581165"/>
            <a:ext cx="3086100" cy="17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C1084-B248-67F2-3651-9A6D4969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7061F5-F2A5-0476-B29C-8370CBAA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Jinja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2BBB51-418B-CEAC-B852-9BECE9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762238D-F98C-A87D-2479-44EE4BA06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6C3515E-BA81-D304-C98B-CB718AAC18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61074-F567-1B7F-013E-FE183F7A0DDA}"/>
              </a:ext>
            </a:extLst>
          </p:cNvPr>
          <p:cNvSpPr txBox="1"/>
          <p:nvPr/>
        </p:nvSpPr>
        <p:spPr>
          <a:xfrm>
            <a:off x="585898" y="1912730"/>
            <a:ext cx="4400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Jinja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шаблонизатор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Python. Он используется для создания динамического веб-контента, такого как HTML, XML или JSON, путем комбинирования шаблонов с данными.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Jinja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часто используется в таких фреймворках для веб-разработки, как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Django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его можно применять и в других проектах на Python.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05808-132E-F962-BDDB-292B213C22B3}"/>
              </a:ext>
            </a:extLst>
          </p:cNvPr>
          <p:cNvSpPr txBox="1"/>
          <p:nvPr/>
        </p:nvSpPr>
        <p:spPr>
          <a:xfrm>
            <a:off x="6202742" y="1419390"/>
            <a:ext cx="363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Когда использовать?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6E00F-C0FF-1322-D4A5-BF067963B21C}"/>
              </a:ext>
            </a:extLst>
          </p:cNvPr>
          <p:cNvSpPr txBox="1"/>
          <p:nvPr/>
        </p:nvSpPr>
        <p:spPr>
          <a:xfrm>
            <a:off x="6259892" y="1962150"/>
            <a:ext cx="54114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-apple-system"/>
              </a:rPr>
              <a:t>Динамический веб-контент: </a:t>
            </a:r>
            <a:r>
              <a:rPr lang="ru-RU" sz="1600" dirty="0" err="1">
                <a:solidFill>
                  <a:srgbClr val="111111"/>
                </a:solidFill>
                <a:latin typeface="-apple-system"/>
              </a:rPr>
              <a:t>Jinja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 особенно хорошо подходит для создания динамического веб-контента. Например, с ее помощью можно генерировать HTML-шаблоны, включающие динамические переменные, условные операторы, циклы и другие программные конструкции.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-apple-system"/>
              </a:rPr>
              <a:t>Возможность повторного использования: Шаблоны </a:t>
            </a:r>
            <a:r>
              <a:rPr lang="ru-RU" sz="1600" dirty="0" err="1">
                <a:solidFill>
                  <a:srgbClr val="111111"/>
                </a:solidFill>
                <a:latin typeface="-apple-system"/>
              </a:rPr>
              <a:t>Jinja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 можно повторно использовать на нескольких веб-страницах, что позволяет легко поддерживать последовательность в презентационном слое веб-приложения. Это особенно полезно при создании крупномасштабных веб-приложении.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11111"/>
                </a:solidFill>
                <a:latin typeface="-apple-system"/>
              </a:rPr>
              <a:t>Возможно использование кода 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Python 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в 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HTML.</a:t>
            </a:r>
            <a:endParaRPr lang="ru-RU" sz="1600" dirty="0">
              <a:solidFill>
                <a:srgbClr val="111111"/>
              </a:solidFill>
              <a:latin typeface="-apple-system"/>
            </a:endParaRP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37140E5-FAAF-8F17-30AF-AF083271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11" y="4097207"/>
            <a:ext cx="3297237" cy="17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5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9AC8-5C52-3E79-EE54-60F8C0AD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B30FD8E-889A-78E6-73C2-51EADE54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SQLite3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C9626D-0A8E-2A3D-9CD4-97A4C138B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3B17D1A-E210-388D-5ADD-AE7E278A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C7C4719-5FBE-B6C8-9AD8-F68584617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E8C3F-8033-A6B3-DB1C-5B084F0D7CED}"/>
              </a:ext>
            </a:extLst>
          </p:cNvPr>
          <p:cNvSpPr txBox="1"/>
          <p:nvPr/>
        </p:nvSpPr>
        <p:spPr>
          <a:xfrm>
            <a:off x="585898" y="1852655"/>
            <a:ext cx="6157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SQLite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это компактная и легкая встраиваемая база данных, которая позволяет хранить и управлять данными прямо внутри приложения. Она проста в использовании и имеет широкую поддержку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поддерживается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будущем возможна замена на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PostgreSQL (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профессиональная)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8ACD9-B0BC-BCCD-117D-B140A6FCFD16}"/>
              </a:ext>
            </a:extLst>
          </p:cNvPr>
          <p:cNvSpPr txBox="1"/>
          <p:nvPr/>
        </p:nvSpPr>
        <p:spPr>
          <a:xfrm>
            <a:off x="531923" y="3244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8F389-5255-EE73-11BF-84F6A3E509F7}"/>
              </a:ext>
            </a:extLst>
          </p:cNvPr>
          <p:cNvSpPr txBox="1"/>
          <p:nvPr/>
        </p:nvSpPr>
        <p:spPr>
          <a:xfrm>
            <a:off x="647699" y="3771900"/>
            <a:ext cx="6286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333333"/>
                </a:solidFill>
                <a:effectLst/>
                <a:latin typeface="-apple-system"/>
              </a:rPr>
              <a:t>Простота: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-apple-system"/>
              </a:rPr>
              <a:t>SQLite</a:t>
            </a:r>
            <a:r>
              <a:rPr lang="ru-RU" sz="1600" i="0" dirty="0">
                <a:solidFill>
                  <a:srgbClr val="333333"/>
                </a:solidFill>
                <a:effectLst/>
                <a:latin typeface="-apple-system"/>
              </a:rPr>
              <a:t> не требует отдельного сервера или настройки.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333333"/>
                </a:solidFill>
                <a:effectLst/>
                <a:latin typeface="-apple-system"/>
              </a:rPr>
              <a:t>Надежность: Транзакции и ACID-свойства обеспечивают надежность и целостность данных.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-apple-system"/>
              </a:rPr>
              <a:t>К</a:t>
            </a:r>
            <a:r>
              <a:rPr lang="ru-RU" sz="1600" i="0" dirty="0">
                <a:solidFill>
                  <a:srgbClr val="333333"/>
                </a:solidFill>
                <a:effectLst/>
                <a:latin typeface="-apple-system"/>
              </a:rPr>
              <a:t>россплатформенность: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-apple-system"/>
              </a:rPr>
              <a:t>SQLite</a:t>
            </a:r>
            <a:r>
              <a:rPr lang="ru-RU" sz="1600" i="0" dirty="0">
                <a:solidFill>
                  <a:srgbClr val="333333"/>
                </a:solidFill>
                <a:effectLst/>
                <a:latin typeface="-apple-system"/>
              </a:rPr>
              <a:t> поддерживается на множестве платформ, включая Windows,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-apple-system"/>
              </a:rPr>
              <a:t>macOS</a:t>
            </a:r>
            <a:r>
              <a:rPr lang="ru-RU" sz="1600" i="0" dirty="0">
                <a:solidFill>
                  <a:srgbClr val="333333"/>
                </a:solidFill>
                <a:effectLst/>
                <a:latin typeface="-apple-system"/>
              </a:rPr>
              <a:t> и Linux.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333333"/>
                </a:solidFill>
                <a:effectLst/>
                <a:latin typeface="-apple-system"/>
              </a:rPr>
              <a:t>Эффективность: Использует минимальные ресурсы системы.</a:t>
            </a:r>
            <a:endParaRPr lang="ru-RU" sz="1000" dirty="0">
              <a:latin typeface="HSE Sans" panose="02000000000000000000" pitchFamily="2" charset="0"/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2CE6AF7A-9D8F-A59D-A49C-FD411107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852655"/>
            <a:ext cx="33718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5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11405</TotalTime>
  <Words>1722</Words>
  <Application>Microsoft Office PowerPoint</Application>
  <PresentationFormat>Широкоэкранный</PresentationFormat>
  <Paragraphs>179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HSE Sans</vt:lpstr>
      <vt:lpstr>system-ui</vt:lpstr>
      <vt:lpstr>YS Text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Инструменты создания опросника</vt:lpstr>
      <vt:lpstr>Python </vt:lpstr>
      <vt:lpstr>HTML</vt:lpstr>
      <vt:lpstr>CSS</vt:lpstr>
      <vt:lpstr>JavaSript</vt:lpstr>
      <vt:lpstr>Flask</vt:lpstr>
      <vt:lpstr>Jinja</vt:lpstr>
      <vt:lpstr>SQLite3</vt:lpstr>
      <vt:lpstr>JSON</vt:lpstr>
      <vt:lpstr>Преимущества</vt:lpstr>
      <vt:lpstr>Анонс </vt:lpstr>
      <vt:lpstr>Модель вопросов </vt:lpstr>
      <vt:lpstr>Модель вопросов </vt:lpstr>
      <vt:lpstr>Модель вопросов </vt:lpstr>
      <vt:lpstr>Хранение вопросов </vt:lpstr>
      <vt:lpstr>База данных</vt:lpstr>
      <vt:lpstr>Внешний вид окна регистрации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Никита Бушуев</cp:lastModifiedBy>
  <cp:revision>544</cp:revision>
  <cp:lastPrinted>2021-11-11T13:08:42Z</cp:lastPrinted>
  <dcterms:created xsi:type="dcterms:W3CDTF">2021-11-11T08:52:47Z</dcterms:created>
  <dcterms:modified xsi:type="dcterms:W3CDTF">2024-05-23T18:03:38Z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