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5" r:id="rId3"/>
    <p:sldId id="396" r:id="rId4"/>
    <p:sldId id="402" r:id="rId5"/>
    <p:sldId id="398" r:id="rId6"/>
    <p:sldId id="399" r:id="rId7"/>
    <p:sldId id="40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DED07-1C3C-47A4-94F6-1E68E8C82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7750D6-C24F-4C5A-AA34-CE0B4012F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A0E882-0EAB-4DCA-B5A7-774EA132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182-07E5-46A7-9420-31670851393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442A9-53D2-42F1-974E-AA2816783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5B4B82-53F7-4A1D-AD9B-477ED1AA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AC5E-BE6D-4C10-BBCE-91E74251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25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A7980-10D8-4334-A83E-AC806BA6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C4EBB1-8E32-406F-AEF3-C7123AADF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A3817-C5D1-44C0-9555-862DCF80D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182-07E5-46A7-9420-31670851393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112DA6-2BF1-428E-B5A4-A1E3FDF7D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69BE6C-A75D-4F9E-BF8E-B77681FE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AC5E-BE6D-4C10-BBCE-91E74251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43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D532153-D3B6-4678-B779-D8280383D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76E929-3CCC-4F59-929C-D5E70712C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EA0358-F97A-4D2C-9FA0-1B1392C3A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182-07E5-46A7-9420-31670851393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296B91-CD06-4F38-8C77-5157BC8E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0BA21-C26A-4D2F-BFC7-D3E59B0C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AC5E-BE6D-4C10-BBCE-91E74251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33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48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60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E64-6FCE-4ACE-8931-DBAED483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B8564F-E970-4B70-893C-437C28169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4DE583-0858-4175-88F4-2DCF78CB3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182-07E5-46A7-9420-31670851393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DB8900-89F0-438B-B067-E7D25274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FB09E2-B5BD-471F-B574-C5E5AE52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AC5E-BE6D-4C10-BBCE-91E74251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1F517C-88E4-4D5A-8CC9-8E3E8C145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E3CFDE-99A8-4F36-A211-9266FDC3B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6E232-B5E7-4951-B96A-F3D43D822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182-07E5-46A7-9420-31670851393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BB11D8-530A-4BEB-920C-0BB1571ED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EF96AE-888B-433C-AD13-E108E1E48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AC5E-BE6D-4C10-BBCE-91E74251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53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D21DD-47BC-4890-A808-9DF83EDE0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26EA96-6638-4DAE-BE9B-97DDFCEF2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1B8BC1-5545-4233-A19A-88A6E5300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7D9D67-4256-439E-89AD-172E6F617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182-07E5-46A7-9420-31670851393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800BEC-A0C8-484B-A5A0-0399597F6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1E6DE3-C86C-4D4A-8207-5589116A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AC5E-BE6D-4C10-BBCE-91E74251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1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922A5-B04A-4B97-984D-209EACB22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16A8B7-D7BC-4DD4-8350-218F5EE62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6B6B11-C182-4CAD-AD5A-A48B9F78D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D750E9-72BD-4982-98F1-855F5A2F8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1BDBA8-E0B0-453B-81E6-691DF7FE7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192E23-8FC2-486B-8EE7-87156C8D5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182-07E5-46A7-9420-31670851393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1C3164-B9BD-4EFF-861D-7EB83687D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DEAC4B-0955-4D63-9349-F637470C8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AC5E-BE6D-4C10-BBCE-91E74251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1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1DDE2-F6A6-4D45-8CC9-49C4BFC1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5FA5BA-E773-439D-AF9C-134253F0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182-07E5-46A7-9420-31670851393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BB7FE5-6955-4F07-8D29-53B0D1AF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1E0710-4A61-40FC-96D0-92115B6D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AC5E-BE6D-4C10-BBCE-91E74251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85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8A6932-68E2-4782-800E-7AAF54DA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182-07E5-46A7-9420-31670851393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4080B9-9DB2-4EDD-BCC0-F78D7489F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2C9D14-83D4-458E-A3D1-407AA4AD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AC5E-BE6D-4C10-BBCE-91E74251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70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67C01-888E-4D26-B7E6-2100A130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1BB0D5-A0B5-4D0D-9904-850237F3A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B87D5-F0DA-4430-BD4D-B9DED35EB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7DFFD4-5F11-4258-9AB5-4C55C748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182-07E5-46A7-9420-31670851393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BDE4A3-DDFF-41C7-A774-B85809641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7F2A70-372A-4D34-9973-983C16AD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AC5E-BE6D-4C10-BBCE-91E74251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3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02C45-4D83-4CE1-87C4-3873CF7D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B306F8-8BC0-4853-B0C2-9300A3E19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223B23-D7D0-4CDE-B045-F08EA3001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63EDC6-AD29-407C-ACEE-CD0CB201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D182-07E5-46A7-9420-31670851393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BE9391-7CF5-4D7D-80C4-B1719858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DA9A4E-84F7-43E5-97CE-E889015E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6AC5E-BE6D-4C10-BBCE-91E74251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9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774AF-36BC-4E44-B0FB-5D831EC3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F7E2D9-DF24-4DDF-90CA-5CC381B71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FD6072-4732-410F-BDEA-536FEC5F9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D182-07E5-46A7-9420-316708513936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9065B3-CDEC-437B-B5F4-386F6BA01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176F46-F3DC-4ED6-9D7B-9DE9B09B1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6AC5E-BE6D-4C10-BBCE-91E742511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2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HSE Sans" panose="02000000000000000000" pitchFamily="50" charset="-52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0</a:t>
            </a:r>
            <a:r>
              <a:rPr lang="en-US" dirty="0">
                <a:latin typeface="HSE Sans" panose="02000000000000000000" pitchFamily="50" charset="-52"/>
                <a:cs typeface="Arial" panose="020B0604020202020204" pitchFamily="34" charset="0"/>
              </a:rPr>
              <a:t>1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.0</a:t>
            </a:r>
            <a:r>
              <a:rPr lang="en-US" dirty="0">
                <a:latin typeface="HSE Sans" panose="02000000000000000000" pitchFamily="50" charset="-52"/>
                <a:cs typeface="Arial" panose="020B0604020202020204" pitchFamily="34" charset="0"/>
              </a:rPr>
              <a:t>3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722958"/>
            <a:ext cx="4541041" cy="2589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«Структура модифицированного опросника, приведенного в справочнике “</a:t>
            </a:r>
            <a:r>
              <a:rPr lang="en-US" sz="1400" b="1" dirty="0">
                <a:latin typeface="HSE Sans" panose="02000000000000000000" pitchFamily="50" charset="-52"/>
                <a:cs typeface="Arial" panose="020B0604020202020204" pitchFamily="34" charset="0"/>
              </a:rPr>
              <a:t>RIAC-HDBK-217Plus</a:t>
            </a: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”»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en-US" sz="18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br>
              <a:rPr lang="en-US" sz="18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8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Насыров Даниэль </a:t>
            </a:r>
            <a:r>
              <a:rPr lang="ru-RU" sz="1400" dirty="0" err="1">
                <a:latin typeface="HSE Sans" panose="02000000000000000000" pitchFamily="50" charset="-52"/>
                <a:cs typeface="Arial" panose="020B0604020202020204" pitchFamily="34" charset="0"/>
              </a:rPr>
              <a:t>Дамилевич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,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3 года обучения - ОП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”</a:t>
            </a: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5D5085-AB68-487C-B1A7-01779098B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598" y="3527766"/>
            <a:ext cx="1005819" cy="95971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5186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75B6E37A-9459-4E14-98E9-721ECCFDB9FE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E6E803B-10D4-476E-92AF-CB57B0F055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50F03F6E-471B-414A-B9CC-90CEC85E0720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FF6CB0F-DA61-44C2-B183-CDFF4313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2" y="1134899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Нововведения в систему оценки: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06DC2B4-632B-49BC-AA64-459FF46CB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682290"/>
              </p:ext>
            </p:extLst>
          </p:nvPr>
        </p:nvGraphicFramePr>
        <p:xfrm>
          <a:off x="877956" y="1681479"/>
          <a:ext cx="10436088" cy="4908866"/>
        </p:xfrm>
        <a:graphic>
          <a:graphicData uri="http://schemas.openxmlformats.org/drawingml/2006/table">
            <a:tbl>
              <a:tblPr/>
              <a:tblGrid>
                <a:gridCol w="2434832">
                  <a:extLst>
                    <a:ext uri="{9D8B030D-6E8A-4147-A177-3AD203B41FA5}">
                      <a16:colId xmlns:a16="http://schemas.microsoft.com/office/drawing/2014/main" val="1347900658"/>
                    </a:ext>
                  </a:extLst>
                </a:gridCol>
                <a:gridCol w="972401">
                  <a:extLst>
                    <a:ext uri="{9D8B030D-6E8A-4147-A177-3AD203B41FA5}">
                      <a16:colId xmlns:a16="http://schemas.microsoft.com/office/drawing/2014/main" val="367249371"/>
                    </a:ext>
                  </a:extLst>
                </a:gridCol>
                <a:gridCol w="995371">
                  <a:extLst>
                    <a:ext uri="{9D8B030D-6E8A-4147-A177-3AD203B41FA5}">
                      <a16:colId xmlns:a16="http://schemas.microsoft.com/office/drawing/2014/main" val="4271513460"/>
                    </a:ext>
                  </a:extLst>
                </a:gridCol>
                <a:gridCol w="842237">
                  <a:extLst>
                    <a:ext uri="{9D8B030D-6E8A-4147-A177-3AD203B41FA5}">
                      <a16:colId xmlns:a16="http://schemas.microsoft.com/office/drawing/2014/main" val="1786980237"/>
                    </a:ext>
                  </a:extLst>
                </a:gridCol>
                <a:gridCol w="765671">
                  <a:extLst>
                    <a:ext uri="{9D8B030D-6E8A-4147-A177-3AD203B41FA5}">
                      <a16:colId xmlns:a16="http://schemas.microsoft.com/office/drawing/2014/main" val="2355006175"/>
                    </a:ext>
                  </a:extLst>
                </a:gridCol>
                <a:gridCol w="1361010">
                  <a:extLst>
                    <a:ext uri="{9D8B030D-6E8A-4147-A177-3AD203B41FA5}">
                      <a16:colId xmlns:a16="http://schemas.microsoft.com/office/drawing/2014/main" val="3343929204"/>
                    </a:ext>
                  </a:extLst>
                </a:gridCol>
                <a:gridCol w="1182757">
                  <a:extLst>
                    <a:ext uri="{9D8B030D-6E8A-4147-A177-3AD203B41FA5}">
                      <a16:colId xmlns:a16="http://schemas.microsoft.com/office/drawing/2014/main" val="1372813717"/>
                    </a:ext>
                  </a:extLst>
                </a:gridCol>
                <a:gridCol w="1116138">
                  <a:extLst>
                    <a:ext uri="{9D8B030D-6E8A-4147-A177-3AD203B41FA5}">
                      <a16:colId xmlns:a16="http://schemas.microsoft.com/office/drawing/2014/main" val="2462205589"/>
                    </a:ext>
                  </a:extLst>
                </a:gridCol>
                <a:gridCol w="765671">
                  <a:extLst>
                    <a:ext uri="{9D8B030D-6E8A-4147-A177-3AD203B41FA5}">
                      <a16:colId xmlns:a16="http://schemas.microsoft.com/office/drawing/2014/main" val="1143339073"/>
                    </a:ext>
                  </a:extLst>
                </a:gridCol>
              </a:tblGrid>
              <a:tr h="15104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HSE Sans" panose="02000000000000000000"/>
                        <a:cs typeface="Arial" panose="020B0604020202020204" pitchFamily="34" charset="0"/>
                      </a:endParaRP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Процесс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Направленность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направленности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 производства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ЭМ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предметной области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Предполагаемый ответ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156023"/>
                  </a:ext>
                </a:extLst>
              </a:tr>
              <a:tr h="793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Главный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Второстепенный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3798"/>
                  </a:ext>
                </a:extLst>
              </a:tr>
              <a:tr h="940727">
                <a:tc>
                  <a:txBody>
                    <a:bodyPr/>
                    <a:lstStyle/>
                    <a:p>
                      <a:pPr rtl="0" fontAlgn="ctr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Существует ли эффективная система передачи сообщений об отказах и анализа внесения исправлений (FRACAS) для развернутой системы? 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технического 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управления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 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управления 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рисками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Документация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Качества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HSE Sans" panose="02000000000000000000"/>
                          <a:cs typeface="Arial" panose="020B0604020202020204" pitchFamily="34" charset="0"/>
                        </a:rPr>
                        <a:t>FRACAS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570210"/>
                  </a:ext>
                </a:extLst>
              </a:tr>
              <a:tr h="676148">
                <a:tc>
                  <a:txBody>
                    <a:bodyPr/>
                    <a:lstStyle/>
                    <a:p>
                      <a:pPr rtl="0" fontAlgn="ctr"/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Каков процент отказов в процессе эксплуатации, для которых определена первопричина?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</a:t>
                      </a:r>
                      <a:b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технического </a:t>
                      </a:r>
                      <a:b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управления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 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управления 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рисками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Документация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Качества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464001"/>
                  </a:ext>
                </a:extLst>
              </a:tr>
              <a:tr h="940727">
                <a:tc>
                  <a:txBody>
                    <a:bodyPr/>
                    <a:lstStyle/>
                    <a:p>
                      <a:pPr rtl="0" fontAlgn="ctr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Определены ли потенциальные корректирующие действия, связанные с проектированием, производством или управлением системой?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</a:t>
                      </a:r>
                      <a:b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технического </a:t>
                      </a:r>
                      <a:b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</a:t>
                      </a:r>
                      <a:b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управления </a:t>
                      </a:r>
                      <a:b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решениями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Аппарат, ПО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Техподдержка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HSE Sans" panose="0200000000000000000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508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66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75B6E37A-9459-4E14-98E9-721ECCFDB9FE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E6E803B-10D4-476E-92AF-CB57B0F055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50F03F6E-471B-414A-B9CC-90CEC85E0720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7" name="image3.png">
            <a:extLst>
              <a:ext uri="{FF2B5EF4-FFF2-40B4-BE49-F238E27FC236}">
                <a16:creationId xmlns:a16="http://schemas.microsoft.com/office/drawing/2014/main" id="{1D157560-8B3E-4991-999B-CA2B24986CC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858617" y="1690688"/>
            <a:ext cx="8816008" cy="4676692"/>
          </a:xfrm>
          <a:prstGeom prst="rect">
            <a:avLst/>
          </a:prstGeom>
          <a:ln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2C5F53-9681-4257-B0D6-E6E8D2B2D8B5}"/>
                  </a:ext>
                </a:extLst>
              </p:cNvPr>
              <p:cNvSpPr txBox="1"/>
              <p:nvPr/>
            </p:nvSpPr>
            <p:spPr>
              <a:xfrm>
                <a:off x="271463" y="4733116"/>
                <a:ext cx="6097656" cy="1308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sz="1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sub>
                      </m:sSub>
                      <m:r>
                        <a:rPr lang="ru-RU" sz="18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1.12(</m:t>
                          </m:r>
                          <m:r>
                            <a:rPr lang="ru-RU" sz="1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ru-RU" sz="1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ru-RU" sz="18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18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18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18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ru-RU" sz="18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18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  <m:r>
                        <a:rPr lang="ru-RU" sz="1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ru-RU" sz="18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ru-RU" sz="18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ru-RU" sz="18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18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ru-RU" sz="18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sz="18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ru-RU" sz="18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18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ru-RU" sz="18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sz="18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sz="18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ru-RU" sz="18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8∗</m:t>
                          </m:r>
                          <m:sSub>
                            <m:sSubPr>
                              <m:ctrlPr>
                                <a:rPr lang="ru-RU" sz="18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ru-RU" sz="18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1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+6∗</m:t>
                          </m:r>
                          <m:sSub>
                            <m:sSubPr>
                              <m:ctrlPr>
                                <a:rPr lang="ru-RU" sz="18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ru-RU" sz="18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ru-RU" sz="1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47</m:t>
                          </m:r>
                        </m:den>
                      </m:f>
                      <m:r>
                        <a:rPr lang="ru-RU" sz="1800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2C5F53-9681-4257-B0D6-E6E8D2B2D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3" y="4733116"/>
                <a:ext cx="6097656" cy="13081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A53CCBA-E226-4CDD-A80E-6AB5568F0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113490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Пример работы системы оценки:</a:t>
            </a:r>
          </a:p>
        </p:txBody>
      </p:sp>
    </p:spTree>
    <p:extLst>
      <p:ext uri="{BB962C8B-B14F-4D97-AF65-F5344CB8AC3E}">
        <p14:creationId xmlns:p14="http://schemas.microsoft.com/office/powerpoint/2010/main" val="323927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75B6E37A-9459-4E14-98E9-721ECCFDB9FE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E6E803B-10D4-476E-92AF-CB57B0F055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50F03F6E-471B-414A-B9CC-90CEC85E0720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FF6CB0F-DA61-44C2-B183-CDFF4313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2" y="1134899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Нововведения в систему оценки: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06DC2B4-632B-49BC-AA64-459FF46CB9AC}"/>
              </a:ext>
            </a:extLst>
          </p:cNvPr>
          <p:cNvGraphicFramePr>
            <a:graphicFrameLocks noGrp="1"/>
          </p:cNvGraphicFramePr>
          <p:nvPr/>
        </p:nvGraphicFramePr>
        <p:xfrm>
          <a:off x="877956" y="1681479"/>
          <a:ext cx="10436088" cy="4908866"/>
        </p:xfrm>
        <a:graphic>
          <a:graphicData uri="http://schemas.openxmlformats.org/drawingml/2006/table">
            <a:tbl>
              <a:tblPr/>
              <a:tblGrid>
                <a:gridCol w="2434832">
                  <a:extLst>
                    <a:ext uri="{9D8B030D-6E8A-4147-A177-3AD203B41FA5}">
                      <a16:colId xmlns:a16="http://schemas.microsoft.com/office/drawing/2014/main" val="1347900658"/>
                    </a:ext>
                  </a:extLst>
                </a:gridCol>
                <a:gridCol w="972401">
                  <a:extLst>
                    <a:ext uri="{9D8B030D-6E8A-4147-A177-3AD203B41FA5}">
                      <a16:colId xmlns:a16="http://schemas.microsoft.com/office/drawing/2014/main" val="367249371"/>
                    </a:ext>
                  </a:extLst>
                </a:gridCol>
                <a:gridCol w="995371">
                  <a:extLst>
                    <a:ext uri="{9D8B030D-6E8A-4147-A177-3AD203B41FA5}">
                      <a16:colId xmlns:a16="http://schemas.microsoft.com/office/drawing/2014/main" val="4271513460"/>
                    </a:ext>
                  </a:extLst>
                </a:gridCol>
                <a:gridCol w="842237">
                  <a:extLst>
                    <a:ext uri="{9D8B030D-6E8A-4147-A177-3AD203B41FA5}">
                      <a16:colId xmlns:a16="http://schemas.microsoft.com/office/drawing/2014/main" val="1786980237"/>
                    </a:ext>
                  </a:extLst>
                </a:gridCol>
                <a:gridCol w="765671">
                  <a:extLst>
                    <a:ext uri="{9D8B030D-6E8A-4147-A177-3AD203B41FA5}">
                      <a16:colId xmlns:a16="http://schemas.microsoft.com/office/drawing/2014/main" val="2355006175"/>
                    </a:ext>
                  </a:extLst>
                </a:gridCol>
                <a:gridCol w="1361010">
                  <a:extLst>
                    <a:ext uri="{9D8B030D-6E8A-4147-A177-3AD203B41FA5}">
                      <a16:colId xmlns:a16="http://schemas.microsoft.com/office/drawing/2014/main" val="3343929204"/>
                    </a:ext>
                  </a:extLst>
                </a:gridCol>
                <a:gridCol w="1182757">
                  <a:extLst>
                    <a:ext uri="{9D8B030D-6E8A-4147-A177-3AD203B41FA5}">
                      <a16:colId xmlns:a16="http://schemas.microsoft.com/office/drawing/2014/main" val="1372813717"/>
                    </a:ext>
                  </a:extLst>
                </a:gridCol>
                <a:gridCol w="1116138">
                  <a:extLst>
                    <a:ext uri="{9D8B030D-6E8A-4147-A177-3AD203B41FA5}">
                      <a16:colId xmlns:a16="http://schemas.microsoft.com/office/drawing/2014/main" val="2462205589"/>
                    </a:ext>
                  </a:extLst>
                </a:gridCol>
                <a:gridCol w="765671">
                  <a:extLst>
                    <a:ext uri="{9D8B030D-6E8A-4147-A177-3AD203B41FA5}">
                      <a16:colId xmlns:a16="http://schemas.microsoft.com/office/drawing/2014/main" val="1143339073"/>
                    </a:ext>
                  </a:extLst>
                </a:gridCol>
              </a:tblGrid>
              <a:tr h="15104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HSE Sans" panose="02000000000000000000"/>
                        <a:cs typeface="Arial" panose="020B0604020202020204" pitchFamily="34" charset="0"/>
                      </a:endParaRP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Процесс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Направленность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направленности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 производства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ЭМ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 предметной области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Предполагаемый ответ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156023"/>
                  </a:ext>
                </a:extLst>
              </a:tr>
              <a:tr h="793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Главный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Второстепенный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53798"/>
                  </a:ext>
                </a:extLst>
              </a:tr>
              <a:tr h="940727">
                <a:tc>
                  <a:txBody>
                    <a:bodyPr/>
                    <a:lstStyle/>
                    <a:p>
                      <a:pPr rtl="0" fontAlgn="ctr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Существует ли эффективная система передачи сообщений об отказах и анализа внесения исправлений (FRACAS) для развернутой системы? 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технического 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управления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 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управления 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рисками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Документация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Качества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HSE Sans" panose="02000000000000000000"/>
                          <a:cs typeface="Arial" panose="020B0604020202020204" pitchFamily="34" charset="0"/>
                        </a:rPr>
                        <a:t>FRACAS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570210"/>
                  </a:ext>
                </a:extLst>
              </a:tr>
              <a:tr h="676148">
                <a:tc>
                  <a:txBody>
                    <a:bodyPr/>
                    <a:lstStyle/>
                    <a:p>
                      <a:pPr rtl="0" fontAlgn="ctr"/>
                      <a:r>
                        <a:rPr lang="ru-RU" sz="1400" b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Каков процент отказов в процессе эксплуатации, для которых определена первопричина?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</a:t>
                      </a:r>
                      <a:b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технического </a:t>
                      </a:r>
                      <a:b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управления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 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управления 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рисками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Документация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Качества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464001"/>
                  </a:ext>
                </a:extLst>
              </a:tr>
              <a:tr h="940727">
                <a:tc>
                  <a:txBody>
                    <a:bodyPr/>
                    <a:lstStyle/>
                    <a:p>
                      <a:pPr rtl="0" fontAlgn="ctr"/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Определены ли потенциальные корректирующие действия, связанные с проектированием, производством или управлением системой?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</a:t>
                      </a:r>
                      <a:b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технического </a:t>
                      </a:r>
                      <a:b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</a:t>
                      </a:r>
                      <a:b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управления </a:t>
                      </a:r>
                      <a:b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решениями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Аппарат, ПО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Качества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Техподдержка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HSE Sans" panose="0200000000000000000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11491" marR="11491" marT="7661" marB="76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508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41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75B6E37A-9459-4E14-98E9-721ECCFDB9FE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E6E803B-10D4-476E-92AF-CB57B0F055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50F03F6E-471B-414A-B9CC-90CEC85E0720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  <a:endParaRPr lang="ru-RU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7" name="image4.png">
            <a:extLst>
              <a:ext uri="{FF2B5EF4-FFF2-40B4-BE49-F238E27FC236}">
                <a16:creationId xmlns:a16="http://schemas.microsoft.com/office/drawing/2014/main" id="{4A0BCE55-DAA8-44AD-B7AD-5CE44B6B57E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80087" y="1507434"/>
            <a:ext cx="7898351" cy="4913686"/>
          </a:xfrm>
          <a:prstGeom prst="rect">
            <a:avLst/>
          </a:prstGeom>
          <a:ln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14D2FD-468D-4B2C-9C8A-2E92DB584C51}"/>
                  </a:ext>
                </a:extLst>
              </p:cNvPr>
              <p:cNvSpPr txBox="1"/>
              <p:nvPr/>
            </p:nvSpPr>
            <p:spPr>
              <a:xfrm>
                <a:off x="5374999" y="4533497"/>
                <a:ext cx="6097656" cy="664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ru-RU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sup>
                        <m:e>
                          <m:sSub>
                            <m:sSubPr>
                              <m:ctrlPr>
                                <a:rPr lang="ru-RU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𝒋𝒊</m:t>
                              </m:r>
                            </m:sub>
                          </m:sSub>
                        </m:e>
                      </m:nary>
                      <m:r>
                        <a:rPr lang="ru-RU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ru-RU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  <m:sup>
                          <m:r>
                            <a:rPr lang="ru-RU" b="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ru-RU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0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  <m:sup>
                          <m:r>
                            <a:rPr lang="ru-RU" b="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∗∗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14D2FD-468D-4B2C-9C8A-2E92DB584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999" y="4533497"/>
                <a:ext cx="6097656" cy="6646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EF8058-4F77-4059-B492-EA46A2E05DD2}"/>
                  </a:ext>
                </a:extLst>
              </p:cNvPr>
              <p:cNvSpPr txBox="1"/>
              <p:nvPr/>
            </p:nvSpPr>
            <p:spPr>
              <a:xfrm>
                <a:off x="5440845" y="5198166"/>
                <a:ext cx="67511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К</m:t>
                          </m:r>
                        </m:e>
                        <m:sub>
                          <m:r>
                            <a:rPr lang="ru-RU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  <m:r>
                        <a:rPr lang="ru-RU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𝐼𝑀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+П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ru-RU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𝐼𝑀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+П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+П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ru-RU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ru-RU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EF8058-4F77-4059-B492-EA46A2E05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845" y="5198166"/>
                <a:ext cx="675115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FFECD040-B727-40BD-94B4-9B1B91FDF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2" y="1134899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Опрос для предприятия:</a:t>
            </a:r>
          </a:p>
        </p:txBody>
      </p:sp>
    </p:spTree>
    <p:extLst>
      <p:ext uri="{BB962C8B-B14F-4D97-AF65-F5344CB8AC3E}">
        <p14:creationId xmlns:p14="http://schemas.microsoft.com/office/powerpoint/2010/main" val="95715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4">
            <a:extLst>
              <a:ext uri="{FF2B5EF4-FFF2-40B4-BE49-F238E27FC236}">
                <a16:creationId xmlns:a16="http://schemas.microsoft.com/office/drawing/2014/main" id="{75B6E37A-9459-4E14-98E9-721ECCFDB9FE}"/>
              </a:ext>
            </a:extLst>
          </p:cNvPr>
          <p:cNvSpPr txBox="1">
            <a:spLocks/>
          </p:cNvSpPr>
          <p:nvPr/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5E6E803B-10D4-476E-92AF-CB57B0F05578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  на предприятиях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50F03F6E-471B-414A-B9CC-90CEC85E0720}"/>
              </a:ext>
            </a:extLst>
          </p:cNvPr>
          <p:cNvSpPr txBox="1">
            <a:spLocks/>
          </p:cNvSpPr>
          <p:nvPr/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FFECD040-B727-40BD-94B4-9B1B91FDF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2" y="1134899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Выводы о модифицированной СО: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CBF9D8C-D3C1-4DD9-A3DB-EFD7CAC17D8A}"/>
              </a:ext>
            </a:extLst>
          </p:cNvPr>
          <p:cNvSpPr txBox="1">
            <a:spLocks/>
          </p:cNvSpPr>
          <p:nvPr/>
        </p:nvSpPr>
        <p:spPr>
          <a:xfrm>
            <a:off x="838200" y="179768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2060"/>
                </a:solidFill>
              </a:rPr>
              <a:t>Преимущества:</a:t>
            </a:r>
          </a:p>
          <a:p>
            <a:r>
              <a:rPr lang="ru-RU" dirty="0">
                <a:solidFill>
                  <a:srgbClr val="002060"/>
                </a:solidFill>
              </a:rPr>
              <a:t>Доступность;</a:t>
            </a:r>
          </a:p>
          <a:p>
            <a:r>
              <a:rPr lang="ru-RU" dirty="0">
                <a:solidFill>
                  <a:srgbClr val="002060"/>
                </a:solidFill>
              </a:rPr>
              <a:t>Удобство;</a:t>
            </a:r>
          </a:p>
          <a:p>
            <a:r>
              <a:rPr lang="ru-RU" dirty="0">
                <a:solidFill>
                  <a:srgbClr val="002060"/>
                </a:solidFill>
              </a:rPr>
              <a:t>Быстрота прохождения.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2060"/>
                </a:solidFill>
              </a:rPr>
              <a:t>Недостатки:</a:t>
            </a:r>
          </a:p>
          <a:p>
            <a:r>
              <a:rPr lang="ru-RU" dirty="0">
                <a:solidFill>
                  <a:srgbClr val="002060"/>
                </a:solidFill>
              </a:rPr>
              <a:t>Затраты по кадровым ресурсам;</a:t>
            </a:r>
          </a:p>
          <a:p>
            <a:r>
              <a:rPr lang="ru-RU" dirty="0">
                <a:solidFill>
                  <a:srgbClr val="002060"/>
                </a:solidFill>
              </a:rPr>
              <a:t>Условия прохождения.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7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HSE Sans" panose="02000000000000000000" pitchFamily="50" charset="-52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0</a:t>
            </a:r>
            <a:r>
              <a:rPr lang="en-US" dirty="0">
                <a:latin typeface="HSE Sans" panose="02000000000000000000" pitchFamily="50" charset="-52"/>
                <a:cs typeface="Arial" panose="020B0604020202020204" pitchFamily="34" charset="0"/>
              </a:rPr>
              <a:t>1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.0</a:t>
            </a:r>
            <a:r>
              <a:rPr lang="en-US" dirty="0">
                <a:latin typeface="HSE Sans" panose="02000000000000000000" pitchFamily="50" charset="-52"/>
                <a:cs typeface="Arial" panose="020B0604020202020204" pitchFamily="34" charset="0"/>
              </a:rPr>
              <a:t>3</a:t>
            </a:r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722958"/>
            <a:ext cx="4541041" cy="25893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«Структура модифицированного опросника, приведенного в справочнике “</a:t>
            </a:r>
            <a:r>
              <a:rPr lang="en-US" sz="1400" b="1" dirty="0">
                <a:latin typeface="HSE Sans" panose="02000000000000000000" pitchFamily="50" charset="-52"/>
                <a:cs typeface="Arial" panose="020B0604020202020204" pitchFamily="34" charset="0"/>
              </a:rPr>
              <a:t>RIAC-HDBK-217Plus</a:t>
            </a: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”»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en-US" sz="18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br>
              <a:rPr lang="en-US" sz="18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8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Насыров Даниэль </a:t>
            </a:r>
            <a:r>
              <a:rPr lang="ru-RU" sz="1400" dirty="0" err="1">
                <a:latin typeface="HSE Sans" panose="02000000000000000000" pitchFamily="50" charset="-52"/>
                <a:cs typeface="Arial" panose="020B0604020202020204" pitchFamily="34" charset="0"/>
              </a:rPr>
              <a:t>Дамилевич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,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3 года обучения - ОП 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“</a:t>
            </a: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ИТСС</a:t>
            </a:r>
            <a:r>
              <a:rPr lang="en-US" sz="1400" dirty="0">
                <a:latin typeface="HSE Sans" panose="02000000000000000000" pitchFamily="50" charset="-52"/>
                <a:cs typeface="Arial" panose="020B0604020202020204" pitchFamily="34" charset="0"/>
              </a:rPr>
              <a:t>”</a:t>
            </a:r>
            <a:endParaRPr lang="ru-RU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5D5085-AB68-487C-B1A7-01779098B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659" y="3527765"/>
            <a:ext cx="1013703" cy="96724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61392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638</Words>
  <Application>Microsoft Office PowerPoint</Application>
  <PresentationFormat>Широкоэкранный</PresentationFormat>
  <Paragraphs>123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HSE Sans</vt:lpstr>
      <vt:lpstr>Times New Roman</vt:lpstr>
      <vt:lpstr>Тема Office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  <vt:lpstr>Нововведения в систему оценки:</vt:lpstr>
      <vt:lpstr>Пример работы системы оценки:</vt:lpstr>
      <vt:lpstr>Нововведения в систему оценки:</vt:lpstr>
      <vt:lpstr>Опрос для предприятия:</vt:lpstr>
      <vt:lpstr>Выводы о модифицированной СО: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модифицированного опросника, приведенного в справочнике “HANDBOOK OF 217PLUS RELIABILITY PREDICTION MODELS”</dc:title>
  <dc:creator>Игорь Харьков</dc:creator>
  <cp:lastModifiedBy>Игорь Харьков</cp:lastModifiedBy>
  <cp:revision>13</cp:revision>
  <dcterms:created xsi:type="dcterms:W3CDTF">2024-02-29T22:59:51Z</dcterms:created>
  <dcterms:modified xsi:type="dcterms:W3CDTF">2024-03-01T18:11:34Z</dcterms:modified>
</cp:coreProperties>
</file>