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71" r:id="rId5"/>
    <p:sldId id="398" r:id="rId6"/>
    <p:sldId id="399" r:id="rId7"/>
    <p:sldId id="372" r:id="rId8"/>
    <p:sldId id="401" r:id="rId9"/>
    <p:sldId id="388" r:id="rId10"/>
    <p:sldId id="400" r:id="rId11"/>
    <p:sldId id="389" r:id="rId12"/>
    <p:sldId id="402" r:id="rId13"/>
    <p:sldId id="404" r:id="rId14"/>
    <p:sldId id="403" r:id="rId15"/>
    <p:sldId id="405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9C63"/>
    <a:srgbClr val="E61F3D"/>
    <a:srgbClr val="02060E"/>
    <a:srgbClr val="96628C"/>
    <a:srgbClr val="11A0D7"/>
    <a:srgbClr val="CD5A5A"/>
    <a:srgbClr val="FFD746"/>
    <a:srgbClr val="0E2D6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5" autoAdjust="0"/>
    <p:restoredTop sz="94165" autoAdjust="0"/>
  </p:normalViewPr>
  <p:slideViewPr>
    <p:cSldViewPr snapToGrid="0" snapToObjects="1">
      <p:cViewPr varScale="1">
        <p:scale>
          <a:sx n="100" d="100"/>
          <a:sy n="100" d="100"/>
        </p:scale>
        <p:origin x="640" y="16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23.05.2024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2206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723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0460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587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8791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496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572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234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393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27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23.05.2024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233" y="2712443"/>
            <a:ext cx="5134707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01.03.2024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952500" y="2461188"/>
            <a:ext cx="5210175" cy="3091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2" y="2495528"/>
            <a:ext cx="4541041" cy="2844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оценки показателей безотказности электронных модулей в разных странах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Цветков Вячеслав Эдуардович,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магистрант 2 г. о. НИУ ВШЭ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305549" y="2461187"/>
            <a:ext cx="4951121" cy="309188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1EB4DF-5CF8-4715-8984-4F421EB9A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7" t="3938" r="3030" b="2598"/>
          <a:stretch/>
        </p:blipFill>
        <p:spPr>
          <a:xfrm>
            <a:off x="8432708" y="3429000"/>
            <a:ext cx="844642" cy="1173753"/>
          </a:xfrm>
          <a:prstGeom prst="rect">
            <a:avLst/>
          </a:prstGeom>
        </p:spPr>
      </p:pic>
      <p:sp>
        <p:nvSpPr>
          <p:cNvPr id="14" name="Текст 2">
            <a:extLst>
              <a:ext uri="{FF2B5EF4-FFF2-40B4-BE49-F238E27FC236}">
                <a16:creationId xmlns:a16="http://schemas.microsoft.com/office/drawing/2014/main" id="{3FEF313B-EE9A-4C4A-9183-493F769B0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7" y="1187841"/>
            <a:ext cx="3848717" cy="43516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62E3C7D5-D412-4530-9254-A027589E93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9420" y="1173829"/>
            <a:ext cx="2278063" cy="463186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Германия — Википедия">
            <a:extLst>
              <a:ext uri="{FF2B5EF4-FFF2-40B4-BE49-F238E27FC236}">
                <a16:creationId xmlns:a16="http://schemas.microsoft.com/office/drawing/2014/main" id="{81253B7F-5A66-4D60-831A-0A2995D69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513159"/>
            <a:ext cx="1679479" cy="9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sz="2400" dirty="0"/>
              <a:t>Методы оценки надежности ЭМ 1 уровня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Методы оценки показателей безотказности электронных модулей в разных странах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65F663-F933-4ABA-A074-C9D4CEAAF15F}"/>
              </a:ext>
            </a:extLst>
          </p:cNvPr>
          <p:cNvSpPr/>
          <p:nvPr/>
        </p:nvSpPr>
        <p:spPr>
          <a:xfrm>
            <a:off x="1068389" y="2512845"/>
            <a:ext cx="1679480" cy="9864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0C4FFA3-E136-4599-A5EE-15F1BB4DD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1" t="3924" r="35771" b="90776"/>
          <a:stretch/>
        </p:blipFill>
        <p:spPr bwMode="auto">
          <a:xfrm>
            <a:off x="4494213" y="2461488"/>
            <a:ext cx="2469860" cy="43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48D16B3-574D-48ED-8FEE-F75224C8E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9" t="59859" r="21501" b="27465"/>
          <a:stretch/>
        </p:blipFill>
        <p:spPr bwMode="auto">
          <a:xfrm>
            <a:off x="4494213" y="2975964"/>
            <a:ext cx="440569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9C56106-BC3A-4ACB-B02F-3935FD3F7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5" t="2690" r="34466" b="83110"/>
          <a:stretch/>
        </p:blipFill>
        <p:spPr bwMode="auto">
          <a:xfrm>
            <a:off x="4494213" y="4185639"/>
            <a:ext cx="3242397" cy="11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0CCDAB2-24BD-4ACF-A812-358F1D72A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5" t="4836" r="9455" b="78028"/>
          <a:stretch/>
        </p:blipFill>
        <p:spPr bwMode="auto">
          <a:xfrm>
            <a:off x="4494213" y="5292302"/>
            <a:ext cx="6614277" cy="8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Текст 3">
            <a:extLst>
              <a:ext uri="{FF2B5EF4-FFF2-40B4-BE49-F238E27FC236}">
                <a16:creationId xmlns:a16="http://schemas.microsoft.com/office/drawing/2014/main" id="{279728DC-5A35-4FD8-9367-13CECD3E431C}"/>
              </a:ext>
            </a:extLst>
          </p:cNvPr>
          <p:cNvSpPr txBox="1">
            <a:spLocks/>
          </p:cNvSpPr>
          <p:nvPr/>
        </p:nvSpPr>
        <p:spPr>
          <a:xfrm>
            <a:off x="585897" y="2024853"/>
            <a:ext cx="2459617" cy="436635"/>
          </a:xfrm>
          <a:prstGeom prst="rect">
            <a:avLst/>
          </a:prstGeom>
        </p:spPr>
        <p:txBody>
          <a:bodyPr lIns="0" tIns="0" rIns="0"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tx1"/>
                </a:solidFill>
              </a:rPr>
              <a:t>Siemens SN29500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Текст 6">
            <a:extLst>
              <a:ext uri="{FF2B5EF4-FFF2-40B4-BE49-F238E27FC236}">
                <a16:creationId xmlns:a16="http://schemas.microsoft.com/office/drawing/2014/main" id="{2C89A940-CA3B-4386-8A3D-FE176A406D63}"/>
              </a:ext>
            </a:extLst>
          </p:cNvPr>
          <p:cNvSpPr txBox="1">
            <a:spLocks/>
          </p:cNvSpPr>
          <p:nvPr/>
        </p:nvSpPr>
        <p:spPr>
          <a:xfrm>
            <a:off x="10673057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9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Государственный флаг, Государственный герб, гимн и столица КНР">
            <a:extLst>
              <a:ext uri="{FF2B5EF4-FFF2-40B4-BE49-F238E27FC236}">
                <a16:creationId xmlns:a16="http://schemas.microsoft.com/office/drawing/2014/main" id="{3ACC88D1-8969-458C-A6C3-1A8F2CB5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9" y="2512290"/>
            <a:ext cx="1679480" cy="99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sz="2400" dirty="0"/>
              <a:t>Методы оценки надежности ЭМ 1 уровня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Методы оценки показателей безотказности электронных модулей в разных странах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673057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72C1829C-2165-4A47-A55F-1FA58F64EDC2}"/>
              </a:ext>
            </a:extLst>
          </p:cNvPr>
          <p:cNvSpPr txBox="1">
            <a:spLocks/>
          </p:cNvSpPr>
          <p:nvPr/>
        </p:nvSpPr>
        <p:spPr>
          <a:xfrm>
            <a:off x="585897" y="2024853"/>
            <a:ext cx="3705992" cy="682765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Chinese Standard GJB/z 299B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65F663-F933-4ABA-A074-C9D4CEAAF15F}"/>
              </a:ext>
            </a:extLst>
          </p:cNvPr>
          <p:cNvSpPr/>
          <p:nvPr/>
        </p:nvSpPr>
        <p:spPr>
          <a:xfrm>
            <a:off x="1068389" y="2512845"/>
            <a:ext cx="1679480" cy="9864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C5E2FC-34D9-41D8-8396-8D2D2C930120}"/>
                  </a:ext>
                </a:extLst>
              </p:cNvPr>
              <p:cNvSpPr txBox="1"/>
              <p:nvPr/>
            </p:nvSpPr>
            <p:spPr>
              <a:xfrm>
                <a:off x="3848100" y="2707618"/>
                <a:ext cx="6096000" cy="871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C5E2FC-34D9-41D8-8396-8D2D2C930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2707618"/>
                <a:ext cx="6096000" cy="871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Овал 27">
            <a:extLst>
              <a:ext uri="{FF2B5EF4-FFF2-40B4-BE49-F238E27FC236}">
                <a16:creationId xmlns:a16="http://schemas.microsoft.com/office/drawing/2014/main" id="{D2EFB6F3-7977-499E-AC8C-8E733F1D1758}"/>
              </a:ext>
            </a:extLst>
          </p:cNvPr>
          <p:cNvSpPr/>
          <p:nvPr/>
        </p:nvSpPr>
        <p:spPr>
          <a:xfrm>
            <a:off x="6143625" y="2891200"/>
            <a:ext cx="438150" cy="504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1A43BDA3-7615-4999-982A-1AD9AE467BEF}"/>
              </a:ext>
            </a:extLst>
          </p:cNvPr>
          <p:cNvCxnSpPr>
            <a:cxnSpLocks/>
          </p:cNvCxnSpPr>
          <p:nvPr/>
        </p:nvCxnSpPr>
        <p:spPr>
          <a:xfrm flipH="1">
            <a:off x="6362700" y="3417639"/>
            <a:ext cx="1230" cy="322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7B47992-3526-4597-9865-B618CD11AADC}"/>
              </a:ext>
            </a:extLst>
          </p:cNvPr>
          <p:cNvSpPr txBox="1"/>
          <p:nvPr/>
        </p:nvSpPr>
        <p:spPr>
          <a:xfrm>
            <a:off x="4291889" y="3707004"/>
            <a:ext cx="2604211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интенсивность отказов ЭМ1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196E25C2-D6FA-4C9C-891E-424D3762A2A6}"/>
              </a:ext>
            </a:extLst>
          </p:cNvPr>
          <p:cNvSpPr/>
          <p:nvPr/>
        </p:nvSpPr>
        <p:spPr>
          <a:xfrm>
            <a:off x="7317189" y="2909140"/>
            <a:ext cx="299724" cy="504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C598C857-D597-4C3C-8851-158846E43BAA}"/>
              </a:ext>
            </a:extLst>
          </p:cNvPr>
          <p:cNvSpPr/>
          <p:nvPr/>
        </p:nvSpPr>
        <p:spPr>
          <a:xfrm>
            <a:off x="7069539" y="3038564"/>
            <a:ext cx="247650" cy="337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F27ED8-4FC9-4C03-9F13-B7153AC10499}"/>
              </a:ext>
            </a:extLst>
          </p:cNvPr>
          <p:cNvSpPr txBox="1"/>
          <p:nvPr/>
        </p:nvSpPr>
        <p:spPr>
          <a:xfrm>
            <a:off x="7546177" y="3474477"/>
            <a:ext cx="349815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интенсивность отказов ЭРИ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-го типа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FA01491E-87D7-4773-A477-F1315F385EFF}"/>
              </a:ext>
            </a:extLst>
          </p:cNvPr>
          <p:cNvCxnSpPr>
            <a:cxnSpLocks/>
            <a:stCxn id="33" idx="4"/>
          </p:cNvCxnSpPr>
          <p:nvPr/>
        </p:nvCxnSpPr>
        <p:spPr>
          <a:xfrm flipH="1">
            <a:off x="7099344" y="3376339"/>
            <a:ext cx="94020" cy="10221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428A751-EA5E-4373-AC1C-03489B7C1A27}"/>
              </a:ext>
            </a:extLst>
          </p:cNvPr>
          <p:cNvSpPr txBox="1"/>
          <p:nvPr/>
        </p:nvSpPr>
        <p:spPr>
          <a:xfrm>
            <a:off x="5445213" y="2048613"/>
            <a:ext cx="4343400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классов ЭРИ в составе ЭМ1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05A11EDD-449C-4D5D-B5B3-08137D1109C2}"/>
              </a:ext>
            </a:extLst>
          </p:cNvPr>
          <p:cNvCxnSpPr>
            <a:cxnSpLocks/>
            <a:stCxn id="32" idx="6"/>
          </p:cNvCxnSpPr>
          <p:nvPr/>
        </p:nvCxnSpPr>
        <p:spPr>
          <a:xfrm>
            <a:off x="7616913" y="3161190"/>
            <a:ext cx="1031787" cy="4176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BFDC812-F24C-4D02-9D9B-768FBBFFC037}"/>
              </a:ext>
            </a:extLst>
          </p:cNvPr>
          <p:cNvSpPr txBox="1"/>
          <p:nvPr/>
        </p:nvSpPr>
        <p:spPr>
          <a:xfrm>
            <a:off x="4914900" y="4339406"/>
            <a:ext cx="3819525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ЭРИ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-го типа в составе ЭМ1</a:t>
            </a:r>
            <a:endParaRPr lang="en-US" sz="1200" i="1" dirty="0">
              <a:effectLst/>
              <a:latin typeface="Cambria Math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11A375E8-9702-46CA-90A0-F2006D18D4E4}"/>
              </a:ext>
            </a:extLst>
          </p:cNvPr>
          <p:cNvSpPr/>
          <p:nvPr/>
        </p:nvSpPr>
        <p:spPr>
          <a:xfrm>
            <a:off x="6797944" y="2624672"/>
            <a:ext cx="299724" cy="29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D083F3DC-A61B-48A0-BD8C-21C80DBE3532}"/>
              </a:ext>
            </a:extLst>
          </p:cNvPr>
          <p:cNvCxnSpPr>
            <a:cxnSpLocks/>
            <a:stCxn id="46" idx="0"/>
          </p:cNvCxnSpPr>
          <p:nvPr/>
        </p:nvCxnSpPr>
        <p:spPr>
          <a:xfrm flipV="1">
            <a:off x="6947806" y="2343617"/>
            <a:ext cx="198548" cy="2810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88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233" y="2712443"/>
            <a:ext cx="5134707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01.03.2024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952500" y="2461188"/>
            <a:ext cx="5210175" cy="3091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2" y="2495528"/>
            <a:ext cx="4541041" cy="2844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оценки показателей безотказности электронных модулей в разных странах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Цветков Вячеслав Эдуардович,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магистрант 2 г. о. НИУ ВШЭ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305549" y="2461187"/>
            <a:ext cx="4951121" cy="309188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1EB4DF-5CF8-4715-8984-4F421EB9A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7" t="3938" r="3030" b="2598"/>
          <a:stretch/>
        </p:blipFill>
        <p:spPr>
          <a:xfrm>
            <a:off x="8432708" y="3429000"/>
            <a:ext cx="844642" cy="1173753"/>
          </a:xfrm>
          <a:prstGeom prst="rect">
            <a:avLst/>
          </a:prstGeom>
        </p:spPr>
      </p:pic>
      <p:sp>
        <p:nvSpPr>
          <p:cNvPr id="14" name="Текст 2">
            <a:extLst>
              <a:ext uri="{FF2B5EF4-FFF2-40B4-BE49-F238E27FC236}">
                <a16:creationId xmlns:a16="http://schemas.microsoft.com/office/drawing/2014/main" id="{3FEF313B-EE9A-4C4A-9183-493F769B0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7" y="1187841"/>
            <a:ext cx="3848717" cy="43516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62E3C7D5-D412-4530-9254-A027589E93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9420" y="1173829"/>
            <a:ext cx="2278063" cy="463186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</p:spTree>
    <p:extLst>
      <p:ext uri="{BB962C8B-B14F-4D97-AF65-F5344CB8AC3E}">
        <p14:creationId xmlns:p14="http://schemas.microsoft.com/office/powerpoint/2010/main" val="32588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293558" cy="408109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Методы оценки показателей безотказности электронных модулей в разных странах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5D6480-CB3E-4636-83D7-36920213F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52655"/>
            <a:ext cx="10058400" cy="4752975"/>
          </a:xfrm>
          <a:prstGeom prst="rect">
            <a:avLst/>
          </a:prstGeom>
        </p:spPr>
      </p:pic>
      <p:sp>
        <p:nvSpPr>
          <p:cNvPr id="9" name="Текст 6">
            <a:extLst>
              <a:ext uri="{FF2B5EF4-FFF2-40B4-BE49-F238E27FC236}">
                <a16:creationId xmlns:a16="http://schemas.microsoft.com/office/drawing/2014/main" id="{135DDE7C-A053-42C4-8338-7EA71B3144ED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489554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3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sz="2400" dirty="0"/>
              <a:t>Показатели безотказности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Методы оценки показателей безотказности электронных модулей в разных странах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489554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4DB9FE9C-26CF-421A-A5F4-1A308C7568EF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7B2809-FAE5-4194-86A8-9373E8D4B6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852655"/>
            <a:ext cx="7267575" cy="46445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AE4BEEE1-7443-4941-8BA5-E7C300666619}"/>
              </a:ext>
            </a:extLst>
          </p:cNvPr>
          <p:cNvSpPr/>
          <p:nvPr/>
        </p:nvSpPr>
        <p:spPr>
          <a:xfrm>
            <a:off x="2152650" y="2343617"/>
            <a:ext cx="1743075" cy="43715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21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Государственная символика">
            <a:extLst>
              <a:ext uri="{FF2B5EF4-FFF2-40B4-BE49-F238E27FC236}">
                <a16:creationId xmlns:a16="http://schemas.microsoft.com/office/drawing/2014/main" id="{0621BF41-964A-4A97-AF68-F764F95DD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512845"/>
            <a:ext cx="1682483" cy="111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sz="2400" dirty="0"/>
              <a:t>Методы оценки надежности ЭМ 1 уровня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Методы оценки показателей безотказности электронных модулей в разных странах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489554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72C1829C-2165-4A47-A55F-1FA58F64EDC2}"/>
              </a:ext>
            </a:extLst>
          </p:cNvPr>
          <p:cNvSpPr txBox="1">
            <a:spLocks/>
          </p:cNvSpPr>
          <p:nvPr/>
        </p:nvSpPr>
        <p:spPr>
          <a:xfrm>
            <a:off x="585898" y="2024853"/>
            <a:ext cx="3425466" cy="436635"/>
          </a:xfrm>
          <a:prstGeom prst="rect">
            <a:avLst/>
          </a:prstGeom>
        </p:spPr>
        <p:txBody>
          <a:bodyPr lIns="0" tIns="0" rIns="0"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Надёжность ЭРИ 2006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99BF76-8C0D-4295-AAA9-C57489341BFE}"/>
                  </a:ext>
                </a:extLst>
              </p:cNvPr>
              <p:cNvSpPr txBox="1"/>
              <p:nvPr/>
            </p:nvSpPr>
            <p:spPr>
              <a:xfrm>
                <a:off x="298116" y="4455529"/>
                <a:ext cx="2961167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РУ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99BF76-8C0D-4295-AAA9-C57489341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16" y="4455529"/>
                <a:ext cx="2961167" cy="11308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275612-7B8F-4B52-AF91-4483695B7B3B}"/>
                  </a:ext>
                </a:extLst>
              </p:cNvPr>
              <p:cNvSpPr txBox="1"/>
              <p:nvPr/>
            </p:nvSpPr>
            <p:spPr>
              <a:xfrm>
                <a:off x="749987" y="5898621"/>
                <a:ext cx="47590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ru-RU" sz="1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 </a:t>
                </a:r>
                <a:r>
                  <a:rPr lang="ru-RU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ru-RU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военные стандарты «Мороз-6» и «Климат-8»)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ru-RU" sz="1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0,2 </a:t>
                </a:r>
                <a:r>
                  <a:rPr lang="ru-RU" sz="1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ru-RU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положение РК-98</a:t>
                </a: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275612-7B8F-4B52-AF91-4483695B7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87" y="5898621"/>
                <a:ext cx="4759065" cy="523220"/>
              </a:xfrm>
              <a:prstGeom prst="rect">
                <a:avLst/>
              </a:prstGeom>
              <a:blipFill>
                <a:blip r:embed="rId5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2AE83BB-0D5F-4A6D-A47F-CE0EBAABCC31}"/>
              </a:ext>
            </a:extLst>
          </p:cNvPr>
          <p:cNvSpPr txBox="1"/>
          <p:nvPr/>
        </p:nvSpPr>
        <p:spPr>
          <a:xfrm>
            <a:off x="846083" y="3950517"/>
            <a:ext cx="3126587" cy="318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 качества производства</a:t>
            </a:r>
            <a:r>
              <a:rPr lang="en-US" sz="1100" dirty="0">
                <a:latin typeface="HSE Sans" panose="0200000000000000000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endParaRPr lang="ru-RU" sz="11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C50E00FD-B0D8-49C4-A911-1871B666347A}"/>
              </a:ext>
            </a:extLst>
          </p:cNvPr>
          <p:cNvSpPr/>
          <p:nvPr/>
        </p:nvSpPr>
        <p:spPr>
          <a:xfrm>
            <a:off x="1531111" y="4835765"/>
            <a:ext cx="488156" cy="4751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C09D06F-872A-4C9A-9091-1104AF824995}"/>
              </a:ext>
            </a:extLst>
          </p:cNvPr>
          <p:cNvSpPr/>
          <p:nvPr/>
        </p:nvSpPr>
        <p:spPr>
          <a:xfrm>
            <a:off x="2395197" y="4835765"/>
            <a:ext cx="488156" cy="4751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E19F0F-FEE7-46A3-BC9E-36D3510562C1}"/>
              </a:ext>
            </a:extLst>
          </p:cNvPr>
          <p:cNvSpPr txBox="1"/>
          <p:nvPr/>
        </p:nvSpPr>
        <p:spPr>
          <a:xfrm>
            <a:off x="3575009" y="4722579"/>
            <a:ext cx="2470733" cy="314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интенсивность отказов ЭРИ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93B442A-6B29-4EAA-B648-28215DBE7B8F}"/>
              </a:ext>
            </a:extLst>
          </p:cNvPr>
          <p:cNvCxnSpPr>
            <a:stCxn id="2" idx="0"/>
          </p:cNvCxnSpPr>
          <p:nvPr/>
        </p:nvCxnSpPr>
        <p:spPr>
          <a:xfrm flipV="1">
            <a:off x="1775189" y="4180104"/>
            <a:ext cx="175021" cy="6556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0CB3663-6D6D-40D0-B155-B70BD9BD11F6}"/>
              </a:ext>
            </a:extLst>
          </p:cNvPr>
          <p:cNvCxnSpPr>
            <a:cxnSpLocks/>
            <a:stCxn id="17" idx="6"/>
          </p:cNvCxnSpPr>
          <p:nvPr/>
        </p:nvCxnSpPr>
        <p:spPr>
          <a:xfrm flipV="1">
            <a:off x="2883353" y="4921491"/>
            <a:ext cx="750254" cy="1518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65F663-F933-4ABA-A074-C9D4CEAAF15F}"/>
              </a:ext>
            </a:extLst>
          </p:cNvPr>
          <p:cNvSpPr/>
          <p:nvPr/>
        </p:nvSpPr>
        <p:spPr>
          <a:xfrm>
            <a:off x="1068389" y="2512845"/>
            <a:ext cx="1679480" cy="11196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4DB9FE9C-26CF-421A-A5F4-1A308C7568EF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49420B-8E84-49D1-8031-9D681EF69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263" y="2627582"/>
            <a:ext cx="2236366" cy="10021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8910647-F805-47CA-A2D9-E011D4A89A20}"/>
              </a:ext>
            </a:extLst>
          </p:cNvPr>
          <p:cNvSpPr txBox="1"/>
          <p:nvPr/>
        </p:nvSpPr>
        <p:spPr>
          <a:xfrm>
            <a:off x="7536264" y="1537129"/>
            <a:ext cx="277839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Уточненный расчет</a:t>
            </a:r>
            <a:endParaRPr lang="ru-RU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DC6DA1-D66B-43A2-83C0-18F3F4F640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8700" y="2590588"/>
            <a:ext cx="2771775" cy="10477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DB2F4D-CCC9-4561-B113-5E6C95AFC7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1673" y="4181484"/>
            <a:ext cx="5591175" cy="2457450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id="{73437F22-A452-4274-BA06-F3C0FD9E7960}"/>
              </a:ext>
            </a:extLst>
          </p:cNvPr>
          <p:cNvSpPr/>
          <p:nvPr/>
        </p:nvSpPr>
        <p:spPr>
          <a:xfrm>
            <a:off x="6257170" y="2876882"/>
            <a:ext cx="488156" cy="4751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79DE583B-71A3-48A1-A2D1-441532FA6DF4}"/>
              </a:ext>
            </a:extLst>
          </p:cNvPr>
          <p:cNvCxnSpPr>
            <a:cxnSpLocks/>
            <a:stCxn id="23" idx="4"/>
          </p:cNvCxnSpPr>
          <p:nvPr/>
        </p:nvCxnSpPr>
        <p:spPr>
          <a:xfrm flipH="1">
            <a:off x="6096000" y="3352043"/>
            <a:ext cx="405248" cy="2883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1AC64FE-3D1A-4D1F-ADB0-E36ECC977AC7}"/>
              </a:ext>
            </a:extLst>
          </p:cNvPr>
          <p:cNvSpPr txBox="1"/>
          <p:nvPr/>
        </p:nvSpPr>
        <p:spPr>
          <a:xfrm>
            <a:off x="4266418" y="3583616"/>
            <a:ext cx="2601107" cy="314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базовая интенсивность отказов ЭРИ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E4FCFCCD-2573-4523-BDCE-EF55805FEB49}"/>
              </a:ext>
            </a:extLst>
          </p:cNvPr>
          <p:cNvSpPr/>
          <p:nvPr/>
        </p:nvSpPr>
        <p:spPr>
          <a:xfrm>
            <a:off x="7231857" y="2876125"/>
            <a:ext cx="569118" cy="552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C19D2553-5D72-4071-AF44-2A54417C3B56}"/>
              </a:ext>
            </a:extLst>
          </p:cNvPr>
          <p:cNvCxnSpPr>
            <a:cxnSpLocks/>
            <a:stCxn id="28" idx="4"/>
          </p:cNvCxnSpPr>
          <p:nvPr/>
        </p:nvCxnSpPr>
        <p:spPr>
          <a:xfrm>
            <a:off x="7516416" y="3429000"/>
            <a:ext cx="0" cy="840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3334A1CE-1965-4680-8B95-DE33A1E5E779}"/>
              </a:ext>
            </a:extLst>
          </p:cNvPr>
          <p:cNvCxnSpPr>
            <a:cxnSpLocks/>
            <a:stCxn id="22" idx="2"/>
            <a:endCxn id="46" idx="0"/>
          </p:cNvCxnSpPr>
          <p:nvPr/>
        </p:nvCxnSpPr>
        <p:spPr>
          <a:xfrm flipH="1">
            <a:off x="6838341" y="1993664"/>
            <a:ext cx="2087119" cy="344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562194CE-A778-426F-8CD9-8909A6A528B8}"/>
              </a:ext>
            </a:extLst>
          </p:cNvPr>
          <p:cNvCxnSpPr>
            <a:cxnSpLocks/>
          </p:cNvCxnSpPr>
          <p:nvPr/>
        </p:nvCxnSpPr>
        <p:spPr>
          <a:xfrm>
            <a:off x="8925460" y="1984633"/>
            <a:ext cx="1379671" cy="3537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70A2711-16AA-4816-9914-46BD25C1646E}"/>
              </a:ext>
            </a:extLst>
          </p:cNvPr>
          <p:cNvSpPr txBox="1"/>
          <p:nvPr/>
        </p:nvSpPr>
        <p:spPr>
          <a:xfrm>
            <a:off x="5761407" y="2338414"/>
            <a:ext cx="2153868" cy="304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большинство «обычные» ЭРИ</a:t>
            </a:r>
            <a:endParaRPr lang="ru-RU" sz="105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45C2689-FA97-4447-AE77-A7CC44AA4409}"/>
              </a:ext>
            </a:extLst>
          </p:cNvPr>
          <p:cNvSpPr txBox="1"/>
          <p:nvPr/>
        </p:nvSpPr>
        <p:spPr>
          <a:xfrm>
            <a:off x="9217260" y="2329247"/>
            <a:ext cx="2153868" cy="304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отдельные «сложные» ЭРИ</a:t>
            </a:r>
            <a:endParaRPr lang="ru-RU" sz="105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55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Государственная символика">
            <a:extLst>
              <a:ext uri="{FF2B5EF4-FFF2-40B4-BE49-F238E27FC236}">
                <a16:creationId xmlns:a16="http://schemas.microsoft.com/office/drawing/2014/main" id="{0621BF41-964A-4A97-AF68-F764F95DD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512845"/>
            <a:ext cx="1682483" cy="111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sz="2400" dirty="0"/>
              <a:t>Недостатки подхода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Методы оценки показателей безотказности электронных модулей в разных странах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489554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72C1829C-2165-4A47-A55F-1FA58F64EDC2}"/>
              </a:ext>
            </a:extLst>
          </p:cNvPr>
          <p:cNvSpPr txBox="1">
            <a:spLocks/>
          </p:cNvSpPr>
          <p:nvPr/>
        </p:nvSpPr>
        <p:spPr>
          <a:xfrm>
            <a:off x="585898" y="2024853"/>
            <a:ext cx="3425466" cy="436635"/>
          </a:xfrm>
          <a:prstGeom prst="rect">
            <a:avLst/>
          </a:prstGeom>
        </p:spPr>
        <p:txBody>
          <a:bodyPr lIns="0" tIns="0" rIns="0"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Надёжность ЭРИ 2006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65F663-F933-4ABA-A074-C9D4CEAAF15F}"/>
              </a:ext>
            </a:extLst>
          </p:cNvPr>
          <p:cNvSpPr/>
          <p:nvPr/>
        </p:nvSpPr>
        <p:spPr>
          <a:xfrm>
            <a:off x="1068389" y="2512845"/>
            <a:ext cx="1679480" cy="11196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4DB9FE9C-26CF-421A-A5F4-1A308C7568EF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4E8365-E77C-4DF5-AAD6-D600974D0E6B}"/>
                  </a:ext>
                </a:extLst>
              </p:cNvPr>
              <p:cNvSpPr txBox="1"/>
              <p:nvPr/>
            </p:nvSpPr>
            <p:spPr>
              <a:xfrm>
                <a:off x="3459163" y="2633686"/>
                <a:ext cx="8467036" cy="2534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ru-RU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Недостаток:</a:t>
                </a:r>
                <a:r>
                  <a:rPr lang="ru-RU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является интегральным и усредненным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не зависит от действительных показателей эффективности СМК для каждого конкретного предприятия-изготовителя РУ</a:t>
                </a:r>
                <a:r>
                  <a:rPr 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фактически не учитывается в военной отрасли, так как в расчетах он всегда равен единице и не вносит вклада в результат расчета</a:t>
                </a:r>
                <a:endParaRPr lang="ru-R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04E8365-E77C-4DF5-AAD6-D600974D0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163" y="2633686"/>
                <a:ext cx="8467036" cy="2534027"/>
              </a:xfrm>
              <a:prstGeom prst="rect">
                <a:avLst/>
              </a:prstGeom>
              <a:blipFill>
                <a:blip r:embed="rId4"/>
                <a:stretch>
                  <a:fillRect l="-504" b="-28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23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лаг США — Википедия">
            <a:extLst>
              <a:ext uri="{FF2B5EF4-FFF2-40B4-BE49-F238E27FC236}">
                <a16:creationId xmlns:a16="http://schemas.microsoft.com/office/drawing/2014/main" id="{5BAEB36A-F4E7-4101-8B6A-361009108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90" y="2512845"/>
            <a:ext cx="1679480" cy="9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sz="2400" dirty="0"/>
              <a:t>Методы оценки надежности ЭМ 1 уровня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Методы оценки показателей безотказности электронных модулей в разных странах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72C1829C-2165-4A47-A55F-1FA58F64EDC2}"/>
              </a:ext>
            </a:extLst>
          </p:cNvPr>
          <p:cNvSpPr txBox="1">
            <a:spLocks/>
          </p:cNvSpPr>
          <p:nvPr/>
        </p:nvSpPr>
        <p:spPr>
          <a:xfrm>
            <a:off x="585898" y="2024853"/>
            <a:ext cx="3425466" cy="436635"/>
          </a:xfrm>
          <a:prstGeom prst="rect">
            <a:avLst/>
          </a:prstGeom>
        </p:spPr>
        <p:txBody>
          <a:bodyPr lIns="0" tIns="0" rIns="0"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RIAC-HDBK-217Plus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AE83BB-0D5F-4A6D-A47F-CE0EBAABCC31}"/>
              </a:ext>
            </a:extLst>
          </p:cNvPr>
          <p:cNvSpPr txBox="1"/>
          <p:nvPr/>
        </p:nvSpPr>
        <p:spPr>
          <a:xfrm>
            <a:off x="3569945" y="2343617"/>
            <a:ext cx="3333845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первоначальная оценка интенсивности отказов</a:t>
            </a:r>
            <a:endParaRPr lang="ru-RU" sz="12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C50E00FD-B0D8-49C4-A911-1871B666347A}"/>
              </a:ext>
            </a:extLst>
          </p:cNvPr>
          <p:cNvSpPr/>
          <p:nvPr/>
        </p:nvSpPr>
        <p:spPr>
          <a:xfrm>
            <a:off x="6833216" y="3198204"/>
            <a:ext cx="553078" cy="423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C09D06F-872A-4C9A-9091-1104AF824995}"/>
              </a:ext>
            </a:extLst>
          </p:cNvPr>
          <p:cNvSpPr/>
          <p:nvPr/>
        </p:nvSpPr>
        <p:spPr>
          <a:xfrm>
            <a:off x="5742262" y="3191712"/>
            <a:ext cx="459048" cy="429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E19F0F-FEE7-46A3-BC9E-36D3510562C1}"/>
              </a:ext>
            </a:extLst>
          </p:cNvPr>
          <p:cNvSpPr txBox="1"/>
          <p:nvPr/>
        </p:nvSpPr>
        <p:spPr>
          <a:xfrm>
            <a:off x="6688014" y="2307460"/>
            <a:ext cx="3618835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прогнозируемая интенсивность отказов ПО в месяц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93B442A-6B29-4EAA-B648-28215DBE7B8F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7109755" y="2875303"/>
            <a:ext cx="1262730" cy="322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0CB3663-6D6D-40D0-B155-B70BD9BD11F6}"/>
              </a:ext>
            </a:extLst>
          </p:cNvPr>
          <p:cNvCxnSpPr>
            <a:cxnSpLocks/>
          </p:cNvCxnSpPr>
          <p:nvPr/>
        </p:nvCxnSpPr>
        <p:spPr>
          <a:xfrm flipH="1" flipV="1">
            <a:off x="5273505" y="2918446"/>
            <a:ext cx="698282" cy="2732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65F663-F933-4ABA-A074-C9D4CEAAF15F}"/>
              </a:ext>
            </a:extLst>
          </p:cNvPr>
          <p:cNvSpPr/>
          <p:nvPr/>
        </p:nvSpPr>
        <p:spPr>
          <a:xfrm>
            <a:off x="1068389" y="2512845"/>
            <a:ext cx="1679480" cy="9864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000957-F5C5-4388-96AB-633845328AE7}"/>
                  </a:ext>
                </a:extLst>
              </p:cNvPr>
              <p:cNvSpPr txBox="1"/>
              <p:nvPr/>
            </p:nvSpPr>
            <p:spPr>
              <a:xfrm>
                <a:off x="4557278" y="3130308"/>
                <a:ext cx="33464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2400" i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Р</m:t>
                          </m:r>
                        </m:sub>
                      </m:sSub>
                      <m:r>
                        <a:rPr lang="ru-RU" sz="2400" i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𝐼𝐴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u-RU" sz="2400" i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𝑆𝑊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000957-F5C5-4388-96AB-633845328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278" y="3130308"/>
                <a:ext cx="3346450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66E5ED-B0CF-4B93-B5D1-40F1A8712BDD}"/>
                  </a:ext>
                </a:extLst>
              </p:cNvPr>
              <p:cNvSpPr txBox="1"/>
              <p:nvPr/>
            </p:nvSpPr>
            <p:spPr>
              <a:xfrm>
                <a:off x="2989704" y="3832600"/>
                <a:ext cx="88789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Р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𝐼𝑀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𝐼𝑀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66E5ED-B0CF-4B93-B5D1-40F1A8712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704" y="3832600"/>
                <a:ext cx="8878981" cy="46166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791C61-4452-474B-BDC7-5B22D295D3EC}"/>
                  </a:ext>
                </a:extLst>
              </p:cNvPr>
              <p:cNvSpPr txBox="1"/>
              <p:nvPr/>
            </p:nvSpPr>
            <p:spPr>
              <a:xfrm>
                <a:off x="4731609" y="4586538"/>
                <a:ext cx="3046490" cy="682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ru-RU" sz="2400" i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func>
                                <m:func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791C61-4452-474B-BDC7-5B22D295D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609" y="4586538"/>
                <a:ext cx="3046490" cy="6828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1E5CA6C2-3875-4C72-BD30-F8C28348E18E}"/>
              </a:ext>
            </a:extLst>
          </p:cNvPr>
          <p:cNvSpPr/>
          <p:nvPr/>
        </p:nvSpPr>
        <p:spPr>
          <a:xfrm>
            <a:off x="3960395" y="3887312"/>
            <a:ext cx="7665720" cy="3939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46B708-75BC-4BCF-917F-6F6788F593D6}"/>
              </a:ext>
            </a:extLst>
          </p:cNvPr>
          <p:cNvSpPr txBox="1"/>
          <p:nvPr/>
        </p:nvSpPr>
        <p:spPr>
          <a:xfrm>
            <a:off x="8043475" y="3275157"/>
            <a:ext cx="3946495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коэффициенты, учитывающие различные виды отказов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EE1E6F4D-1C42-4CEB-9473-75A4B2C76FE3}"/>
              </a:ext>
            </a:extLst>
          </p:cNvPr>
          <p:cNvCxnSpPr>
            <a:cxnSpLocks/>
          </p:cNvCxnSpPr>
          <p:nvPr/>
        </p:nvCxnSpPr>
        <p:spPr>
          <a:xfrm flipV="1">
            <a:off x="6985535" y="3579812"/>
            <a:ext cx="1455420" cy="307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>
            <a:extLst>
              <a:ext uri="{FF2B5EF4-FFF2-40B4-BE49-F238E27FC236}">
                <a16:creationId xmlns:a16="http://schemas.microsoft.com/office/drawing/2014/main" id="{ECAD026C-F5A5-46CC-ACED-705F1C3FF3C4}"/>
              </a:ext>
            </a:extLst>
          </p:cNvPr>
          <p:cNvSpPr/>
          <p:nvPr/>
        </p:nvSpPr>
        <p:spPr>
          <a:xfrm>
            <a:off x="5637270" y="4958377"/>
            <a:ext cx="334517" cy="3109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408812EF-A492-45E4-8E45-64B1851C54A3}"/>
              </a:ext>
            </a:extLst>
          </p:cNvPr>
          <p:cNvSpPr/>
          <p:nvPr/>
        </p:nvSpPr>
        <p:spPr>
          <a:xfrm>
            <a:off x="7261811" y="4871262"/>
            <a:ext cx="318777" cy="279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>
            <a:extLst>
              <a:ext uri="{FF2B5EF4-FFF2-40B4-BE49-F238E27FC236}">
                <a16:creationId xmlns:a16="http://schemas.microsoft.com/office/drawing/2014/main" id="{E4C7202E-EF27-417C-9053-A39AA37A74EE}"/>
              </a:ext>
            </a:extLst>
          </p:cNvPr>
          <p:cNvSpPr/>
          <p:nvPr/>
        </p:nvSpPr>
        <p:spPr>
          <a:xfrm rot="16972988">
            <a:off x="6773161" y="3830821"/>
            <a:ext cx="863893" cy="3019055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50774F20-95E4-4062-8A8D-6AE6762BE956}"/>
              </a:ext>
            </a:extLst>
          </p:cNvPr>
          <p:cNvCxnSpPr>
            <a:cxnSpLocks/>
          </p:cNvCxnSpPr>
          <p:nvPr/>
        </p:nvCxnSpPr>
        <p:spPr>
          <a:xfrm flipH="1" flipV="1">
            <a:off x="3811781" y="4837557"/>
            <a:ext cx="2031807" cy="33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C54D10F-7473-44EB-9697-054BF1FF9F8A}"/>
              </a:ext>
            </a:extLst>
          </p:cNvPr>
          <p:cNvSpPr txBox="1"/>
          <p:nvPr/>
        </p:nvSpPr>
        <p:spPr>
          <a:xfrm>
            <a:off x="1848545" y="4500200"/>
            <a:ext cx="2718678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константы для каждого вида отказов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5697EDA4-F770-4066-B9CA-C38CA307CA8D}"/>
              </a:ext>
            </a:extLst>
          </p:cNvPr>
          <p:cNvSpPr/>
          <p:nvPr/>
        </p:nvSpPr>
        <p:spPr>
          <a:xfrm>
            <a:off x="6731690" y="4871262"/>
            <a:ext cx="341068" cy="3629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9EFECCCF-6954-4E70-8391-D4AC839B6CB0}"/>
              </a:ext>
            </a:extLst>
          </p:cNvPr>
          <p:cNvCxnSpPr>
            <a:cxnSpLocks/>
            <a:stCxn id="56" idx="4"/>
          </p:cNvCxnSpPr>
          <p:nvPr/>
        </p:nvCxnSpPr>
        <p:spPr>
          <a:xfrm>
            <a:off x="6902224" y="5234191"/>
            <a:ext cx="1470261" cy="511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EBE859B-5702-42E4-B959-484A036C1073}"/>
              </a:ext>
            </a:extLst>
          </p:cNvPr>
          <p:cNvSpPr txBox="1"/>
          <p:nvPr/>
        </p:nvSpPr>
        <p:spPr>
          <a:xfrm>
            <a:off x="6022320" y="5606656"/>
            <a:ext cx="5515545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рейтинг процесса для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-го вида отказов, принимающий значения от 0 до 1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86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лаг США — Википедия">
            <a:extLst>
              <a:ext uri="{FF2B5EF4-FFF2-40B4-BE49-F238E27FC236}">
                <a16:creationId xmlns:a16="http://schemas.microsoft.com/office/drawing/2014/main" id="{5BAEB36A-F4E7-4101-8B6A-361009108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90" y="2512845"/>
            <a:ext cx="1679480" cy="9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7329377" cy="525705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Недостатки подхода </a:t>
            </a:r>
            <a:r>
              <a:rPr lang="en-US" sz="2700" dirty="0"/>
              <a:t>RIAC-HDBK-217Plus</a:t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Методы оценки показателей безотказности электронных модулей в разных странах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72C1829C-2165-4A47-A55F-1FA58F64EDC2}"/>
              </a:ext>
            </a:extLst>
          </p:cNvPr>
          <p:cNvSpPr txBox="1">
            <a:spLocks/>
          </p:cNvSpPr>
          <p:nvPr/>
        </p:nvSpPr>
        <p:spPr>
          <a:xfrm>
            <a:off x="585898" y="2024853"/>
            <a:ext cx="3425466" cy="436635"/>
          </a:xfrm>
          <a:prstGeom prst="rect">
            <a:avLst/>
          </a:prstGeom>
        </p:spPr>
        <p:txBody>
          <a:bodyPr lIns="0" tIns="0" rIns="0"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RIAC-HDBK-217Plus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65F663-F933-4ABA-A074-C9D4CEAAF15F}"/>
              </a:ext>
            </a:extLst>
          </p:cNvPr>
          <p:cNvSpPr/>
          <p:nvPr/>
        </p:nvSpPr>
        <p:spPr>
          <a:xfrm>
            <a:off x="1068389" y="2512845"/>
            <a:ext cx="1679480" cy="9864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4C38638-45B8-4137-87E2-E8C25687D033}"/>
              </a:ext>
            </a:extLst>
          </p:cNvPr>
          <p:cNvSpPr/>
          <p:nvPr/>
        </p:nvSpPr>
        <p:spPr>
          <a:xfrm>
            <a:off x="3459163" y="2527156"/>
            <a:ext cx="8275886" cy="3832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Отсутствует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структурированность вопросов.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указание на НТД.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направленность вопросов.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изменение весовых коэффициентов вопросов в зависимости от важности требований для конкретного РУ (усредненные значения).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автоматизация анализа результатов аудита и оценки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разработчик и внешний эксперт не участвуют в процессе оценки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КА.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оценка проводится по результатам полной разработки РУ (без контроля этапов разработки)</a:t>
            </a:r>
          </a:p>
        </p:txBody>
      </p:sp>
    </p:spTree>
    <p:extLst>
      <p:ext uri="{BB962C8B-B14F-4D97-AF65-F5344CB8AC3E}">
        <p14:creationId xmlns:p14="http://schemas.microsoft.com/office/powerpoint/2010/main" val="74940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лаг Франции — Википедия">
            <a:extLst>
              <a:ext uri="{FF2B5EF4-FFF2-40B4-BE49-F238E27FC236}">
                <a16:creationId xmlns:a16="http://schemas.microsoft.com/office/drawing/2014/main" id="{AF9829CF-B355-4565-B693-3DB150D09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9" y="2520986"/>
            <a:ext cx="167948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sz="2400" dirty="0"/>
              <a:t>Методы оценки надежности ЭМ 1 уровня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Методы оценки показателей безотказности электронных модулей в разных странах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72C1829C-2165-4A47-A55F-1FA58F64EDC2}"/>
              </a:ext>
            </a:extLst>
          </p:cNvPr>
          <p:cNvSpPr txBox="1">
            <a:spLocks/>
          </p:cNvSpPr>
          <p:nvPr/>
        </p:nvSpPr>
        <p:spPr>
          <a:xfrm>
            <a:off x="585898" y="2024853"/>
            <a:ext cx="2023952" cy="436635"/>
          </a:xfrm>
          <a:prstGeom prst="rect">
            <a:avLst/>
          </a:prstGeom>
        </p:spPr>
        <p:txBody>
          <a:bodyPr lIns="0" tIns="0" rIns="0"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FIDES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AE83BB-0D5F-4A6D-A47F-CE0EBAABCC31}"/>
                  </a:ext>
                </a:extLst>
              </p:cNvPr>
              <p:cNvSpPr txBox="1"/>
              <p:nvPr/>
            </p:nvSpPr>
            <p:spPr>
              <a:xfrm>
                <a:off x="6291477" y="2324457"/>
                <a:ext cx="4168846" cy="910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коэффициент, учитывающий все процессы, начиная от создания спецификации и заканчивая эксплуатацией и обслуживанием</m:t>
                      </m:r>
                    </m:oMath>
                  </m:oMathPara>
                </a14:m>
                <a:endParaRPr lang="ru-RU" sz="12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AE83BB-0D5F-4A6D-A47F-CE0EBAABC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477" y="2324457"/>
                <a:ext cx="4168846" cy="910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E19F0F-FEE7-46A3-BC9E-36D3510562C1}"/>
                  </a:ext>
                </a:extLst>
              </p:cNvPr>
              <p:cNvSpPr txBox="1"/>
              <p:nvPr/>
            </p:nvSpPr>
            <p:spPr>
              <a:xfrm>
                <a:off x="3430638" y="2405930"/>
                <a:ext cx="2628839" cy="910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коэффициент, учитывающий влияние контроля и качества производства</m:t>
                      </m:r>
                    </m:oMath>
                  </m:oMathPara>
                </a14:m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E19F0F-FEE7-46A3-BC9E-36D351056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638" y="2405930"/>
                <a:ext cx="2628839" cy="9106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65F663-F933-4ABA-A074-C9D4CEAAF15F}"/>
              </a:ext>
            </a:extLst>
          </p:cNvPr>
          <p:cNvSpPr/>
          <p:nvPr/>
        </p:nvSpPr>
        <p:spPr>
          <a:xfrm>
            <a:off x="1068389" y="2512845"/>
            <a:ext cx="1679480" cy="9864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CB2812-94C1-47C0-B923-7BA7B5755610}"/>
                  </a:ext>
                </a:extLst>
              </p:cNvPr>
              <p:cNvSpPr txBox="1"/>
              <p:nvPr/>
            </p:nvSpPr>
            <p:spPr>
              <a:xfrm>
                <a:off x="5064292" y="3535729"/>
                <a:ext cx="3046490" cy="490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𝑃𝑀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𝑃𝑟𝑜𝑐𝑒𝑠𝑠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𝑃h𝑦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CB2812-94C1-47C0-B923-7BA7B5755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292" y="3535729"/>
                <a:ext cx="3046490" cy="490840"/>
              </a:xfrm>
              <a:prstGeom prst="rect">
                <a:avLst/>
              </a:prstGeom>
              <a:blipFill>
                <a:blip r:embed="rId6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42A1F6D-AAED-4708-AAF4-A898A56F196A}"/>
                  </a:ext>
                </a:extLst>
              </p:cNvPr>
              <p:cNvSpPr txBox="1"/>
              <p:nvPr/>
            </p:nvSpPr>
            <p:spPr>
              <a:xfrm>
                <a:off x="4745058" y="4697047"/>
                <a:ext cx="3838392" cy="1138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𝑃h𝑦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𝑃h𝑎𝑠𝑒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𝑎𝑛𝑛𝑢𝑎𝑙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ru-RU" sz="2400" i="0">
                                          <a:latin typeface="Cambria Math" panose="02040503050406030204" pitchFamily="18" charset="0"/>
                                        </a:rPr>
                                        <m:t>8760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42A1F6D-AAED-4708-AAF4-A898A56F1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058" y="4697047"/>
                <a:ext cx="3838392" cy="11382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Овал 34">
            <a:extLst>
              <a:ext uri="{FF2B5EF4-FFF2-40B4-BE49-F238E27FC236}">
                <a16:creationId xmlns:a16="http://schemas.microsoft.com/office/drawing/2014/main" id="{676D21E1-2AFC-46C3-9F19-DAD273C69615}"/>
              </a:ext>
            </a:extLst>
          </p:cNvPr>
          <p:cNvSpPr/>
          <p:nvPr/>
        </p:nvSpPr>
        <p:spPr>
          <a:xfrm>
            <a:off x="5739030" y="3535729"/>
            <a:ext cx="592517" cy="545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07EA8E05-7822-4651-9862-A68072542E45}"/>
              </a:ext>
            </a:extLst>
          </p:cNvPr>
          <p:cNvSpPr/>
          <p:nvPr/>
        </p:nvSpPr>
        <p:spPr>
          <a:xfrm>
            <a:off x="6332389" y="3446635"/>
            <a:ext cx="1044941" cy="726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9929CF6-A0C3-48C8-8495-CEF247780EE3}"/>
              </a:ext>
            </a:extLst>
          </p:cNvPr>
          <p:cNvSpPr/>
          <p:nvPr/>
        </p:nvSpPr>
        <p:spPr>
          <a:xfrm>
            <a:off x="7377330" y="3515560"/>
            <a:ext cx="671513" cy="565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81CBE766-49BF-41D3-9B10-FDC0D739E153}"/>
              </a:ext>
            </a:extLst>
          </p:cNvPr>
          <p:cNvCxnSpPr>
            <a:cxnSpLocks/>
          </p:cNvCxnSpPr>
          <p:nvPr/>
        </p:nvCxnSpPr>
        <p:spPr>
          <a:xfrm flipH="1" flipV="1">
            <a:off x="5064292" y="3213100"/>
            <a:ext cx="995185" cy="322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E8A4D337-8ADE-46A0-862D-2F4FC25C5569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6854860" y="3006064"/>
            <a:ext cx="704256" cy="440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4E55ECED-92BF-4A9F-9664-DCBEE5734291}"/>
              </a:ext>
            </a:extLst>
          </p:cNvPr>
          <p:cNvCxnSpPr>
            <a:cxnSpLocks/>
          </p:cNvCxnSpPr>
          <p:nvPr/>
        </p:nvCxnSpPr>
        <p:spPr>
          <a:xfrm flipV="1">
            <a:off x="8044230" y="3781149"/>
            <a:ext cx="804618" cy="41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29421AB-11D4-48A1-9B5B-49282D2A6926}"/>
                  </a:ext>
                </a:extLst>
              </p:cNvPr>
              <p:cNvSpPr txBox="1"/>
              <p:nvPr/>
            </p:nvSpPr>
            <p:spPr>
              <a:xfrm>
                <a:off x="8648700" y="3353717"/>
                <a:ext cx="2604211" cy="612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12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оценка интенсивнос</m:t>
                    </m:r>
                  </m:oMath>
                </a14:m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ти  отказов физического воздействия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29421AB-11D4-48A1-9B5B-49282D2A6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700" y="3353717"/>
                <a:ext cx="2604211" cy="612155"/>
              </a:xfrm>
              <a:prstGeom prst="rect">
                <a:avLst/>
              </a:prstGeom>
              <a:blipFill>
                <a:blip r:embed="rId8"/>
                <a:stretch>
                  <a:fillRect b="-5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B02AEB86-AFFC-4FBE-8671-3342A4ED01A2}"/>
              </a:ext>
            </a:extLst>
          </p:cNvPr>
          <p:cNvSpPr txBox="1"/>
          <p:nvPr/>
        </p:nvSpPr>
        <p:spPr>
          <a:xfrm>
            <a:off x="8044230" y="4650609"/>
            <a:ext cx="41140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продолжительность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-ой фазы в течение одного года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F41073AD-46D7-4ACB-9E5E-5129D712ED37}"/>
              </a:ext>
            </a:extLst>
          </p:cNvPr>
          <p:cNvSpPr/>
          <p:nvPr/>
        </p:nvSpPr>
        <p:spPr>
          <a:xfrm>
            <a:off x="6604568" y="4843568"/>
            <a:ext cx="1044941" cy="504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A7E2B4A0-5316-467A-A929-06D45621FCE9}"/>
              </a:ext>
            </a:extLst>
          </p:cNvPr>
          <p:cNvCxnSpPr>
            <a:cxnSpLocks/>
            <a:endCxn id="51" idx="1"/>
          </p:cNvCxnSpPr>
          <p:nvPr/>
        </p:nvCxnSpPr>
        <p:spPr>
          <a:xfrm flipV="1">
            <a:off x="7377330" y="4789109"/>
            <a:ext cx="666900" cy="965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01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Германия — Википедия">
            <a:extLst>
              <a:ext uri="{FF2B5EF4-FFF2-40B4-BE49-F238E27FC236}">
                <a16:creationId xmlns:a16="http://schemas.microsoft.com/office/drawing/2014/main" id="{81253B7F-5A66-4D60-831A-0A2995D69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513159"/>
            <a:ext cx="1679479" cy="9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sz="2400" dirty="0"/>
              <a:t>Методы оценки надежности ЭМ 1 уровня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Методы оценки показателей безотказности электронных модулей в разных странах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72C1829C-2165-4A47-A55F-1FA58F64EDC2}"/>
              </a:ext>
            </a:extLst>
          </p:cNvPr>
          <p:cNvSpPr txBox="1">
            <a:spLocks/>
          </p:cNvSpPr>
          <p:nvPr/>
        </p:nvSpPr>
        <p:spPr>
          <a:xfrm>
            <a:off x="585897" y="2024853"/>
            <a:ext cx="2459617" cy="436635"/>
          </a:xfrm>
          <a:prstGeom prst="rect">
            <a:avLst/>
          </a:prstGeom>
        </p:spPr>
        <p:txBody>
          <a:bodyPr lIns="0" tIns="0" rIns="0"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tx1"/>
                </a:solidFill>
              </a:rPr>
              <a:t>Siemens SN29500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65F663-F933-4ABA-A074-C9D4CEAAF15F}"/>
              </a:ext>
            </a:extLst>
          </p:cNvPr>
          <p:cNvSpPr/>
          <p:nvPr/>
        </p:nvSpPr>
        <p:spPr>
          <a:xfrm>
            <a:off x="1068389" y="2512845"/>
            <a:ext cx="1679480" cy="9864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29421AB-11D4-48A1-9B5B-49282D2A6926}"/>
                  </a:ext>
                </a:extLst>
              </p:cNvPr>
              <p:cNvSpPr txBox="1"/>
              <p:nvPr/>
            </p:nvSpPr>
            <p:spPr>
              <a:xfrm>
                <a:off x="3459163" y="2485848"/>
                <a:ext cx="2604211" cy="335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12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оценка интенсивнос</m:t>
                    </m:r>
                  </m:oMath>
                </a14:m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ти  отказов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29421AB-11D4-48A1-9B5B-49282D2A6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163" y="2485848"/>
                <a:ext cx="2604211" cy="335156"/>
              </a:xfrm>
              <a:prstGeom prst="rect">
                <a:avLst/>
              </a:prstGeom>
              <a:blipFill>
                <a:blip r:embed="rId4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B02AEB86-AFFC-4FBE-8671-3342A4ED01A2}"/>
              </a:ext>
            </a:extLst>
          </p:cNvPr>
          <p:cNvSpPr txBox="1"/>
          <p:nvPr/>
        </p:nvSpPr>
        <p:spPr>
          <a:xfrm>
            <a:off x="6846086" y="2508617"/>
            <a:ext cx="31000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интенсивность отказов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 ЭРИ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F41073AD-46D7-4ACB-9E5E-5129D712ED37}"/>
              </a:ext>
            </a:extLst>
          </p:cNvPr>
          <p:cNvSpPr/>
          <p:nvPr/>
        </p:nvSpPr>
        <p:spPr>
          <a:xfrm>
            <a:off x="5602893" y="3093213"/>
            <a:ext cx="493107" cy="504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A7E2B4A0-5316-467A-A929-06D45621FCE9}"/>
              </a:ext>
            </a:extLst>
          </p:cNvPr>
          <p:cNvCxnSpPr>
            <a:cxnSpLocks/>
          </p:cNvCxnSpPr>
          <p:nvPr/>
        </p:nvCxnSpPr>
        <p:spPr>
          <a:xfrm flipH="1" flipV="1">
            <a:off x="4933950" y="2775877"/>
            <a:ext cx="828600" cy="315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4A4F0B-A455-4A4A-81B7-0D2C3BCC8A65}"/>
                  </a:ext>
                </a:extLst>
              </p:cNvPr>
              <p:cNvSpPr txBox="1"/>
              <p:nvPr/>
            </p:nvSpPr>
            <p:spPr>
              <a:xfrm>
                <a:off x="5206585" y="2891116"/>
                <a:ext cx="2161971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𝐸𝑀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4A4F0B-A455-4A4A-81B7-0D2C3BCC8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585" y="2891116"/>
                <a:ext cx="2161971" cy="8485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86766E3-084C-4580-86BF-572A8436DB86}"/>
                  </a:ext>
                </a:extLst>
              </p:cNvPr>
              <p:cNvSpPr txBox="1"/>
              <p:nvPr/>
            </p:nvSpPr>
            <p:spPr>
              <a:xfrm>
                <a:off x="3638550" y="3873594"/>
                <a:ext cx="6096000" cy="391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86766E3-084C-4580-86BF-572A8436D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550" y="3873594"/>
                <a:ext cx="6096000" cy="391582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Овал 32">
            <a:extLst>
              <a:ext uri="{FF2B5EF4-FFF2-40B4-BE49-F238E27FC236}">
                <a16:creationId xmlns:a16="http://schemas.microsoft.com/office/drawing/2014/main" id="{C044BD84-F987-4324-AB30-CBF85A906409}"/>
              </a:ext>
            </a:extLst>
          </p:cNvPr>
          <p:cNvSpPr/>
          <p:nvPr/>
        </p:nvSpPr>
        <p:spPr>
          <a:xfrm>
            <a:off x="6595863" y="3136627"/>
            <a:ext cx="402623" cy="362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B765123F-5B98-41FD-8523-865D0D91A5A6}"/>
              </a:ext>
            </a:extLst>
          </p:cNvPr>
          <p:cNvSpPr/>
          <p:nvPr/>
        </p:nvSpPr>
        <p:spPr>
          <a:xfrm>
            <a:off x="4543425" y="3845182"/>
            <a:ext cx="438150" cy="504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49CC959-5810-445E-8F47-2B7F82F90CFE}"/>
              </a:ext>
            </a:extLst>
          </p:cNvPr>
          <p:cNvSpPr/>
          <p:nvPr/>
        </p:nvSpPr>
        <p:spPr>
          <a:xfrm>
            <a:off x="5080422" y="3845182"/>
            <a:ext cx="4539828" cy="504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F32CA75-5E96-4FCC-8740-0019C9009DBB}"/>
              </a:ext>
            </a:extLst>
          </p:cNvPr>
          <p:cNvSpPr/>
          <p:nvPr/>
        </p:nvSpPr>
        <p:spPr>
          <a:xfrm>
            <a:off x="7150886" y="5846286"/>
            <a:ext cx="1044941" cy="504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E3B97B5-B13C-4E50-BEF6-D3DC4FD051BE}"/>
              </a:ext>
            </a:extLst>
          </p:cNvPr>
          <p:cNvSpPr/>
          <p:nvPr/>
        </p:nvSpPr>
        <p:spPr>
          <a:xfrm>
            <a:off x="7303286" y="5998686"/>
            <a:ext cx="1044941" cy="504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5ADC9D6-40CD-4B79-B8E8-D9D6D0E22E4B}"/>
              </a:ext>
            </a:extLst>
          </p:cNvPr>
          <p:cNvSpPr/>
          <p:nvPr/>
        </p:nvSpPr>
        <p:spPr>
          <a:xfrm>
            <a:off x="7455686" y="6151086"/>
            <a:ext cx="1044941" cy="504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67D27F1E-5EDB-494C-B985-90F8A1D70602}"/>
              </a:ext>
            </a:extLst>
          </p:cNvPr>
          <p:cNvCxnSpPr>
            <a:cxnSpLocks/>
          </p:cNvCxnSpPr>
          <p:nvPr/>
        </p:nvCxnSpPr>
        <p:spPr>
          <a:xfrm flipV="1">
            <a:off x="6878712" y="2772721"/>
            <a:ext cx="1031256" cy="3915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E1E11A37-12C0-4C48-9AF0-F1DE55CBD7A2}"/>
              </a:ext>
            </a:extLst>
          </p:cNvPr>
          <p:cNvCxnSpPr>
            <a:cxnSpLocks/>
            <a:stCxn id="37" idx="4"/>
          </p:cNvCxnSpPr>
          <p:nvPr/>
        </p:nvCxnSpPr>
        <p:spPr>
          <a:xfrm flipH="1">
            <a:off x="4761270" y="4349282"/>
            <a:ext cx="1230" cy="322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7B002076-8831-48D2-950A-D77C0041D4FA}"/>
              </a:ext>
            </a:extLst>
          </p:cNvPr>
          <p:cNvCxnSpPr>
            <a:cxnSpLocks/>
          </p:cNvCxnSpPr>
          <p:nvPr/>
        </p:nvCxnSpPr>
        <p:spPr>
          <a:xfrm>
            <a:off x="7382426" y="4349282"/>
            <a:ext cx="11914" cy="322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AD9B81D0-1F4E-4F3E-8019-3BE630908A91}"/>
              </a:ext>
            </a:extLst>
          </p:cNvPr>
          <p:cNvCxnSpPr>
            <a:cxnSpLocks/>
          </p:cNvCxnSpPr>
          <p:nvPr/>
        </p:nvCxnSpPr>
        <p:spPr>
          <a:xfrm flipV="1">
            <a:off x="7986930" y="5398709"/>
            <a:ext cx="666900" cy="965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D180C8C3-6B29-4E94-BE0F-787FD8DB56C5}"/>
              </a:ext>
            </a:extLst>
          </p:cNvPr>
          <p:cNvCxnSpPr>
            <a:cxnSpLocks/>
          </p:cNvCxnSpPr>
          <p:nvPr/>
        </p:nvCxnSpPr>
        <p:spPr>
          <a:xfrm flipV="1">
            <a:off x="8139330" y="5551109"/>
            <a:ext cx="666900" cy="965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A89FDF-671E-4DFF-8631-BD055C4EA976}"/>
                  </a:ext>
                </a:extLst>
              </p:cNvPr>
              <p:cNvSpPr txBox="1"/>
              <p:nvPr/>
            </p:nvSpPr>
            <p:spPr>
              <a:xfrm>
                <a:off x="3241319" y="4557929"/>
                <a:ext cx="2604211" cy="335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1200" b="0" i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базовая</m:t>
                    </m:r>
                    <m:r>
                      <m:rPr>
                        <m:nor/>
                      </m:rPr>
                      <a:rPr lang="ru-RU" sz="12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интенсивнос</m:t>
                    </m:r>
                  </m:oMath>
                </a14:m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ть отказов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A89FDF-671E-4DFF-8631-BD055C4EA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319" y="4557929"/>
                <a:ext cx="2604211" cy="335156"/>
              </a:xfrm>
              <a:prstGeom prst="rect">
                <a:avLst/>
              </a:prstGeom>
              <a:blipFill>
                <a:blip r:embed="rId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6F319D33-AF14-46A4-86EE-0D216B7F678D}"/>
              </a:ext>
            </a:extLst>
          </p:cNvPr>
          <p:cNvSpPr txBox="1"/>
          <p:nvPr/>
        </p:nvSpPr>
        <p:spPr>
          <a:xfrm>
            <a:off x="6001180" y="4561289"/>
            <a:ext cx="4190570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коэффициенты зависимости от разных видов отказов</a:t>
            </a:r>
          </a:p>
        </p:txBody>
      </p:sp>
    </p:spTree>
    <p:extLst>
      <p:ext uri="{BB962C8B-B14F-4D97-AF65-F5344CB8AC3E}">
        <p14:creationId xmlns:p14="http://schemas.microsoft.com/office/powerpoint/2010/main" val="1341697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12209</TotalTime>
  <Words>851</Words>
  <Application>Microsoft Macintosh PowerPoint</Application>
  <PresentationFormat>Широкоэкранный</PresentationFormat>
  <Paragraphs>134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HSE Sans</vt:lpstr>
      <vt:lpstr>Office Theme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  <vt:lpstr>Актуальность</vt:lpstr>
      <vt:lpstr>Показатели безотказности</vt:lpstr>
      <vt:lpstr>Методы оценки надежности ЭМ 1 уровня</vt:lpstr>
      <vt:lpstr>Недостатки подхода</vt:lpstr>
      <vt:lpstr>Методы оценки надежности ЭМ 1 уровня</vt:lpstr>
      <vt:lpstr>Недостатки подхода RIAC-HDBK-217Plus </vt:lpstr>
      <vt:lpstr>Методы оценки надежности ЭМ 1 уровня</vt:lpstr>
      <vt:lpstr>Методы оценки надежности ЭМ 1 уровня</vt:lpstr>
      <vt:lpstr>Методы оценки надежности ЭМ 1 уровня</vt:lpstr>
      <vt:lpstr>Методы оценки надежности ЭМ 1 уровня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Leonid Lander</cp:lastModifiedBy>
  <cp:revision>543</cp:revision>
  <cp:lastPrinted>2021-11-11T13:08:42Z</cp:lastPrinted>
  <dcterms:created xsi:type="dcterms:W3CDTF">2021-11-11T08:52:47Z</dcterms:created>
  <dcterms:modified xsi:type="dcterms:W3CDTF">2024-05-23T15:15:06Z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