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70" r:id="rId11"/>
    <p:sldId id="267" r:id="rId12"/>
    <p:sldId id="268" r:id="rId13"/>
    <p:sldId id="272" r:id="rId14"/>
    <p:sldId id="271" r:id="rId15"/>
    <p:sldId id="265" r:id="rId16"/>
    <p:sldId id="264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A925CD6-4085-429F-B893-976697C2C36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FADDC1-A452-4027-A63D-86A21F736F28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35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FADDC1-A452-4027-A63D-86A21F736F28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151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D0925D-0CF1-45FE-B9C7-6CD0D509ABAE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686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87DDD68-CC92-403C-9193-30E461E5DE08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DD0925D-0CF1-45FE-B9C7-6CD0D509ABAE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ED8634C-A938-482F-9966-BF3997B6A462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3F06E29-F72D-4461-A50C-3357F3241611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C03BEBE-3626-4F25-9733-44198B2A4F13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65861F6-9316-47D9-A05C-6DCEBF7385F1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FADDC1-A452-4027-A63D-86A21F736F28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6ED04B1-2419-411F-B825-675C688CAA25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FADDC1-A452-4027-A63D-86A21F736F28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271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FADDC1-A452-4027-A63D-86A21F736F28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64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3764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6778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20750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3764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46778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2075040" y="721800"/>
            <a:ext cx="3848400" cy="13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027800" y="2404800"/>
            <a:ext cx="7633800" cy="9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075040" y="721800"/>
            <a:ext cx="3848400" cy="13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3764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6778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20750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3764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46778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027800" y="2404800"/>
            <a:ext cx="7633800" cy="9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;p22" descr="A blue circle with white text&#10;&#10;Description automatically generated with low confidence"/>
          <p:cNvPicPr/>
          <p:nvPr/>
        </p:nvPicPr>
        <p:blipFill>
          <a:blip r:embed="rId15"/>
          <a:stretch/>
        </p:blipFill>
        <p:spPr>
          <a:xfrm>
            <a:off x="1013760" y="962280"/>
            <a:ext cx="885960" cy="885960"/>
          </a:xfrm>
          <a:prstGeom prst="rect">
            <a:avLst/>
          </a:prstGeom>
          <a:ln w="0">
            <a:noFill/>
          </a:ln>
        </p:spPr>
      </p:pic>
      <p:cxnSp>
        <p:nvCxnSpPr>
          <p:cNvPr id="10" name="Google Shape;17;p22"/>
          <p:cNvCxnSpPr/>
          <p:nvPr/>
        </p:nvCxnSpPr>
        <p:spPr>
          <a:xfrm>
            <a:off x="6090120" y="985320"/>
            <a:ext cx="360" cy="84024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2" name="Google Shape;18;p22"/>
          <p:cNvCxnSpPr/>
          <p:nvPr/>
        </p:nvCxnSpPr>
        <p:spPr>
          <a:xfrm>
            <a:off x="8642520" y="985320"/>
            <a:ext cx="360" cy="84024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3" name="Google Shape;19;p22"/>
          <p:cNvCxnSpPr/>
          <p:nvPr/>
        </p:nvCxnSpPr>
        <p:spPr>
          <a:xfrm>
            <a:off x="11178720" y="985320"/>
            <a:ext cx="360" cy="84024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buNone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259320" y="1173960"/>
            <a:ext cx="2277720" cy="46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8786880" y="1173960"/>
            <a:ext cx="2217240" cy="46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1027800" y="4825080"/>
            <a:ext cx="7624800" cy="65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884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26;p23" descr="Icon&#10;&#10;Description automatically generated"/>
          <p:cNvPicPr/>
          <p:nvPr/>
        </p:nvPicPr>
        <p:blipFill>
          <a:blip r:embed="rId15"/>
          <a:stretch/>
        </p:blipFill>
        <p:spPr>
          <a:xfrm>
            <a:off x="517320" y="464400"/>
            <a:ext cx="447840" cy="447840"/>
          </a:xfrm>
          <a:prstGeom prst="rect">
            <a:avLst/>
          </a:prstGeom>
          <a:ln w="0">
            <a:noFill/>
          </a:ln>
        </p:spPr>
      </p:pic>
      <p:cxnSp>
        <p:nvCxnSpPr>
          <p:cNvPr id="46" name="Google Shape;27;p23"/>
          <p:cNvCxnSpPr/>
          <p:nvPr/>
        </p:nvCxnSpPr>
        <p:spPr>
          <a:xfrm>
            <a:off x="329868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47" name="Google Shape;28;p23"/>
          <p:cNvCxnSpPr/>
          <p:nvPr/>
        </p:nvCxnSpPr>
        <p:spPr>
          <a:xfrm>
            <a:off x="609912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48" name="Google Shape;29;p23"/>
          <p:cNvCxnSpPr/>
          <p:nvPr/>
        </p:nvCxnSpPr>
        <p:spPr>
          <a:xfrm>
            <a:off x="1027692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49" name="Google Shape;30;p23"/>
          <p:cNvSpPr/>
          <p:nvPr/>
        </p:nvSpPr>
        <p:spPr>
          <a:xfrm>
            <a:off x="10410120" y="532440"/>
            <a:ext cx="67176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fld id="{59A5B01C-2B2D-4BDA-8899-A9585D1D42BB}" type="slidenum">
              <a:rPr lang="ru-RU" sz="2000" b="0" strike="noStrike" spc="-1">
                <a:solidFill>
                  <a:srgbClr val="102D69"/>
                </a:solidFill>
                <a:latin typeface="Arial"/>
                <a:ea typeface="Arial"/>
              </a:rPr>
              <a:t>‹#›</a:t>
            </a:fld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" name="Google Shape;31;p23"/>
          <p:cNvCxnSpPr/>
          <p:nvPr/>
        </p:nvCxnSpPr>
        <p:spPr>
          <a:xfrm>
            <a:off x="1164384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51" name="PlaceHolder 1"/>
          <p:cNvSpPr>
            <a:spLocks noGrp="1"/>
          </p:cNvSpPr>
          <p:nvPr>
            <p:ph type="body"/>
          </p:nvPr>
        </p:nvSpPr>
        <p:spPr>
          <a:xfrm>
            <a:off x="6684480" y="1447920"/>
            <a:ext cx="4324680" cy="432468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title"/>
          </p:nvPr>
        </p:nvSpPr>
        <p:spPr>
          <a:xfrm>
            <a:off x="585720" y="1447920"/>
            <a:ext cx="5245200" cy="77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85720" y="2379600"/>
            <a:ext cx="5245200" cy="339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8280720" y="3312000"/>
            <a:ext cx="1115280" cy="108000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27800" y="2716560"/>
            <a:ext cx="5346720" cy="25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Научно-учебная группа</a:t>
            </a:r>
            <a:r>
              <a:rPr lang="ru-RU" sz="24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sz="2400"/>
              <a:t/>
            </a:r>
            <a:br>
              <a:rPr sz="2400"/>
            </a:br>
            <a:r>
              <a:rPr lang="ru-RU" sz="1800" b="0" strike="noStrike" spc="-1">
                <a:solidFill>
                  <a:schemeClr val="dk1"/>
                </a:solidFill>
                <a:latin typeface="Arial"/>
                <a:ea typeface="Arial"/>
              </a:rPr>
              <a:t>«</a:t>
            </a:r>
            <a:r>
              <a:rPr lang="ru-RU" sz="1800" b="1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на предприятиях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  <a:ea typeface="Arial"/>
              </a:rPr>
              <a:t>»</a:t>
            </a:r>
            <a:r>
              <a:rPr sz="2000"/>
              <a:t/>
            </a:r>
            <a:br>
              <a:rPr sz="2000"/>
            </a:br>
            <a:r>
              <a:rPr sz="2400"/>
              <a:t/>
            </a:r>
            <a:br>
              <a:rPr sz="2400"/>
            </a:br>
            <a:r>
              <a:rPr lang="ru-RU" sz="1400" b="0" strike="noStrike" spc="-1">
                <a:solidFill>
                  <a:schemeClr val="dk1"/>
                </a:solidFill>
                <a:latin typeface="Arial"/>
                <a:ea typeface="Arial"/>
              </a:rPr>
              <a:t>Доклад подготовлен в ходе проведения исследования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chemeClr val="dk1"/>
                </a:solidFill>
                <a:latin typeface="Arial"/>
                <a:ea typeface="Arial"/>
              </a:rPr>
              <a:t>Проект № 24-00-024 «Развитие методов прогнозирования показателей надежности электронных модулей»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chemeClr val="dk1"/>
                </a:solidFill>
                <a:latin typeface="Arial"/>
                <a:ea typeface="Arial"/>
              </a:rPr>
              <a:t>в рамках Программы «Научный фонд Национального исследовательского университета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chemeClr val="dk1"/>
                </a:solidFill>
                <a:latin typeface="Arial"/>
                <a:ea typeface="Arial"/>
              </a:rPr>
              <a:t>«Высшая школа экономики» (НИУ ВШЭ)» в 2024 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  <a:ea typeface="Arial"/>
              </a:rPr>
              <a:t>Департамент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dk1"/>
                </a:solidFill>
                <a:latin typeface="Arial"/>
                <a:ea typeface="Arial"/>
              </a:rPr>
              <a:t>электронной инженерии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59320" y="1173960"/>
            <a:ext cx="2277720" cy="46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40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8786880" y="1173960"/>
            <a:ext cx="2217240" cy="46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Arial"/>
                <a:ea typeface="Arial"/>
              </a:rPr>
              <a:t>Москва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Arial"/>
                <a:ea typeface="Arial"/>
              </a:rPr>
              <a:t>02.02.2024 г.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Google Shape;185;p1"/>
          <p:cNvSpPr/>
          <p:nvPr/>
        </p:nvSpPr>
        <p:spPr>
          <a:xfrm>
            <a:off x="1027800" y="2461320"/>
            <a:ext cx="5346720" cy="284436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Google Shape;186;p1"/>
          <p:cNvSpPr/>
          <p:nvPr/>
        </p:nvSpPr>
        <p:spPr>
          <a:xfrm>
            <a:off x="6673680" y="2484000"/>
            <a:ext cx="4448520" cy="27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E2D69"/>
                </a:solidFill>
                <a:latin typeface="Arial"/>
                <a:ea typeface="Arial"/>
              </a:rPr>
              <a:t>Доклад</a:t>
            </a:r>
            <a:r>
              <a:rPr lang="ru-RU" sz="2000" b="0" strike="noStrike" spc="-1" dirty="0">
                <a:solidFill>
                  <a:srgbClr val="0E2D69"/>
                </a:solidFill>
                <a:latin typeface="Arial"/>
                <a:ea typeface="Arial"/>
              </a:rPr>
              <a:t> </a:t>
            </a:r>
            <a:r>
              <a:rPr sz="2000" dirty="0"/>
              <a:t/>
            </a:r>
            <a:br>
              <a:rPr sz="2000" dirty="0"/>
            </a:br>
            <a:r>
              <a:rPr lang="ru-RU" sz="1600" b="1" strike="noStrike" spc="-1" dirty="0">
                <a:solidFill>
                  <a:srgbClr val="0E2D69"/>
                </a:solidFill>
                <a:latin typeface="Arial"/>
                <a:ea typeface="Arial"/>
              </a:rPr>
              <a:t>«Учет СМК или СМН в оценке показателей надежности электронных модулей»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E2D69"/>
                </a:solidFill>
                <a:latin typeface="Arial"/>
                <a:ea typeface="Arial"/>
              </a:rPr>
              <a:t>Докладчик</a:t>
            </a:r>
            <a:r>
              <a:rPr lang="ru-RU" sz="1400" b="0" strike="noStrike" spc="-1" dirty="0">
                <a:solidFill>
                  <a:srgbClr val="0E2D69"/>
                </a:solidFill>
                <a:latin typeface="Arial"/>
                <a:ea typeface="Arial"/>
              </a:rPr>
              <a:t> </a:t>
            </a:r>
            <a:r>
              <a:rPr sz="1400" dirty="0"/>
              <a:t/>
            </a:r>
            <a:br>
              <a:rPr sz="1400" dirty="0"/>
            </a:br>
            <a:r>
              <a:rPr lang="ru-RU" sz="1300" b="0" strike="noStrike" spc="-1" dirty="0">
                <a:solidFill>
                  <a:srgbClr val="0E2D69"/>
                </a:solidFill>
                <a:latin typeface="Arial"/>
                <a:ea typeface="Arial"/>
              </a:rPr>
              <a:t>Кононова Наталья Алексеевна,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 dirty="0">
                <a:solidFill>
                  <a:srgbClr val="0E2D69"/>
                </a:solidFill>
                <a:latin typeface="Arial"/>
                <a:ea typeface="Arial"/>
              </a:rPr>
              <a:t>магистр 2 </a:t>
            </a:r>
            <a:r>
              <a:rPr lang="ru-RU" sz="1300" b="0" strike="noStrike" spc="-1" dirty="0" err="1">
                <a:solidFill>
                  <a:srgbClr val="0E2D69"/>
                </a:solidFill>
                <a:latin typeface="Arial"/>
                <a:ea typeface="Arial"/>
              </a:rPr>
              <a:t>г.о</a:t>
            </a:r>
            <a:r>
              <a:rPr lang="ru-RU" sz="1300" b="0" strike="noStrike" spc="-1" dirty="0">
                <a:solidFill>
                  <a:srgbClr val="0E2D69"/>
                </a:solidFill>
                <a:latin typeface="Arial"/>
                <a:ea typeface="Arial"/>
              </a:rPr>
              <a:t>. образовательной программы 11.04.04 Прикладная электроника и </a:t>
            </a:r>
            <a:r>
              <a:rPr lang="ru-RU" sz="1300" b="0" strike="noStrike" spc="-1" dirty="0" err="1">
                <a:solidFill>
                  <a:srgbClr val="0E2D69"/>
                </a:solidFill>
                <a:latin typeface="Arial"/>
                <a:ea typeface="Arial"/>
              </a:rPr>
              <a:t>фотоника</a:t>
            </a:r>
            <a:endParaRPr lang="ru-R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187;p1"/>
          <p:cNvSpPr/>
          <p:nvPr/>
        </p:nvSpPr>
        <p:spPr>
          <a:xfrm>
            <a:off x="6615360" y="2461320"/>
            <a:ext cx="4540680" cy="284436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 idx="4294967295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Учет СМН на уровне ЭРИ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idx="4294967295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idx="4294967295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idx="4294967295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Развитие методов прогнозирования показателей надежности электронных модулей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Google Shape;393;p 2"/>
          <p:cNvSpPr/>
          <p:nvPr/>
        </p:nvSpPr>
        <p:spPr>
          <a:xfrm>
            <a:off x="449280" y="2381040"/>
            <a:ext cx="11193120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spc="-1" dirty="0" smtClean="0">
                <a:solidFill>
                  <a:schemeClr val="dk1"/>
                </a:solidFill>
                <a:latin typeface="Arial"/>
                <a:ea typeface="Arial"/>
              </a:rPr>
              <a:t>Качество производства составляющих модуля закладывается на этапе их интенсивности отказов</a:t>
            </a:r>
            <a:endParaRPr lang="en-US" sz="2000" b="0" strike="noStrike" spc="-1" dirty="0" smtClean="0">
              <a:solidFill>
                <a:schemeClr val="dk1"/>
              </a:solidFill>
              <a:latin typeface="Arial"/>
              <a:ea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20" y="3567112"/>
            <a:ext cx="3209925" cy="2371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3724274"/>
            <a:ext cx="5886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 idx="4294967295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Учет СМН на уровне сборки модуля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idx="4294967295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idx="4294967295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idx="4294967295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Развитие методов прогнозирования показателей надежности электронных модулей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47" y="2132315"/>
            <a:ext cx="1066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 4Г 0.012.242-84. Аппаратура радиоэлектронная. Методика расчета показателей надежности: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7" y="2928937"/>
            <a:ext cx="83534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 idx="4294967295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Учет СМН на уровне сборки модуля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idx="4294967295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idx="4294967295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idx="4294967295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Развитие методов прогнозирования показателей надежности электронных модулей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082" y="22773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MILHDBK217PLUS: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3082" y="2768788"/>
                <a:ext cx="2135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𝑠𝑤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82" y="2768788"/>
                <a:ext cx="2135200" cy="276999"/>
              </a:xfrm>
              <a:prstGeom prst="rect">
                <a:avLst/>
              </a:prstGeom>
              <a:blipFill>
                <a:blip r:embed="rId3"/>
                <a:stretch>
                  <a:fillRect l="-3134" r="-1709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20" y="3167855"/>
            <a:ext cx="6810375" cy="174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3082" y="4910930"/>
                <a:ext cx="1803892" cy="494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ru-RU" dirty="0" smtClean="0"/>
                                <m:t>𝛽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82" y="4910930"/>
                <a:ext cx="1803892" cy="4945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2517" y="5647240"/>
            <a:ext cx="53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</a:t>
            </a:r>
            <a:r>
              <a:rPr lang="en-US" dirty="0" smtClean="0"/>
              <a:t> – </a:t>
            </a:r>
            <a:r>
              <a:rPr lang="ru-RU" dirty="0" smtClean="0"/>
              <a:t>рейтинг процесса для каждого вида отказов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/>
          <p:cNvPicPr/>
          <p:nvPr/>
        </p:nvPicPr>
        <p:blipFill>
          <a:blip r:embed="rId3"/>
          <a:stretch/>
        </p:blipFill>
        <p:spPr>
          <a:xfrm>
            <a:off x="6817680" y="3240000"/>
            <a:ext cx="5206320" cy="330516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 idx="4294967295"/>
          </p:nvPr>
        </p:nvSpPr>
        <p:spPr>
          <a:xfrm>
            <a:off x="585720" y="1447920"/>
            <a:ext cx="6950160" cy="40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Метод учета влияния системы менеджмента надежности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idx="4294967295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idx="4294967295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idx="4294967295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Развитие методов прогнозирования показателей надежности электронных модулей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Google Shape;198;p2"/>
          <p:cNvSpPr/>
          <p:nvPr/>
        </p:nvSpPr>
        <p:spPr>
          <a:xfrm>
            <a:off x="484200" y="2315520"/>
            <a:ext cx="1122300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171360" indent="-17136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/>
          <a:srcRect r="1360" b="3646"/>
          <a:stretch/>
        </p:blipFill>
        <p:spPr>
          <a:xfrm>
            <a:off x="585720" y="2268225"/>
            <a:ext cx="6150168" cy="1925865"/>
          </a:xfrm>
          <a:prstGeom prst="rect">
            <a:avLst/>
          </a:prstGeom>
          <a:ln w="0">
            <a:noFill/>
          </a:ln>
        </p:spPr>
      </p:pic>
      <p:sp>
        <p:nvSpPr>
          <p:cNvPr id="149" name="TextBox 148"/>
          <p:cNvSpPr txBox="1"/>
          <p:nvPr/>
        </p:nvSpPr>
        <p:spPr>
          <a:xfrm>
            <a:off x="360000" y="4241385"/>
            <a:ext cx="6457680" cy="2381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Принимая во внимание то, что наряду с требованиями НД при проектировании ЭС действуют и требования системы менеджмента качества (СМК), в состав которых входят системы менеджмента надежности (СМН), для определения значения коэффициента КА, при наличии аттестованной СМК следует применять не только чисто статистические, но и экспертные оценки.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2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85720" y="1303920"/>
            <a:ext cx="10394280" cy="40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  <a:ea typeface="Arial"/>
              </a:rPr>
              <a:t>Укрупненная функциональная модель процесса прогнозирования надежности ЭС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Развитие методов прогнозирования показателей надежности электронных модулей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3"/>
          <a:srcRect l="2083" t="1292" r="3425" b="10799"/>
          <a:stretch/>
        </p:blipFill>
        <p:spPr>
          <a:xfrm>
            <a:off x="360000" y="1648575"/>
            <a:ext cx="11519640" cy="50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6950160" cy="40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Метод учета влияния системы менеджмента надежности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Развитие методов прогнозирования показателей надежности электронных модулей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Google Shape;198;p2"/>
          <p:cNvSpPr/>
          <p:nvPr/>
        </p:nvSpPr>
        <p:spPr>
          <a:xfrm>
            <a:off x="484200" y="2315520"/>
            <a:ext cx="1122300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171360" indent="-17136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60000" y="4346160"/>
            <a:ext cx="6457680" cy="2381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 smtClean="0">
                <a:solidFill>
                  <a:schemeClr val="dk1"/>
                </a:solidFill>
                <a:latin typeface="Calibri"/>
                <a:ea typeface="Calibri"/>
              </a:rPr>
              <a:t>Для </a:t>
            </a:r>
            <a:r>
              <a:rPr lang="ru-RU" sz="2000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определения значения коэффициента КА, при наличии аттестованной СМК следует применять не только чисто статистические, но и экспертные оценки.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5" b="5555"/>
          <a:stretch/>
        </p:blipFill>
        <p:spPr>
          <a:xfrm>
            <a:off x="6992003" y="1852560"/>
            <a:ext cx="4933297" cy="4653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46" r="3394"/>
          <a:stretch/>
        </p:blipFill>
        <p:spPr>
          <a:xfrm>
            <a:off x="237342" y="2067030"/>
            <a:ext cx="6667500" cy="19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154"/>
          <p:cNvPicPr/>
          <p:nvPr/>
        </p:nvPicPr>
        <p:blipFill>
          <a:blip r:embed="rId2"/>
          <a:stretch/>
        </p:blipFill>
        <p:spPr>
          <a:xfrm>
            <a:off x="8280720" y="3312000"/>
            <a:ext cx="1115280" cy="108000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27800" y="2716560"/>
            <a:ext cx="5346720" cy="25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Научно-учебная группа</a:t>
            </a:r>
            <a:r>
              <a:rPr lang="ru-RU" sz="2400" b="0" strike="noStrike" spc="-1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sz="2400"/>
              <a:t/>
            </a:r>
            <a:br>
              <a:rPr sz="2400"/>
            </a:br>
            <a:r>
              <a:rPr lang="ru-RU" sz="1800" b="0" strike="noStrike" spc="-1">
                <a:solidFill>
                  <a:schemeClr val="dk1"/>
                </a:solidFill>
                <a:latin typeface="Arial"/>
                <a:ea typeface="Arial"/>
              </a:rPr>
              <a:t>«</a:t>
            </a:r>
            <a:r>
              <a:rPr lang="ru-RU" sz="1800" b="1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на предприятиях</a:t>
            </a:r>
            <a:r>
              <a:rPr lang="ru-RU" sz="1800" b="0" strike="noStrike" spc="-1">
                <a:solidFill>
                  <a:schemeClr val="dk1"/>
                </a:solidFill>
                <a:latin typeface="Arial"/>
                <a:ea typeface="Arial"/>
              </a:rPr>
              <a:t>»</a:t>
            </a:r>
            <a:r>
              <a:rPr sz="2000"/>
              <a:t/>
            </a:r>
            <a:br>
              <a:rPr sz="2000"/>
            </a:br>
            <a:r>
              <a:rPr sz="2400"/>
              <a:t/>
            </a:r>
            <a:br>
              <a:rPr sz="2400"/>
            </a:br>
            <a:r>
              <a:rPr lang="ru-RU" sz="1400" b="0" strike="noStrike" spc="-1">
                <a:solidFill>
                  <a:schemeClr val="dk1"/>
                </a:solidFill>
                <a:latin typeface="Arial"/>
                <a:ea typeface="Arial"/>
              </a:rPr>
              <a:t>Доклад подготовлен в ходе проведения исследования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chemeClr val="dk1"/>
                </a:solidFill>
                <a:latin typeface="Arial"/>
                <a:ea typeface="Arial"/>
              </a:rPr>
              <a:t>Проект № 24-00-024 «Развитие методов прогнозирования показателей надежности электронных модулей»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chemeClr val="dk1"/>
                </a:solidFill>
                <a:latin typeface="Arial"/>
                <a:ea typeface="Arial"/>
              </a:rPr>
              <a:t>в рамках Программы «Научный фонд Национального исследовательского университета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chemeClr val="dk1"/>
                </a:solidFill>
                <a:latin typeface="Arial"/>
                <a:ea typeface="Arial"/>
              </a:rPr>
              <a:t>«Высшая школа экономики» (НИУ ВШЭ)» в 2024 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Arial"/>
                <a:ea typeface="Arial"/>
              </a:rPr>
              <a:t>Департамент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chemeClr val="dk1"/>
                </a:solidFill>
                <a:latin typeface="Arial"/>
                <a:ea typeface="Arial"/>
              </a:rPr>
              <a:t>электронной инженерии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59320" y="1173960"/>
            <a:ext cx="2277720" cy="46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408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786880" y="1173960"/>
            <a:ext cx="2217240" cy="46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Arial"/>
                <a:ea typeface="Arial"/>
              </a:rPr>
              <a:t>Москва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strike="noStrike" spc="-1">
                <a:solidFill>
                  <a:schemeClr val="dk1"/>
                </a:solidFill>
                <a:latin typeface="Arial"/>
                <a:ea typeface="Arial"/>
              </a:rPr>
              <a:t>02.02.2024 г.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Google Shape;185;p 1"/>
          <p:cNvSpPr/>
          <p:nvPr/>
        </p:nvSpPr>
        <p:spPr>
          <a:xfrm>
            <a:off x="1027800" y="2461320"/>
            <a:ext cx="5346720" cy="284436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186;p 1"/>
          <p:cNvSpPr/>
          <p:nvPr/>
        </p:nvSpPr>
        <p:spPr>
          <a:xfrm>
            <a:off x="6673680" y="2484000"/>
            <a:ext cx="4448520" cy="275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E2D69"/>
                </a:solidFill>
                <a:latin typeface="Arial"/>
                <a:ea typeface="Arial"/>
              </a:rPr>
              <a:t>Доклад</a:t>
            </a:r>
            <a:r>
              <a:rPr lang="ru-RU" sz="2000" b="0" strike="noStrike" spc="-1">
                <a:solidFill>
                  <a:srgbClr val="0E2D69"/>
                </a:solidFill>
                <a:latin typeface="Arial"/>
                <a:ea typeface="Arial"/>
              </a:rPr>
              <a:t> </a:t>
            </a:r>
            <a:r>
              <a:rPr sz="2000"/>
              <a:t/>
            </a:r>
            <a:br>
              <a:rPr sz="2000"/>
            </a:br>
            <a:r>
              <a:rPr lang="ru-RU" sz="1600" b="1" strike="noStrike" spc="-1">
                <a:solidFill>
                  <a:srgbClr val="0E2D69"/>
                </a:solidFill>
                <a:latin typeface="Arial"/>
                <a:ea typeface="Arial"/>
              </a:rPr>
              <a:t>«Учет СМК или СМН в оценке показателей надежности электронных модулей»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E2D69"/>
                </a:solidFill>
                <a:latin typeface="Arial"/>
                <a:ea typeface="Arial"/>
              </a:rPr>
              <a:t>Докладчик</a:t>
            </a:r>
            <a:r>
              <a:rPr lang="ru-RU" sz="1400" b="0" strike="noStrike" spc="-1">
                <a:solidFill>
                  <a:srgbClr val="0E2D69"/>
                </a:solidFill>
                <a:latin typeface="Arial"/>
                <a:ea typeface="Arial"/>
              </a:rPr>
              <a:t> </a:t>
            </a:r>
            <a:r>
              <a:rPr sz="1400"/>
              <a:t/>
            </a:r>
            <a:br>
              <a:rPr sz="1400"/>
            </a:br>
            <a:r>
              <a:rPr lang="ru-RU" sz="1300" b="0" strike="noStrike" spc="-1">
                <a:solidFill>
                  <a:srgbClr val="0E2D69"/>
                </a:solidFill>
                <a:latin typeface="Arial"/>
                <a:ea typeface="Arial"/>
              </a:rPr>
              <a:t>Кононова Наталья Алексеевна,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300" b="0" strike="noStrike" spc="-1">
                <a:solidFill>
                  <a:srgbClr val="0E2D69"/>
                </a:solidFill>
                <a:latin typeface="Arial"/>
                <a:ea typeface="Arial"/>
              </a:rPr>
              <a:t>магистр 2 г.о. образовательной программы 11.04.04 Прикладная электроника и фотоника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Google Shape;187;p 1"/>
          <p:cNvSpPr/>
          <p:nvPr/>
        </p:nvSpPr>
        <p:spPr>
          <a:xfrm>
            <a:off x="6615360" y="2461320"/>
            <a:ext cx="4540680" cy="284436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Система Менеджмента Качества (СМК)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34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Так </a:t>
            </a: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как надежность является составной частью понятия качества продукции, то в </a:t>
            </a: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общем</a:t>
            </a:r>
            <a:r>
              <a:rPr lang="en-US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случае </a:t>
            </a: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независимым подтверждением стабильного уровня надежности продукции является сертификат на систему качества предприятия - Систему Менеджмента Качества (СМК), выдаваемый аккредитованной организацией. Требования к системе качества при этом устанавливаются международными стандартами ISO серии 9000 (9001—9003), а право выдачи сертификата имеют организации (органы по сертификации систем качества), аккредитованные в национальной или международной системе сертификации. Сертификат на систему качества является достаточно полным доказательством наличия эффективных процедур обеспечения надежности.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Структура СМК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116" name="Google Shape;357;p12"/>
          <p:cNvSpPr/>
          <p:nvPr/>
        </p:nvSpPr>
        <p:spPr>
          <a:xfrm>
            <a:off x="360000" y="1980000"/>
            <a:ext cx="11193120" cy="3508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Если </a:t>
            </a: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придерживаться терминологии Международной организации по стандартизации (ISO), то: «Система Менеджмента Качества» – это система менеджмента для руководства и управления организацией применительно к качеству» (ISO 9000:2000). Составными элементами Системы Менеджмента Качества являются: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- организационная структура управления компанией;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- ответственность руководства;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- процедуры, регламентирующие деятельность компании;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16000" indent="-216000"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- ресурсы (персонал, инфраструктура и т.д.).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ГОСТ, регулирующие СМК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121" name="Google Shape;393;p14"/>
          <p:cNvSpPr/>
          <p:nvPr/>
        </p:nvSpPr>
        <p:spPr>
          <a:xfrm>
            <a:off x="449280" y="1789560"/>
            <a:ext cx="11193120" cy="4493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ГОСТ Р ИСО 9000-2015. СМК. Основные положения и словарь.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ГОСТ Р ИСО 9001-2015 СМК. </a:t>
            </a: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Требования</a:t>
            </a:r>
            <a:r>
              <a:rPr lang="en-US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ГОСТ Р ИСО 10002-2020. Менеджмент качества.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ГОСТ РВ 52375-2005. СМК. Оборонная </a:t>
            </a: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продукция</a:t>
            </a:r>
            <a:r>
              <a:rPr lang="en-US" sz="2000" spc="-1" dirty="0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ГОСТ РВ 0015-002-2020. Государственный военный стандарт. Система разработки и постановки на производство военной техники: </a:t>
            </a:r>
            <a:endParaRPr lang="en-US" sz="2000" b="0" strike="noStrike" spc="-1" dirty="0" smtClean="0">
              <a:solidFill>
                <a:schemeClr val="dk1"/>
              </a:solidFill>
              <a:latin typeface="Arial"/>
              <a:ea typeface="Arial"/>
            </a:endParaRPr>
          </a:p>
          <a:p>
            <a:pPr algn="just">
              <a:lnSpc>
                <a:spcPct val="100000"/>
              </a:lnSpc>
              <a:buClr>
                <a:srgbClr val="0F2C68"/>
              </a:buClr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F2C68"/>
              </a:buClr>
              <a:tabLst>
                <a:tab pos="0" algn="l"/>
              </a:tabLst>
            </a:pPr>
            <a:r>
              <a:rPr lang="en-US" sz="14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		</a:t>
            </a:r>
            <a:r>
              <a:rPr lang="ru-RU" sz="14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ГОСТ </a:t>
            </a:r>
            <a:r>
              <a:rPr lang="ru-RU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РВ 0015-002-2020 устанавливает требования к СМК организаций, исполняющих государственный оборонный заказ (далее – ГОЗ), при исследованиях, обосновании разработки, проектировании (включая изыскания), разработке, производстве, испытаниях, строительстве, установке, монтаже, техническом и сервисном обслуживании, ремонте, хранении, утилизации и реализации военной продукции и боеприпасов; организаций, исполняющих международные договоры, включая договоры в области военно-технического сотрудничества; организаций, осуществляющих разработку, производство, испытания, закупку, хранение и поставку изделий электронной компонентной базы, а также организаций всех уровней кооперации головного исполнителя</a:t>
            </a:r>
            <a:r>
              <a:rPr lang="ru-RU" sz="14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1400" b="0" strike="noStrike" spc="-1" dirty="0" smtClean="0">
              <a:solidFill>
                <a:schemeClr val="dk1"/>
              </a:solidFill>
              <a:latin typeface="Arial"/>
              <a:ea typeface="Arial"/>
            </a:endParaRPr>
          </a:p>
          <a:p>
            <a:pPr algn="just">
              <a:lnSpc>
                <a:spcPct val="100000"/>
              </a:lnSpc>
              <a:buClr>
                <a:srgbClr val="0F2C68"/>
              </a:buClr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F2C68"/>
              </a:buClr>
              <a:tabLst>
                <a:tab pos="0" algn="l"/>
              </a:tabLst>
            </a:pPr>
            <a:r>
              <a:rPr lang="en-US" sz="14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		</a:t>
            </a:r>
            <a:r>
              <a:rPr lang="ru-RU" sz="14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Главная </a:t>
            </a:r>
            <a:r>
              <a:rPr lang="ru-RU" sz="1400" b="0" strike="noStrike" spc="-1" dirty="0">
                <a:solidFill>
                  <a:schemeClr val="dk1"/>
                </a:solidFill>
                <a:latin typeface="Arial"/>
                <a:ea typeface="Arial"/>
              </a:rPr>
              <a:t>цель ГОСТ РВ 0015-002-2020 - адаптация передового международного опыта в области систем менеджмента качества под нужды оборонно-промышленного комплекса РФ.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Система менеджмента надежности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126" name="Google Shape;393;p 1"/>
          <p:cNvSpPr/>
          <p:nvPr/>
        </p:nvSpPr>
        <p:spPr>
          <a:xfrm>
            <a:off x="761999" y="2276265"/>
            <a:ext cx="10448925" cy="314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Система менеджмента надежности (</a:t>
            </a:r>
            <a:r>
              <a:rPr lang="ru-RU" sz="20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dependability</a:t>
            </a: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management</a:t>
            </a: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Arial"/>
                <a:ea typeface="Arial"/>
              </a:rPr>
              <a:t>system</a:t>
            </a: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): Набор взаимосвязанных или взаимодействующих элементов организации, необходимых для установления политики и целей, определения и внедрения процессов, требуемых для достижения поставленных целей в области надежности.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Примечание 1 - Система менеджмента надежности обычно не изолирована, а входит как составная часть в общую систему менеджмента организации.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Примечание 2 - Элементы системы включают в себя структуру организации, распределение функций и ответственности, планирование, процедуры и процессы.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Иностранный менеджмент надежности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1241"/>
              </p:ext>
            </p:extLst>
          </p:nvPr>
        </p:nvGraphicFramePr>
        <p:xfrm>
          <a:off x="1578706" y="2076450"/>
          <a:ext cx="8946418" cy="3752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209">
                  <a:extLst>
                    <a:ext uri="{9D8B030D-6E8A-4147-A177-3AD203B41FA5}">
                      <a16:colId xmlns:a16="http://schemas.microsoft.com/office/drawing/2014/main" val="1416423208"/>
                    </a:ext>
                  </a:extLst>
                </a:gridCol>
                <a:gridCol w="4473209">
                  <a:extLst>
                    <a:ext uri="{9D8B030D-6E8A-4147-A177-3AD203B41FA5}">
                      <a16:colId xmlns:a16="http://schemas.microsoft.com/office/drawing/2014/main" val="153854356"/>
                    </a:ext>
                  </a:extLst>
                </a:gridCol>
              </a:tblGrid>
              <a:tr h="720436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Dependability management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65440"/>
                  </a:ext>
                </a:extLst>
              </a:tr>
              <a:tr h="730443">
                <a:tc>
                  <a:txBody>
                    <a:bodyPr/>
                    <a:lstStyle/>
                    <a:p>
                      <a:r>
                        <a:rPr lang="en-US" dirty="0" smtClean="0"/>
                        <a:t>IEC 60300-1 (1993)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Dependability</a:t>
                      </a:r>
                      <a:r>
                        <a:rPr lang="en-US" baseline="0" dirty="0" smtClean="0"/>
                        <a:t> management. Part 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45961"/>
                  </a:ext>
                </a:extLst>
              </a:tr>
              <a:tr h="730443">
                <a:tc>
                  <a:txBody>
                    <a:bodyPr/>
                    <a:lstStyle/>
                    <a:p>
                      <a:r>
                        <a:rPr lang="en-US" dirty="0" smtClean="0"/>
                        <a:t>IEC 60300-2 (1995)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Dependability</a:t>
                      </a:r>
                      <a:r>
                        <a:rPr lang="en-US" baseline="0" dirty="0" smtClean="0"/>
                        <a:t> management. Part 2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08879"/>
                  </a:ext>
                </a:extLst>
              </a:tr>
              <a:tr h="730443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Specification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168"/>
                  </a:ext>
                </a:extLst>
              </a:tr>
              <a:tr h="841086">
                <a:tc>
                  <a:txBody>
                    <a:bodyPr/>
                    <a:lstStyle/>
                    <a:p>
                      <a:r>
                        <a:rPr lang="en-US" dirty="0" smtClean="0"/>
                        <a:t>IEC 60300-3-4 (1996)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Dependability</a:t>
                      </a:r>
                      <a:r>
                        <a:rPr lang="en-US" baseline="0" dirty="0" smtClean="0"/>
                        <a:t> management. Part 3. Application guide/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11553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ГОСТ Р МЭК 60300-1-2017 Менеджмент риска. Руководство по применению менеджмента надежности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141" name="Google Shape;393;p 2"/>
          <p:cNvSpPr/>
          <p:nvPr/>
        </p:nvSpPr>
        <p:spPr>
          <a:xfrm>
            <a:off x="449280" y="2381040"/>
            <a:ext cx="11193120" cy="22467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В настоящем стандарте приведены процессы менеджмента надежности организации, и установлена структура действий для достижения целевого уровня показателей надежности</a:t>
            </a:r>
            <a:r>
              <a:rPr lang="ru-RU" sz="2000" b="0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lang="en-US" sz="2000" b="0" strike="noStrike" spc="-1" dirty="0" smtClean="0">
              <a:solidFill>
                <a:schemeClr val="dk1"/>
              </a:solidFill>
              <a:latin typeface="Arial"/>
              <a:ea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endParaRPr lang="en-US" sz="2000" b="0" strike="noStrike" spc="-1" dirty="0" smtClean="0">
              <a:solidFill>
                <a:schemeClr val="dk1"/>
              </a:solidFill>
              <a:latin typeface="Arial"/>
              <a:ea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F2C68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u="sng" spc="-1" dirty="0" smtClean="0"/>
              <a:t>Иностранный аналог</a:t>
            </a:r>
            <a:r>
              <a:rPr lang="ru-RU" sz="2000" spc="-1" dirty="0" smtClean="0"/>
              <a:t>: </a:t>
            </a:r>
            <a:r>
              <a:rPr lang="en-US" sz="2000" spc="-1" dirty="0" smtClean="0"/>
              <a:t>IEC </a:t>
            </a:r>
            <a:r>
              <a:rPr lang="en-US" sz="2000" spc="-1" dirty="0"/>
              <a:t>60050-192—2014, International </a:t>
            </a:r>
            <a:r>
              <a:rPr lang="en-US" sz="2000" spc="-1" dirty="0" err="1"/>
              <a:t>Electrotechnical</a:t>
            </a:r>
            <a:r>
              <a:rPr lang="en-US" sz="2000" spc="-1" dirty="0"/>
              <a:t> Vocabulary—Part 191: Dependability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dk1"/>
                </a:solidFill>
                <a:latin typeface="Arial"/>
                <a:ea typeface="Arial"/>
              </a:rPr>
              <a:t>Система менеджмента надежности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pic>
        <p:nvPicPr>
          <p:cNvPr id="131" name="Рисунок 130"/>
          <p:cNvPicPr/>
          <p:nvPr/>
        </p:nvPicPr>
        <p:blipFill>
          <a:blip r:embed="rId3"/>
          <a:stretch/>
        </p:blipFill>
        <p:spPr>
          <a:xfrm>
            <a:off x="1999050" y="2155320"/>
            <a:ext cx="7576560" cy="355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 idx="4294967295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chemeClr val="dk1"/>
                </a:solidFill>
                <a:latin typeface="Arial"/>
                <a:ea typeface="Arial"/>
              </a:rPr>
              <a:t>Функционирование СМН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idx="4294967295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 dirty="0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idx="4294967295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idx="4294967295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pc="-1" dirty="0" smtClean="0">
                <a:solidFill>
                  <a:srgbClr val="0E2D69"/>
                </a:solidFill>
                <a:ea typeface="Arial"/>
              </a:rPr>
              <a:t>Учет СМК или СМН в оценке показателей надежности электронных модулей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0" y="2404800"/>
            <a:ext cx="558165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4553"/>
          <a:stretch/>
        </p:blipFill>
        <p:spPr>
          <a:xfrm>
            <a:off x="6176130" y="1405620"/>
            <a:ext cx="5472945" cy="497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865" y="1215120"/>
            <a:ext cx="5715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1242</Words>
  <Application>Microsoft Office PowerPoint</Application>
  <PresentationFormat>Широкоэкранный</PresentationFormat>
  <Paragraphs>135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DejaVu Sans</vt:lpstr>
      <vt:lpstr>Symbol</vt:lpstr>
      <vt:lpstr>Times New Roman</vt:lpstr>
      <vt:lpstr>Wingdings</vt:lpstr>
      <vt:lpstr>Office Theme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Система Менеджмента Качества (СМК)</vt:lpstr>
      <vt:lpstr>Структура СМК</vt:lpstr>
      <vt:lpstr>ГОСТ, регулирующие СМК</vt:lpstr>
      <vt:lpstr>Система менеджмента надежности</vt:lpstr>
      <vt:lpstr>Иностранный менеджмент надежности</vt:lpstr>
      <vt:lpstr>ГОСТ Р МЭК 60300-1-2017 Менеджмент риска. Руководство по применению менеджмента надежности</vt:lpstr>
      <vt:lpstr>Система менеджмента надежности</vt:lpstr>
      <vt:lpstr>Функционирование СМН</vt:lpstr>
      <vt:lpstr>Учет СМН на уровне ЭРИ</vt:lpstr>
      <vt:lpstr>Учет СМН на уровне сборки модуля</vt:lpstr>
      <vt:lpstr>Учет СМН на уровне сборки модуля</vt:lpstr>
      <vt:lpstr>Метод учета влияния системы менеджмента надежности</vt:lpstr>
      <vt:lpstr>Укрупненная функциональная модель процесса прогнозирования надежности ЭС</vt:lpstr>
      <vt:lpstr>Метод учета влияния системы менеджмента надежности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subject/>
  <dc:creator>Кутьков Юрий Юрьевич</dc:creator>
  <dc:description/>
  <cp:lastModifiedBy>Кононова Наталья Алексеевна</cp:lastModifiedBy>
  <cp:revision>51</cp:revision>
  <dcterms:created xsi:type="dcterms:W3CDTF">2021-11-11T08:52:47Z</dcterms:created>
  <dcterms:modified xsi:type="dcterms:W3CDTF">2024-03-01T13:10:44Z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