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4"/>
  </p:notesMasterIdLst>
  <p:sldIdLst>
    <p:sldId id="392" r:id="rId5"/>
    <p:sldId id="393" r:id="rId6"/>
    <p:sldId id="394" r:id="rId7"/>
    <p:sldId id="396" r:id="rId8"/>
    <p:sldId id="387" r:id="rId9"/>
    <p:sldId id="372" r:id="rId10"/>
    <p:sldId id="397" r:id="rId11"/>
    <p:sldId id="395" r:id="rId12"/>
    <p:sldId id="391" r:id="rId13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25" userDrawn="1">
          <p15:clr>
            <a:srgbClr val="A4A3A4"/>
          </p15:clr>
        </p15:guide>
        <p15:guide id="4" pos="1209" userDrawn="1">
          <p15:clr>
            <a:srgbClr val="A4A3A4"/>
          </p15:clr>
        </p15:guide>
        <p15:guide id="5" pos="2955" userDrawn="1">
          <p15:clr>
            <a:srgbClr val="A4A3A4"/>
          </p15:clr>
        </p15:guide>
        <p15:guide id="6" pos="2071" userDrawn="1">
          <p15:clr>
            <a:srgbClr val="A4A3A4"/>
          </p15:clr>
        </p15:guide>
        <p15:guide id="9" pos="3840" userDrawn="1">
          <p15:clr>
            <a:srgbClr val="A4A3A4"/>
          </p15:clr>
        </p15:guide>
        <p15:guide id="10" pos="4702" userDrawn="1">
          <p15:clr>
            <a:srgbClr val="A4A3A4"/>
          </p15:clr>
        </p15:guide>
        <p15:guide id="11" pos="5586" userDrawn="1">
          <p15:clr>
            <a:srgbClr val="A4A3A4"/>
          </p15:clr>
        </p15:guide>
        <p15:guide id="12" pos="7333" userDrawn="1">
          <p15:clr>
            <a:srgbClr val="A4A3A4"/>
          </p15:clr>
        </p15:guide>
        <p15:guide id="13" orient="horz" pos="3952" userDrawn="1">
          <p15:clr>
            <a:srgbClr val="A4A3A4"/>
          </p15:clr>
        </p15:guide>
        <p15:guide id="15" pos="6471" userDrawn="1">
          <p15:clr>
            <a:srgbClr val="A4A3A4"/>
          </p15:clr>
        </p15:guide>
        <p15:guide id="16" orient="horz" pos="91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Кутьков Юрий Юрьевич" initials="КЮЮ" lastIdx="4" clrIdx="0">
    <p:extLst>
      <p:ext uri="{19B8F6BF-5375-455C-9EA6-DF929625EA0E}">
        <p15:presenceInfo xmlns:p15="http://schemas.microsoft.com/office/powerpoint/2012/main" userId="S::ykutkov@hse.ru::45dbd1ed-eea1-4925-9fa4-5001421b49d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29C63"/>
    <a:srgbClr val="E61F3D"/>
    <a:srgbClr val="02060E"/>
    <a:srgbClr val="96628C"/>
    <a:srgbClr val="11A0D7"/>
    <a:srgbClr val="CD5A5A"/>
    <a:srgbClr val="FFD746"/>
    <a:srgbClr val="0E2D69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74" autoAdjust="0"/>
    <p:restoredTop sz="94526" autoAdjust="0"/>
  </p:normalViewPr>
  <p:slideViewPr>
    <p:cSldViewPr snapToGrid="0" snapToObjects="1">
      <p:cViewPr varScale="1">
        <p:scale>
          <a:sx n="78" d="100"/>
          <a:sy n="78" d="100"/>
        </p:scale>
        <p:origin x="1013" y="58"/>
      </p:cViewPr>
      <p:guideLst>
        <p:guide pos="325"/>
        <p:guide pos="1209"/>
        <p:guide pos="2955"/>
        <p:guide pos="2071"/>
        <p:guide pos="3840"/>
        <p:guide pos="4702"/>
        <p:guide pos="5586"/>
        <p:guide pos="7333"/>
        <p:guide orient="horz" pos="3952"/>
        <p:guide pos="6471"/>
        <p:guide orient="horz" pos="91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134" d="100"/>
          <a:sy n="134" d="100"/>
        </p:scale>
        <p:origin x="3648" y="1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261BF4-8B2C-784B-9959-B59A059012C3}" type="datetimeFigureOut">
              <a:rPr lang="x-none" smtClean="0"/>
              <a:t>23.05.2024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748903-8EB5-294E-A216-6B54B036878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31680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48903-8EB5-294E-A216-6B54B0368783}" type="slidenum">
              <a:rPr lang="x-none" smtClean="0"/>
              <a:t>6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46562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ожк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8" descr="A blue circle with white text&#10;&#10;Description automatically generated with low confidence">
            <a:extLst>
              <a:ext uri="{FF2B5EF4-FFF2-40B4-BE49-F238E27FC236}">
                <a16:creationId xmlns:a16="http://schemas.microsoft.com/office/drawing/2014/main" id="{BA292C80-0DA8-194A-9A66-279048FA2A5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3859" y="962173"/>
            <a:ext cx="886499" cy="886499"/>
          </a:xfrm>
          <a:prstGeom prst="rect">
            <a:avLst/>
          </a:prstGeom>
        </p:spPr>
      </p:pic>
      <p:cxnSp>
        <p:nvCxnSpPr>
          <p:cNvPr id="11" name="Straight Connector 48">
            <a:extLst>
              <a:ext uri="{FF2B5EF4-FFF2-40B4-BE49-F238E27FC236}">
                <a16:creationId xmlns:a16="http://schemas.microsoft.com/office/drawing/2014/main" id="{313EF906-5BAC-0141-A198-076E155DF9E2}"/>
              </a:ext>
            </a:extLst>
          </p:cNvPr>
          <p:cNvCxnSpPr>
            <a:cxnSpLocks/>
          </p:cNvCxnSpPr>
          <p:nvPr userDrawn="1"/>
        </p:nvCxnSpPr>
        <p:spPr>
          <a:xfrm>
            <a:off x="6090212" y="985336"/>
            <a:ext cx="0" cy="840173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50">
            <a:extLst>
              <a:ext uri="{FF2B5EF4-FFF2-40B4-BE49-F238E27FC236}">
                <a16:creationId xmlns:a16="http://schemas.microsoft.com/office/drawing/2014/main" id="{61206A97-26F2-E646-8775-9928FEF465B5}"/>
              </a:ext>
            </a:extLst>
          </p:cNvPr>
          <p:cNvCxnSpPr>
            <a:cxnSpLocks/>
          </p:cNvCxnSpPr>
          <p:nvPr userDrawn="1"/>
        </p:nvCxnSpPr>
        <p:spPr>
          <a:xfrm>
            <a:off x="8642581" y="985336"/>
            <a:ext cx="0" cy="840173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51">
            <a:extLst>
              <a:ext uri="{FF2B5EF4-FFF2-40B4-BE49-F238E27FC236}">
                <a16:creationId xmlns:a16="http://schemas.microsoft.com/office/drawing/2014/main" id="{28E0E5F6-C1CA-9B41-B1DB-6E4FB509084D}"/>
              </a:ext>
            </a:extLst>
          </p:cNvPr>
          <p:cNvCxnSpPr>
            <a:cxnSpLocks/>
          </p:cNvCxnSpPr>
          <p:nvPr userDrawn="1"/>
        </p:nvCxnSpPr>
        <p:spPr>
          <a:xfrm>
            <a:off x="11179047" y="985336"/>
            <a:ext cx="0" cy="840173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Заголовок 15">
            <a:extLst>
              <a:ext uri="{FF2B5EF4-FFF2-40B4-BE49-F238E27FC236}">
                <a16:creationId xmlns:a16="http://schemas.microsoft.com/office/drawing/2014/main" id="{6007C52F-2E27-E24A-B9DC-AAAB052DBD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7967" y="2404670"/>
            <a:ext cx="7634059" cy="1978323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4300" b="0" i="0" baseline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  <a:t>Название презентации</a:t>
            </a:r>
            <a:b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  <a:t>может быть набрано в две </a:t>
            </a:r>
            <a:b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  <a:t>или три строки (43 </a:t>
            </a:r>
            <a:r>
              <a:rPr lang="en-GB" sz="4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4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4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20" name="Текст 19">
            <a:extLst>
              <a:ext uri="{FF2B5EF4-FFF2-40B4-BE49-F238E27FC236}">
                <a16:creationId xmlns:a16="http://schemas.microsoft.com/office/drawing/2014/main" id="{18109844-C2E7-354F-9C01-8834E4DCE37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74947" y="1187841"/>
            <a:ext cx="3848717" cy="435163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 i="0">
                <a:latin typeface="HSE Sans" panose="02000000000000000000" pitchFamily="2" charset="0"/>
              </a:defRPr>
            </a:lvl1pPr>
            <a:lvl2pPr marL="457200" indent="0" algn="l">
              <a:buNone/>
              <a:defRPr sz="1600" b="0" i="0">
                <a:latin typeface="HSE Sans" panose="02000000000000000000" pitchFamily="2" charset="0"/>
              </a:defRPr>
            </a:lvl2pPr>
            <a:lvl3pPr marL="914400" indent="0" algn="l">
              <a:buNone/>
              <a:defRPr sz="1600" b="0" i="0">
                <a:latin typeface="HSE Sans" panose="02000000000000000000" pitchFamily="2" charset="0"/>
              </a:defRPr>
            </a:lvl3pPr>
            <a:lvl4pPr marL="1371600" indent="0" algn="l">
              <a:buNone/>
              <a:defRPr sz="1600" b="0" i="0">
                <a:latin typeface="HSE Sans" panose="02000000000000000000" pitchFamily="2" charset="0"/>
              </a:defRPr>
            </a:lvl4pPr>
            <a:lvl5pPr marL="1828800" indent="0" algn="l">
              <a:buNone/>
              <a:defRPr sz="1600" b="0" i="0">
                <a:latin typeface="HSE Sans" panose="02000000000000000000" pitchFamily="2" charset="0"/>
              </a:defRPr>
            </a:lvl5pPr>
          </a:lstStyle>
          <a:p>
            <a:r>
              <a:rPr lang="ru-RU" dirty="0">
                <a:latin typeface="HSE Sans" panose="02000000000000000000" pitchFamily="2" charset="0"/>
              </a:rPr>
              <a:t>Название факультета</a:t>
            </a:r>
            <a:br>
              <a:rPr lang="ru-RU" dirty="0">
                <a:latin typeface="HSE Sans" panose="02000000000000000000" pitchFamily="2" charset="0"/>
              </a:rPr>
            </a:br>
            <a:r>
              <a:rPr lang="ru-RU" dirty="0">
                <a:latin typeface="HSE Sans" panose="02000000000000000000" pitchFamily="2" charset="0"/>
              </a:rPr>
              <a:t>в две строки</a:t>
            </a:r>
            <a:r>
              <a:rPr lang="en-GB" dirty="0">
                <a:latin typeface="HSE Sans" panose="02000000000000000000" pitchFamily="2" charset="0"/>
              </a:rPr>
              <a:t> (16 </a:t>
            </a:r>
            <a:r>
              <a:rPr lang="en-GB" dirty="0" err="1">
                <a:latin typeface="HSE Sans" panose="02000000000000000000" pitchFamily="2" charset="0"/>
              </a:rPr>
              <a:t>pt</a:t>
            </a:r>
            <a:r>
              <a:rPr lang="en-GB" dirty="0">
                <a:latin typeface="HSE Sans" panose="02000000000000000000" pitchFamily="2" charset="0"/>
              </a:rPr>
              <a:t>)</a:t>
            </a:r>
            <a:endParaRPr lang="ru-RU" dirty="0">
              <a:latin typeface="HSE Sans" panose="02000000000000000000" pitchFamily="2" charset="0"/>
            </a:endParaRPr>
          </a:p>
        </p:txBody>
      </p:sp>
      <p:sp>
        <p:nvSpPr>
          <p:cNvPr id="25" name="Текст 24">
            <a:extLst>
              <a:ext uri="{FF2B5EF4-FFF2-40B4-BE49-F238E27FC236}">
                <a16:creationId xmlns:a16="http://schemas.microsoft.com/office/drawing/2014/main" id="{40A04329-C800-BB42-BFE0-7E3C68848DA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59420" y="1173829"/>
            <a:ext cx="2278063" cy="463186"/>
          </a:xfrm>
        </p:spPr>
        <p:txBody>
          <a:bodyPr lIns="0" tIns="0" rIns="0" bIns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2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200" dirty="0">
                <a:latin typeface="HSE Sans" panose="02000000000000000000" pitchFamily="2" charset="0"/>
              </a:rPr>
            </a:br>
            <a:r>
              <a:rPr lang="ru-RU" sz="12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200" dirty="0">
                <a:latin typeface="HSE Sans" panose="02000000000000000000" pitchFamily="2" charset="0"/>
              </a:rPr>
              <a:t> (12pt)</a:t>
            </a:r>
            <a:endParaRPr lang="ru-RU" sz="1200" dirty="0">
              <a:latin typeface="HSE Sans" panose="02000000000000000000" pitchFamily="2" charset="0"/>
            </a:endParaRPr>
          </a:p>
        </p:txBody>
      </p:sp>
      <p:sp>
        <p:nvSpPr>
          <p:cNvPr id="27" name="Текст 26">
            <a:extLst>
              <a:ext uri="{FF2B5EF4-FFF2-40B4-BE49-F238E27FC236}">
                <a16:creationId xmlns:a16="http://schemas.microsoft.com/office/drawing/2014/main" id="{98337931-3EC2-F348-99EA-860F4FFDC188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8786720" y="1173829"/>
            <a:ext cx="2217738" cy="463186"/>
          </a:xfrm>
        </p:spPr>
        <p:txBody>
          <a:bodyPr lIns="0" tIns="0" rIns="0" bIns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200" dirty="0">
                <a:latin typeface="HSE Sans" panose="02000000000000000000" pitchFamily="2" charset="0"/>
              </a:rPr>
              <a:t>Москва</a:t>
            </a:r>
            <a:br>
              <a:rPr lang="ru-RU" sz="1200" dirty="0">
                <a:latin typeface="HSE Sans" panose="02000000000000000000" pitchFamily="2" charset="0"/>
              </a:rPr>
            </a:br>
            <a:r>
              <a:rPr lang="ru-RU" sz="1200" dirty="0">
                <a:latin typeface="HSE Sans" panose="02000000000000000000" pitchFamily="2" charset="0"/>
              </a:rPr>
              <a:t>2022</a:t>
            </a:r>
            <a:r>
              <a:rPr lang="en-GB" sz="1200" dirty="0">
                <a:latin typeface="HSE Sans" panose="02000000000000000000" pitchFamily="2" charset="0"/>
              </a:rPr>
              <a:t> (12pt)</a:t>
            </a:r>
            <a:endParaRPr lang="ru-RU" sz="1200" dirty="0">
              <a:latin typeface="HSE Sans" panose="02000000000000000000" pitchFamily="2" charset="0"/>
            </a:endParaRPr>
          </a:p>
        </p:txBody>
      </p:sp>
      <p:sp>
        <p:nvSpPr>
          <p:cNvPr id="29" name="Текст 28">
            <a:extLst>
              <a:ext uri="{FF2B5EF4-FFF2-40B4-BE49-F238E27FC236}">
                <a16:creationId xmlns:a16="http://schemas.microsoft.com/office/drawing/2014/main" id="{EEA7A79B-D410-B44F-BF32-C3EAEFC20A6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27967" y="4824914"/>
            <a:ext cx="7625267" cy="652860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600" dirty="0">
                <a:latin typeface="HSE Sans" panose="02000000000000000000" pitchFamily="2" charset="0"/>
              </a:rPr>
              <a:t>Если нужно больше места, то используйте подзаголовок</a:t>
            </a:r>
            <a:r>
              <a:rPr lang="en-GB" sz="1600" dirty="0">
                <a:latin typeface="HSE Sans" panose="02000000000000000000" pitchFamily="2" charset="0"/>
              </a:rPr>
              <a:t> (16 </a:t>
            </a:r>
            <a:r>
              <a:rPr lang="en-GB" sz="1600" dirty="0" err="1">
                <a:latin typeface="HSE Sans" panose="02000000000000000000" pitchFamily="2" charset="0"/>
              </a:rPr>
              <a:t>pt</a:t>
            </a:r>
            <a:r>
              <a:rPr lang="en-GB" sz="1600" dirty="0">
                <a:latin typeface="HSE Sans" panose="02000000000000000000" pitchFamily="2" charset="0"/>
              </a:rPr>
              <a:t>)</a:t>
            </a:r>
            <a:endParaRPr lang="ru-RU" sz="16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8959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ве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con&#10;&#10;Description automatically generated">
            <a:extLst>
              <a:ext uri="{FF2B5EF4-FFF2-40B4-BE49-F238E27FC236}">
                <a16:creationId xmlns:a16="http://schemas.microsoft.com/office/drawing/2014/main" id="{9328428E-0D3D-6E4B-BAC0-3F63BAF7DB7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8" name="Straight Connector 19">
            <a:extLst>
              <a:ext uri="{FF2B5EF4-FFF2-40B4-BE49-F238E27FC236}">
                <a16:creationId xmlns:a16="http://schemas.microsoft.com/office/drawing/2014/main" id="{86CF47C6-D972-9E44-A717-6848F3489399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1">
            <a:extLst>
              <a:ext uri="{FF2B5EF4-FFF2-40B4-BE49-F238E27FC236}">
                <a16:creationId xmlns:a16="http://schemas.microsoft.com/office/drawing/2014/main" id="{412FEF63-77C0-7C4A-B9BE-4BC0EEEEB78C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5">
            <a:extLst>
              <a:ext uri="{FF2B5EF4-FFF2-40B4-BE49-F238E27FC236}">
                <a16:creationId xmlns:a16="http://schemas.microsoft.com/office/drawing/2014/main" id="{C4F550E9-E979-284D-B65F-44E092DD9D02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3A39D099-B515-F343-BF7A-A95468DA3860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2" name="Straight Connector 59">
            <a:extLst>
              <a:ext uri="{FF2B5EF4-FFF2-40B4-BE49-F238E27FC236}">
                <a16:creationId xmlns:a16="http://schemas.microsoft.com/office/drawing/2014/main" id="{396B1F99-9711-C64F-A7C9-4F1D89E7F11D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7">
            <a:extLst>
              <a:ext uri="{FF2B5EF4-FFF2-40B4-BE49-F238E27FC236}">
                <a16:creationId xmlns:a16="http://schemas.microsoft.com/office/drawing/2014/main" id="{9C21DFE9-C3B2-C54E-9275-7776355F73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5A73F99D-6D58-724E-ADB3-150D9B24F8C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6" name="Текст 39">
            <a:extLst>
              <a:ext uri="{FF2B5EF4-FFF2-40B4-BE49-F238E27FC236}">
                <a16:creationId xmlns:a16="http://schemas.microsoft.com/office/drawing/2014/main" id="{7E89E360-BE39-5041-BAD6-C7B708340AA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9" name="Заголовок 31">
            <a:extLst>
              <a:ext uri="{FF2B5EF4-FFF2-40B4-BE49-F238E27FC236}">
                <a16:creationId xmlns:a16="http://schemas.microsoft.com/office/drawing/2014/main" id="{1C20890C-BC1C-0745-9AF3-46700BA27C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9" y="1447790"/>
            <a:ext cx="4322530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Дополнительная </a:t>
            </a:r>
            <a:b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цветовая гамма</a:t>
            </a:r>
          </a:p>
        </p:txBody>
      </p:sp>
      <p:sp>
        <p:nvSpPr>
          <p:cNvPr id="20" name="Текст 35">
            <a:extLst>
              <a:ext uri="{FF2B5EF4-FFF2-40B4-BE49-F238E27FC236}">
                <a16:creationId xmlns:a16="http://schemas.microsoft.com/office/drawing/2014/main" id="{CA2589F7-4500-024F-8E07-D726629A599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8" y="2379663"/>
            <a:ext cx="4322531" cy="239937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300" dirty="0">
                <a:latin typeface="HSE Sans" panose="02000000000000000000" pitchFamily="2" charset="0"/>
              </a:rPr>
              <a:t>Для оформления графиков, таблиц, диаграмм могут потребоваться дополнительные цвета и вы совершенно правы, задавая вопрос, какие цвета использовать и где их взять. Мы предлагаем использовать палитру цветов Вышки для этих целей.</a:t>
            </a:r>
          </a:p>
        </p:txBody>
      </p:sp>
      <p:sp>
        <p:nvSpPr>
          <p:cNvPr id="21" name="Oval 5">
            <a:extLst>
              <a:ext uri="{FF2B5EF4-FFF2-40B4-BE49-F238E27FC236}">
                <a16:creationId xmlns:a16="http://schemas.microsoft.com/office/drawing/2014/main" id="{D2CA403A-98E7-6C42-8F44-30AB6622C802}"/>
              </a:ext>
            </a:extLst>
          </p:cNvPr>
          <p:cNvSpPr/>
          <p:nvPr userDrawn="1"/>
        </p:nvSpPr>
        <p:spPr>
          <a:xfrm>
            <a:off x="5392982" y="1447790"/>
            <a:ext cx="830997" cy="830997"/>
          </a:xfrm>
          <a:prstGeom prst="ellipse">
            <a:avLst/>
          </a:prstGeom>
          <a:solidFill>
            <a:srgbClr val="0E2D69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2" name="Oval 20">
            <a:extLst>
              <a:ext uri="{FF2B5EF4-FFF2-40B4-BE49-F238E27FC236}">
                <a16:creationId xmlns:a16="http://schemas.microsoft.com/office/drawing/2014/main" id="{42ABAA5D-E7AB-6E48-9D43-A48178C9BDD4}"/>
              </a:ext>
            </a:extLst>
          </p:cNvPr>
          <p:cNvSpPr/>
          <p:nvPr userDrawn="1"/>
        </p:nvSpPr>
        <p:spPr>
          <a:xfrm>
            <a:off x="6742925" y="1447790"/>
            <a:ext cx="830997" cy="830997"/>
          </a:xfrm>
          <a:prstGeom prst="ellipse">
            <a:avLst/>
          </a:prstGeom>
          <a:solidFill>
            <a:srgbClr val="234A9B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09F185A-8F67-9C42-A7C5-87E483F4FC19}"/>
              </a:ext>
            </a:extLst>
          </p:cNvPr>
          <p:cNvSpPr/>
          <p:nvPr userDrawn="1"/>
        </p:nvSpPr>
        <p:spPr>
          <a:xfrm>
            <a:off x="8092868" y="1447790"/>
            <a:ext cx="830997" cy="830997"/>
          </a:xfrm>
          <a:prstGeom prst="ellipse">
            <a:avLst/>
          </a:prstGeom>
          <a:solidFill>
            <a:srgbClr val="11A0D7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79AE0F6-4E37-6C4D-AF45-824EEE489A15}"/>
              </a:ext>
            </a:extLst>
          </p:cNvPr>
          <p:cNvSpPr/>
          <p:nvPr userDrawn="1"/>
        </p:nvSpPr>
        <p:spPr>
          <a:xfrm>
            <a:off x="9442811" y="1447790"/>
            <a:ext cx="830997" cy="830997"/>
          </a:xfrm>
          <a:prstGeom prst="ellipse">
            <a:avLst/>
          </a:prstGeom>
          <a:solidFill>
            <a:srgbClr val="029C63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5" name="Oval 26">
            <a:extLst>
              <a:ext uri="{FF2B5EF4-FFF2-40B4-BE49-F238E27FC236}">
                <a16:creationId xmlns:a16="http://schemas.microsoft.com/office/drawing/2014/main" id="{330C0EA4-7FD1-CE4D-AC95-8C484C5AC790}"/>
              </a:ext>
            </a:extLst>
          </p:cNvPr>
          <p:cNvSpPr/>
          <p:nvPr userDrawn="1"/>
        </p:nvSpPr>
        <p:spPr>
          <a:xfrm>
            <a:off x="10792754" y="1447790"/>
            <a:ext cx="830997" cy="830997"/>
          </a:xfrm>
          <a:prstGeom prst="ellipse">
            <a:avLst/>
          </a:prstGeom>
          <a:solidFill>
            <a:srgbClr val="EB681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6" name="Oval 29">
            <a:extLst>
              <a:ext uri="{FF2B5EF4-FFF2-40B4-BE49-F238E27FC236}">
                <a16:creationId xmlns:a16="http://schemas.microsoft.com/office/drawing/2014/main" id="{4C53CF3D-7EFB-DF4F-8EA6-5644574E9AFB}"/>
              </a:ext>
            </a:extLst>
          </p:cNvPr>
          <p:cNvSpPr/>
          <p:nvPr userDrawn="1"/>
        </p:nvSpPr>
        <p:spPr>
          <a:xfrm>
            <a:off x="5392982" y="2708699"/>
            <a:ext cx="830997" cy="830997"/>
          </a:xfrm>
          <a:prstGeom prst="ellipse">
            <a:avLst/>
          </a:prstGeom>
          <a:solidFill>
            <a:srgbClr val="7D4EBA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7" name="Oval 33">
            <a:extLst>
              <a:ext uri="{FF2B5EF4-FFF2-40B4-BE49-F238E27FC236}">
                <a16:creationId xmlns:a16="http://schemas.microsoft.com/office/drawing/2014/main" id="{B42CE88A-E9A3-2A4E-BD50-EB37311F39EC}"/>
              </a:ext>
            </a:extLst>
          </p:cNvPr>
          <p:cNvSpPr/>
          <p:nvPr userDrawn="1"/>
        </p:nvSpPr>
        <p:spPr>
          <a:xfrm>
            <a:off x="6742925" y="2708699"/>
            <a:ext cx="830997" cy="830997"/>
          </a:xfrm>
          <a:prstGeom prst="ellipse">
            <a:avLst/>
          </a:prstGeom>
          <a:solidFill>
            <a:srgbClr val="E61F3D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8" name="Oval 34">
            <a:extLst>
              <a:ext uri="{FF2B5EF4-FFF2-40B4-BE49-F238E27FC236}">
                <a16:creationId xmlns:a16="http://schemas.microsoft.com/office/drawing/2014/main" id="{B699EFDF-DB9D-3C4F-9D1F-461508017BDA}"/>
              </a:ext>
            </a:extLst>
          </p:cNvPr>
          <p:cNvSpPr/>
          <p:nvPr userDrawn="1"/>
        </p:nvSpPr>
        <p:spPr>
          <a:xfrm>
            <a:off x="8092868" y="2708699"/>
            <a:ext cx="830997" cy="830997"/>
          </a:xfrm>
          <a:prstGeom prst="ellipse">
            <a:avLst/>
          </a:prstGeom>
          <a:solidFill>
            <a:srgbClr val="FBBA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9" name="Oval 35">
            <a:extLst>
              <a:ext uri="{FF2B5EF4-FFF2-40B4-BE49-F238E27FC236}">
                <a16:creationId xmlns:a16="http://schemas.microsoft.com/office/drawing/2014/main" id="{5DF3131C-EEA1-5446-B567-C9DA0A2A1AFF}"/>
              </a:ext>
            </a:extLst>
          </p:cNvPr>
          <p:cNvSpPr/>
          <p:nvPr userDrawn="1"/>
        </p:nvSpPr>
        <p:spPr>
          <a:xfrm>
            <a:off x="9442811" y="2708699"/>
            <a:ext cx="830997" cy="830997"/>
          </a:xfrm>
          <a:prstGeom prst="ellipse">
            <a:avLst/>
          </a:prstGeom>
          <a:solidFill>
            <a:srgbClr val="7DA0D3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0" name="Oval 36">
            <a:extLst>
              <a:ext uri="{FF2B5EF4-FFF2-40B4-BE49-F238E27FC236}">
                <a16:creationId xmlns:a16="http://schemas.microsoft.com/office/drawing/2014/main" id="{6D03B317-B61D-2945-8C0A-A6EBD87ACD07}"/>
              </a:ext>
            </a:extLst>
          </p:cNvPr>
          <p:cNvSpPr/>
          <p:nvPr userDrawn="1"/>
        </p:nvSpPr>
        <p:spPr>
          <a:xfrm>
            <a:off x="10792754" y="2708699"/>
            <a:ext cx="830997" cy="830997"/>
          </a:xfrm>
          <a:prstGeom prst="ellipse">
            <a:avLst/>
          </a:prstGeom>
          <a:solidFill>
            <a:srgbClr val="47A0A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1" name="Oval 37">
            <a:extLst>
              <a:ext uri="{FF2B5EF4-FFF2-40B4-BE49-F238E27FC236}">
                <a16:creationId xmlns:a16="http://schemas.microsoft.com/office/drawing/2014/main" id="{9C0266F1-C0B7-624A-A873-5F2C8801E766}"/>
              </a:ext>
            </a:extLst>
          </p:cNvPr>
          <p:cNvSpPr/>
          <p:nvPr userDrawn="1"/>
        </p:nvSpPr>
        <p:spPr>
          <a:xfrm>
            <a:off x="5392982" y="3969609"/>
            <a:ext cx="830997" cy="830997"/>
          </a:xfrm>
          <a:prstGeom prst="ellipse">
            <a:avLst/>
          </a:prstGeom>
          <a:solidFill>
            <a:srgbClr val="EB8C3C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2" name="Oval 38">
            <a:extLst>
              <a:ext uri="{FF2B5EF4-FFF2-40B4-BE49-F238E27FC236}">
                <a16:creationId xmlns:a16="http://schemas.microsoft.com/office/drawing/2014/main" id="{30C0C10E-388C-9843-8270-19D471BD3756}"/>
              </a:ext>
            </a:extLst>
          </p:cNvPr>
          <p:cNvSpPr/>
          <p:nvPr userDrawn="1"/>
        </p:nvSpPr>
        <p:spPr>
          <a:xfrm>
            <a:off x="6742925" y="3969609"/>
            <a:ext cx="830997" cy="830997"/>
          </a:xfrm>
          <a:prstGeom prst="ellipse">
            <a:avLst/>
          </a:prstGeom>
          <a:solidFill>
            <a:srgbClr val="96628C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3" name="Oval 39">
            <a:extLst>
              <a:ext uri="{FF2B5EF4-FFF2-40B4-BE49-F238E27FC236}">
                <a16:creationId xmlns:a16="http://schemas.microsoft.com/office/drawing/2014/main" id="{87047EA3-79D2-8644-A568-E64AA1D7D370}"/>
              </a:ext>
            </a:extLst>
          </p:cNvPr>
          <p:cNvSpPr/>
          <p:nvPr userDrawn="1"/>
        </p:nvSpPr>
        <p:spPr>
          <a:xfrm>
            <a:off x="8092868" y="3969609"/>
            <a:ext cx="830997" cy="830997"/>
          </a:xfrm>
          <a:prstGeom prst="ellipse">
            <a:avLst/>
          </a:prstGeom>
          <a:solidFill>
            <a:srgbClr val="CD5A5A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4" name="Oval 40">
            <a:extLst>
              <a:ext uri="{FF2B5EF4-FFF2-40B4-BE49-F238E27FC236}">
                <a16:creationId xmlns:a16="http://schemas.microsoft.com/office/drawing/2014/main" id="{7F5D1C6B-4E6B-0346-A5DC-C511DB14EFD6}"/>
              </a:ext>
            </a:extLst>
          </p:cNvPr>
          <p:cNvSpPr/>
          <p:nvPr userDrawn="1"/>
        </p:nvSpPr>
        <p:spPr>
          <a:xfrm>
            <a:off x="9442811" y="3969609"/>
            <a:ext cx="830997" cy="830997"/>
          </a:xfrm>
          <a:prstGeom prst="ellipse">
            <a:avLst/>
          </a:prstGeom>
          <a:solidFill>
            <a:srgbClr val="FFD746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5" name="Oval 41">
            <a:extLst>
              <a:ext uri="{FF2B5EF4-FFF2-40B4-BE49-F238E27FC236}">
                <a16:creationId xmlns:a16="http://schemas.microsoft.com/office/drawing/2014/main" id="{EB421DBA-35DE-2C4F-A89E-27F0998EF4E8}"/>
              </a:ext>
            </a:extLst>
          </p:cNvPr>
          <p:cNvSpPr/>
          <p:nvPr userDrawn="1"/>
        </p:nvSpPr>
        <p:spPr>
          <a:xfrm>
            <a:off x="10792754" y="3969609"/>
            <a:ext cx="830997" cy="830997"/>
          </a:xfrm>
          <a:prstGeom prst="ellipse">
            <a:avLst/>
          </a:prstGeom>
          <a:solidFill>
            <a:srgbClr val="CDDDF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6" name="Oval 42">
            <a:extLst>
              <a:ext uri="{FF2B5EF4-FFF2-40B4-BE49-F238E27FC236}">
                <a16:creationId xmlns:a16="http://schemas.microsoft.com/office/drawing/2014/main" id="{081BD842-A9A1-5B44-81ED-A97BA390032B}"/>
              </a:ext>
            </a:extLst>
          </p:cNvPr>
          <p:cNvSpPr/>
          <p:nvPr userDrawn="1"/>
        </p:nvSpPr>
        <p:spPr>
          <a:xfrm>
            <a:off x="5392982" y="5249769"/>
            <a:ext cx="830997" cy="830997"/>
          </a:xfrm>
          <a:prstGeom prst="ellipse">
            <a:avLst/>
          </a:prstGeom>
          <a:solidFill>
            <a:srgbClr val="D7EBB4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7" name="Oval 43">
            <a:extLst>
              <a:ext uri="{FF2B5EF4-FFF2-40B4-BE49-F238E27FC236}">
                <a16:creationId xmlns:a16="http://schemas.microsoft.com/office/drawing/2014/main" id="{036EE7D2-A33A-434C-B272-C82E2CDD4D4D}"/>
              </a:ext>
            </a:extLst>
          </p:cNvPr>
          <p:cNvSpPr/>
          <p:nvPr userDrawn="1"/>
        </p:nvSpPr>
        <p:spPr>
          <a:xfrm>
            <a:off x="6742925" y="5249769"/>
            <a:ext cx="830997" cy="830997"/>
          </a:xfrm>
          <a:prstGeom prst="ellipse">
            <a:avLst/>
          </a:prstGeom>
          <a:solidFill>
            <a:srgbClr val="FFDC9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8" name="Oval 44">
            <a:extLst>
              <a:ext uri="{FF2B5EF4-FFF2-40B4-BE49-F238E27FC236}">
                <a16:creationId xmlns:a16="http://schemas.microsoft.com/office/drawing/2014/main" id="{7DD65DA4-F076-C242-813E-8C17DCABCCFB}"/>
              </a:ext>
            </a:extLst>
          </p:cNvPr>
          <p:cNvSpPr/>
          <p:nvPr userDrawn="1"/>
        </p:nvSpPr>
        <p:spPr>
          <a:xfrm>
            <a:off x="8092868" y="5249769"/>
            <a:ext cx="830997" cy="830997"/>
          </a:xfrm>
          <a:prstGeom prst="ellipse">
            <a:avLst/>
          </a:prstGeom>
          <a:solidFill>
            <a:srgbClr val="D7C3F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9" name="Oval 45">
            <a:extLst>
              <a:ext uri="{FF2B5EF4-FFF2-40B4-BE49-F238E27FC236}">
                <a16:creationId xmlns:a16="http://schemas.microsoft.com/office/drawing/2014/main" id="{8A44D99D-BF66-2848-B460-F59D8ECF5690}"/>
              </a:ext>
            </a:extLst>
          </p:cNvPr>
          <p:cNvSpPr/>
          <p:nvPr userDrawn="1"/>
        </p:nvSpPr>
        <p:spPr>
          <a:xfrm>
            <a:off x="9442811" y="5249769"/>
            <a:ext cx="830997" cy="830997"/>
          </a:xfrm>
          <a:prstGeom prst="ellipse">
            <a:avLst/>
          </a:prstGeom>
          <a:solidFill>
            <a:srgbClr val="F6C3C3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0" name="Oval 46">
            <a:extLst>
              <a:ext uri="{FF2B5EF4-FFF2-40B4-BE49-F238E27FC236}">
                <a16:creationId xmlns:a16="http://schemas.microsoft.com/office/drawing/2014/main" id="{9B130CEB-3D74-B647-BA6B-32F7D70FD354}"/>
              </a:ext>
            </a:extLst>
          </p:cNvPr>
          <p:cNvSpPr/>
          <p:nvPr userDrawn="1"/>
        </p:nvSpPr>
        <p:spPr>
          <a:xfrm>
            <a:off x="10792754" y="5249769"/>
            <a:ext cx="830997" cy="830997"/>
          </a:xfrm>
          <a:prstGeom prst="ellipse">
            <a:avLst/>
          </a:prstGeom>
          <a:solidFill>
            <a:srgbClr val="FFF07D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67054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истый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Icon&#10;&#10;Description automatically generated">
            <a:extLst>
              <a:ext uri="{FF2B5EF4-FFF2-40B4-BE49-F238E27FC236}">
                <a16:creationId xmlns:a16="http://schemas.microsoft.com/office/drawing/2014/main" id="{A7FA04E4-3213-8F41-B068-4DC28144142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9" name="Straight Connector 19">
            <a:extLst>
              <a:ext uri="{FF2B5EF4-FFF2-40B4-BE49-F238E27FC236}">
                <a16:creationId xmlns:a16="http://schemas.microsoft.com/office/drawing/2014/main" id="{938052A0-3DF0-DC47-B7E0-C20EF981C230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1">
            <a:extLst>
              <a:ext uri="{FF2B5EF4-FFF2-40B4-BE49-F238E27FC236}">
                <a16:creationId xmlns:a16="http://schemas.microsoft.com/office/drawing/2014/main" id="{8C6147F0-3CA1-264C-B2B2-F88597196943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25">
            <a:extLst>
              <a:ext uri="{FF2B5EF4-FFF2-40B4-BE49-F238E27FC236}">
                <a16:creationId xmlns:a16="http://schemas.microsoft.com/office/drawing/2014/main" id="{62CDF50E-4D58-AF4A-ABFD-140AF88B3681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62171D1-2A5B-7A4A-9760-17CCE51B9802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3" name="Straight Connector 59">
            <a:extLst>
              <a:ext uri="{FF2B5EF4-FFF2-40B4-BE49-F238E27FC236}">
                <a16:creationId xmlns:a16="http://schemas.microsoft.com/office/drawing/2014/main" id="{3C71A0C3-CD3E-0748-98E5-6B2507CAB296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Текст 37">
            <a:extLst>
              <a:ext uri="{FF2B5EF4-FFF2-40B4-BE49-F238E27FC236}">
                <a16:creationId xmlns:a16="http://schemas.microsoft.com/office/drawing/2014/main" id="{9856D01B-EC9A-6047-B7FB-D47084AB3F5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39">
            <a:extLst>
              <a:ext uri="{FF2B5EF4-FFF2-40B4-BE49-F238E27FC236}">
                <a16:creationId xmlns:a16="http://schemas.microsoft.com/office/drawing/2014/main" id="{83E23342-AC91-354A-9A28-A14FF7BADC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Текст 39">
            <a:extLst>
              <a:ext uri="{FF2B5EF4-FFF2-40B4-BE49-F238E27FC236}">
                <a16:creationId xmlns:a16="http://schemas.microsoft.com/office/drawing/2014/main" id="{BB1CCE68-8F57-1A41-BC43-633D2EFC801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209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исты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7064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_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Icon&#10;&#10;Description automatically generated">
            <a:extLst>
              <a:ext uri="{FF2B5EF4-FFF2-40B4-BE49-F238E27FC236}">
                <a16:creationId xmlns:a16="http://schemas.microsoft.com/office/drawing/2014/main" id="{4A1436AC-5F96-2A4F-BFC7-B3442083EBE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11" name="Straight Connector 19">
            <a:extLst>
              <a:ext uri="{FF2B5EF4-FFF2-40B4-BE49-F238E27FC236}">
                <a16:creationId xmlns:a16="http://schemas.microsoft.com/office/drawing/2014/main" id="{067DD2ED-246D-7D41-B51F-FED98BF873FD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21">
            <a:extLst>
              <a:ext uri="{FF2B5EF4-FFF2-40B4-BE49-F238E27FC236}">
                <a16:creationId xmlns:a16="http://schemas.microsoft.com/office/drawing/2014/main" id="{68E8C250-D449-A743-8975-B5BFB04D9744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25">
            <a:extLst>
              <a:ext uri="{FF2B5EF4-FFF2-40B4-BE49-F238E27FC236}">
                <a16:creationId xmlns:a16="http://schemas.microsoft.com/office/drawing/2014/main" id="{DD1C71CA-B883-AF42-959D-BCA5690AAA4B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24D3A12E-0E10-C441-81D2-C3C1EB6A0537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9" name="Straight Connector 59">
            <a:extLst>
              <a:ext uri="{FF2B5EF4-FFF2-40B4-BE49-F238E27FC236}">
                <a16:creationId xmlns:a16="http://schemas.microsoft.com/office/drawing/2014/main" id="{3447008E-4F3B-FC4E-B96D-3927FAE1ED17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Рисунок 23">
            <a:extLst>
              <a:ext uri="{FF2B5EF4-FFF2-40B4-BE49-F238E27FC236}">
                <a16:creationId xmlns:a16="http://schemas.microsoft.com/office/drawing/2014/main" id="{61115A7A-23E5-E442-9551-F72F1CDA57B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684653" y="1447790"/>
            <a:ext cx="4325167" cy="4325107"/>
          </a:xfrm>
          <a:solidFill>
            <a:srgbClr val="D9D9D9"/>
          </a:solid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2800" dirty="0">
                <a:solidFill>
                  <a:schemeClr val="tx1"/>
                </a:solidFill>
                <a:latin typeface="HSE Sans" panose="02000000000000000000" pitchFamily="2" charset="0"/>
              </a:rPr>
              <a:t>Чтобы слайд не выглядел пустым, сюда можно поставить иллюстрацию или фотографию</a:t>
            </a:r>
            <a:endParaRPr lang="x-none" sz="2800">
              <a:solidFill>
                <a:schemeClr val="tx1"/>
              </a:solidFill>
              <a:latin typeface="HSE Sans" panose="02000000000000000000" pitchFamily="2" charset="0"/>
            </a:endParaRPr>
          </a:p>
        </p:txBody>
      </p:sp>
      <p:sp>
        <p:nvSpPr>
          <p:cNvPr id="32" name="Заголовок 31">
            <a:extLst>
              <a:ext uri="{FF2B5EF4-FFF2-40B4-BE49-F238E27FC236}">
                <a16:creationId xmlns:a16="http://schemas.microsoft.com/office/drawing/2014/main" id="{9ED7AA97-D972-DF4F-B662-A65F2A544C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8" y="1447790"/>
            <a:ext cx="5245560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</a:t>
            </a:r>
            <a:b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36" name="Текст 35">
            <a:extLst>
              <a:ext uri="{FF2B5EF4-FFF2-40B4-BE49-F238E27FC236}">
                <a16:creationId xmlns:a16="http://schemas.microsoft.com/office/drawing/2014/main" id="{69E35E54-2B19-7441-876F-1C6A84F4F15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7" y="2379663"/>
            <a:ext cx="5245561" cy="3393234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lvl="0"/>
            <a:r>
              <a:rPr lang="ru-RU" dirty="0"/>
              <a:t>Небольшие куски текста (13</a:t>
            </a:r>
            <a:r>
              <a:rPr lang="en-US" dirty="0" err="1"/>
              <a:t>pt</a:t>
            </a:r>
            <a:r>
              <a:rPr lang="en-US" dirty="0"/>
              <a:t>) </a:t>
            </a:r>
            <a:r>
              <a:rPr lang="ru-RU" dirty="0"/>
              <a:t>можно набирать в одну колонку, но не делайте колонку на всю ширину экрана. 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 Если у вас есть свободное пространство и вы считаете, что текст одинок и ему нужна компания, то поставьте рядом небольшое изображение, которое иллюстрирует ваш текст или дополняет его.</a:t>
            </a:r>
          </a:p>
        </p:txBody>
      </p:sp>
      <p:sp>
        <p:nvSpPr>
          <p:cNvPr id="38" name="Текст 37">
            <a:extLst>
              <a:ext uri="{FF2B5EF4-FFF2-40B4-BE49-F238E27FC236}">
                <a16:creationId xmlns:a16="http://schemas.microsoft.com/office/drawing/2014/main" id="{7FB4A275-856E-364D-8AA4-2071AADC6AA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40" name="Текст 39">
            <a:extLst>
              <a:ext uri="{FF2B5EF4-FFF2-40B4-BE49-F238E27FC236}">
                <a16:creationId xmlns:a16="http://schemas.microsoft.com/office/drawing/2014/main" id="{58FBA0EA-8BE0-A643-B258-4E5C344671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41" name="Текст 39">
            <a:extLst>
              <a:ext uri="{FF2B5EF4-FFF2-40B4-BE49-F238E27FC236}">
                <a16:creationId xmlns:a16="http://schemas.microsoft.com/office/drawing/2014/main" id="{0BEC062F-1BEB-DE4C-B7EE-C552C9D45F1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287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con&#10;&#10;Description automatically generated">
            <a:extLst>
              <a:ext uri="{FF2B5EF4-FFF2-40B4-BE49-F238E27FC236}">
                <a16:creationId xmlns:a16="http://schemas.microsoft.com/office/drawing/2014/main" id="{FDC66DB8-29BC-5940-A721-40F1002145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8" name="Straight Connector 19">
            <a:extLst>
              <a:ext uri="{FF2B5EF4-FFF2-40B4-BE49-F238E27FC236}">
                <a16:creationId xmlns:a16="http://schemas.microsoft.com/office/drawing/2014/main" id="{DE27C859-478F-3648-8A9D-2C85DBDCAC09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1">
            <a:extLst>
              <a:ext uri="{FF2B5EF4-FFF2-40B4-BE49-F238E27FC236}">
                <a16:creationId xmlns:a16="http://schemas.microsoft.com/office/drawing/2014/main" id="{58EA1144-CFD8-1D47-B430-7014F576043B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5">
            <a:extLst>
              <a:ext uri="{FF2B5EF4-FFF2-40B4-BE49-F238E27FC236}">
                <a16:creationId xmlns:a16="http://schemas.microsoft.com/office/drawing/2014/main" id="{96EDC73C-5A3C-014E-8E52-04CAFCA9B20B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55E88681-53A8-3B45-B80A-372EDFB53883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2" name="Straight Connector 59">
            <a:extLst>
              <a:ext uri="{FF2B5EF4-FFF2-40B4-BE49-F238E27FC236}">
                <a16:creationId xmlns:a16="http://schemas.microsoft.com/office/drawing/2014/main" id="{EDA7D8BF-DF37-704F-B77F-7E40752ACE25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7">
            <a:extLst>
              <a:ext uri="{FF2B5EF4-FFF2-40B4-BE49-F238E27FC236}">
                <a16:creationId xmlns:a16="http://schemas.microsoft.com/office/drawing/2014/main" id="{5026DBD8-54A3-1446-9D3B-BA2B38460F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E8AA3569-5054-7D47-AB14-BCFB0440D0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6" name="Заголовок 31">
            <a:extLst>
              <a:ext uri="{FF2B5EF4-FFF2-40B4-BE49-F238E27FC236}">
                <a16:creationId xmlns:a16="http://schemas.microsoft.com/office/drawing/2014/main" id="{76942483-EB13-0A4B-8060-DB65024C29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7" y="1447790"/>
            <a:ext cx="11057955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 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17" name="Текст 35">
            <a:extLst>
              <a:ext uri="{FF2B5EF4-FFF2-40B4-BE49-F238E27FC236}">
                <a16:creationId xmlns:a16="http://schemas.microsoft.com/office/drawing/2014/main" id="{66FAD63B-F743-0F47-BBE3-D7731766705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7" y="2379663"/>
            <a:ext cx="11057971" cy="3745092"/>
          </a:xfrm>
        </p:spPr>
        <p:txBody>
          <a:bodyPr lIns="0" tIns="0" rIns="0" numCol="3" spcCol="252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300" dirty="0">
                <a:latin typeface="HSE Sans" panose="02000000000000000000" pitchFamily="2" charset="0"/>
              </a:rPr>
              <a:t>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</a:t>
            </a:r>
          </a:p>
        </p:txBody>
      </p:sp>
      <p:sp>
        <p:nvSpPr>
          <p:cNvPr id="18" name="Текст 39">
            <a:extLst>
              <a:ext uri="{FF2B5EF4-FFF2-40B4-BE49-F238E27FC236}">
                <a16:creationId xmlns:a16="http://schemas.microsoft.com/office/drawing/2014/main" id="{8A048480-30C9-044E-8C2E-0F67398FEE1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183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_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con&#10;&#10;Description automatically generated">
            <a:extLst>
              <a:ext uri="{FF2B5EF4-FFF2-40B4-BE49-F238E27FC236}">
                <a16:creationId xmlns:a16="http://schemas.microsoft.com/office/drawing/2014/main" id="{0E78CA68-7A0C-CF41-9AC6-A547FB9EC3B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8" name="Straight Connector 19">
            <a:extLst>
              <a:ext uri="{FF2B5EF4-FFF2-40B4-BE49-F238E27FC236}">
                <a16:creationId xmlns:a16="http://schemas.microsoft.com/office/drawing/2014/main" id="{45DC512A-A23B-B24D-A1F6-6793976867CF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1">
            <a:extLst>
              <a:ext uri="{FF2B5EF4-FFF2-40B4-BE49-F238E27FC236}">
                <a16:creationId xmlns:a16="http://schemas.microsoft.com/office/drawing/2014/main" id="{21F91649-DF0F-5F45-A43B-2CED9ACDD049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5">
            <a:extLst>
              <a:ext uri="{FF2B5EF4-FFF2-40B4-BE49-F238E27FC236}">
                <a16:creationId xmlns:a16="http://schemas.microsoft.com/office/drawing/2014/main" id="{3137B760-1A50-1845-B7F2-1EF31C71C72B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05ECCF8F-5855-7943-B503-5573887A534D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2" name="Straight Connector 59">
            <a:extLst>
              <a:ext uri="{FF2B5EF4-FFF2-40B4-BE49-F238E27FC236}">
                <a16:creationId xmlns:a16="http://schemas.microsoft.com/office/drawing/2014/main" id="{FB81B23D-CDD8-E64C-9887-3540F7EE1C4B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7">
            <a:extLst>
              <a:ext uri="{FF2B5EF4-FFF2-40B4-BE49-F238E27FC236}">
                <a16:creationId xmlns:a16="http://schemas.microsoft.com/office/drawing/2014/main" id="{C2D710AE-3CBE-5940-A7EB-F96132E6592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FCC5A33D-0A3C-F140-B745-367744A5F30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Текст 35">
            <a:extLst>
              <a:ext uri="{FF2B5EF4-FFF2-40B4-BE49-F238E27FC236}">
                <a16:creationId xmlns:a16="http://schemas.microsoft.com/office/drawing/2014/main" id="{5163BE0A-A745-414A-AF21-D968BD69D2D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8" y="2379663"/>
            <a:ext cx="4322531" cy="239937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lvl="0"/>
            <a:r>
              <a:rPr lang="ru-RU" dirty="0"/>
              <a:t>Небольшие куски текста (13</a:t>
            </a:r>
            <a:r>
              <a:rPr lang="en-US" dirty="0" err="1"/>
              <a:t>pt</a:t>
            </a:r>
            <a:r>
              <a:rPr lang="en-US" dirty="0"/>
              <a:t>) </a:t>
            </a:r>
            <a:r>
              <a:rPr lang="ru-RU" dirty="0"/>
              <a:t>можно набирать в одну колонку, но не делайте колонку на всю ширину экрана. 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 Если у вас есть свободное пространство и вы считаете, что текст одинок и ему нужна компания, то поставьте рядом небольшое изображение, которое иллюстрирует ваш текст или дополняет его.</a:t>
            </a:r>
          </a:p>
        </p:txBody>
      </p:sp>
      <p:sp>
        <p:nvSpPr>
          <p:cNvPr id="20" name="Текст 35">
            <a:extLst>
              <a:ext uri="{FF2B5EF4-FFF2-40B4-BE49-F238E27FC236}">
                <a16:creationId xmlns:a16="http://schemas.microsoft.com/office/drawing/2014/main" id="{B3D47CF6-5FC1-2346-8894-A7CC39063DE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5897" y="5183249"/>
            <a:ext cx="3934345" cy="553998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Примечания, или любая другая пояснительная или дополнительная информация набираются шрифтом размером 10 </a:t>
            </a:r>
            <a:r>
              <a:rPr lang="en-GB" sz="1000" dirty="0" err="1">
                <a:latin typeface="HSE Sans" panose="02000000000000000000" pitchFamily="2" charset="0"/>
              </a:rPr>
              <a:t>pt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3" name="Текст 22">
            <a:extLst>
              <a:ext uri="{FF2B5EF4-FFF2-40B4-BE49-F238E27FC236}">
                <a16:creationId xmlns:a16="http://schemas.microsoft.com/office/drawing/2014/main" id="{CD14B8F3-89C2-9F45-809E-D1EAF85AC56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59892" y="2379663"/>
            <a:ext cx="5383968" cy="3451794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3200" dirty="0">
                <a:solidFill>
                  <a:srgbClr val="102D69"/>
                </a:solidFill>
                <a:latin typeface="HSE Sans" panose="02000000000000000000" pitchFamily="2" charset="0"/>
              </a:rPr>
              <a:t>Небольшую фразу, с важной информацией, можно выделить, набрав ее более крупным кеглем, чем обычный  текст. Делать это часто не рекомендуется.</a:t>
            </a:r>
          </a:p>
          <a:p>
            <a:pPr lvl="0"/>
            <a:endParaRPr lang="ru-RU" dirty="0"/>
          </a:p>
        </p:txBody>
      </p:sp>
      <p:sp>
        <p:nvSpPr>
          <p:cNvPr id="24" name="Текст 39">
            <a:extLst>
              <a:ext uri="{FF2B5EF4-FFF2-40B4-BE49-F238E27FC236}">
                <a16:creationId xmlns:a16="http://schemas.microsoft.com/office/drawing/2014/main" id="{3BE4279A-8109-B244-B721-18F10C696B1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5" name="Заголовок 31">
            <a:extLst>
              <a:ext uri="{FF2B5EF4-FFF2-40B4-BE49-F238E27FC236}">
                <a16:creationId xmlns:a16="http://schemas.microsoft.com/office/drawing/2014/main" id="{B32DC3D4-97A5-3E4F-A29B-422D5E3129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7" y="1447790"/>
            <a:ext cx="11057955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 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3795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График_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con&#10;&#10;Description automatically generated">
            <a:extLst>
              <a:ext uri="{FF2B5EF4-FFF2-40B4-BE49-F238E27FC236}">
                <a16:creationId xmlns:a16="http://schemas.microsoft.com/office/drawing/2014/main" id="{9E89D752-CAC6-0943-9A3D-4C52DBF50CE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8" name="Straight Connector 19">
            <a:extLst>
              <a:ext uri="{FF2B5EF4-FFF2-40B4-BE49-F238E27FC236}">
                <a16:creationId xmlns:a16="http://schemas.microsoft.com/office/drawing/2014/main" id="{64D89E64-93BB-044D-B3D4-8F2679C5CA4C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1">
            <a:extLst>
              <a:ext uri="{FF2B5EF4-FFF2-40B4-BE49-F238E27FC236}">
                <a16:creationId xmlns:a16="http://schemas.microsoft.com/office/drawing/2014/main" id="{D0C3B169-866D-C645-AF76-00F8C2A97E9B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5">
            <a:extLst>
              <a:ext uri="{FF2B5EF4-FFF2-40B4-BE49-F238E27FC236}">
                <a16:creationId xmlns:a16="http://schemas.microsoft.com/office/drawing/2014/main" id="{FDDF48AB-D8AE-0E42-A544-8EA5B8744778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6DF89EC-1E7C-3B40-85F4-6D19A7D29AC7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2" name="Straight Connector 59">
            <a:extLst>
              <a:ext uri="{FF2B5EF4-FFF2-40B4-BE49-F238E27FC236}">
                <a16:creationId xmlns:a16="http://schemas.microsoft.com/office/drawing/2014/main" id="{019D6862-BD52-734D-9E19-38C147CA2D29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7">
            <a:extLst>
              <a:ext uri="{FF2B5EF4-FFF2-40B4-BE49-F238E27FC236}">
                <a16:creationId xmlns:a16="http://schemas.microsoft.com/office/drawing/2014/main" id="{A9BD5ADD-B3F2-C342-82F7-83683F040D2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4F15CBC0-FC8B-744E-95A7-C9863CDC31B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6" name="Текст 39">
            <a:extLst>
              <a:ext uri="{FF2B5EF4-FFF2-40B4-BE49-F238E27FC236}">
                <a16:creationId xmlns:a16="http://schemas.microsoft.com/office/drawing/2014/main" id="{BC3B54AA-A0BD-E646-B3B7-C0E724D26D2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Заголовок 31">
            <a:extLst>
              <a:ext uri="{FF2B5EF4-FFF2-40B4-BE49-F238E27FC236}">
                <a16:creationId xmlns:a16="http://schemas.microsoft.com/office/drawing/2014/main" id="{B3F16318-C9C3-B948-A508-4BC53D0B77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9" y="1447790"/>
            <a:ext cx="4322530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 </a:t>
            </a:r>
            <a:b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18" name="Текст 35">
            <a:extLst>
              <a:ext uri="{FF2B5EF4-FFF2-40B4-BE49-F238E27FC236}">
                <a16:creationId xmlns:a16="http://schemas.microsoft.com/office/drawing/2014/main" id="{23B3E5FB-BBCE-4149-AD9A-8CAB06CC9FC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8" y="2379663"/>
            <a:ext cx="4322531" cy="239937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en-GB" sz="1300" dirty="0">
                <a:latin typeface="HSE Sans" panose="02000000000000000000" pitchFamily="2" charset="0"/>
              </a:rPr>
              <a:t>Lorem ipsum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sit </a:t>
            </a:r>
            <a:r>
              <a:rPr lang="en-GB" sz="1300" dirty="0" err="1">
                <a:latin typeface="HSE Sans" panose="02000000000000000000" pitchFamily="2" charset="0"/>
              </a:rPr>
              <a:t>amet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consectetur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adipiscing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elit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sed</a:t>
            </a:r>
            <a:r>
              <a:rPr lang="en-GB" sz="1300" dirty="0">
                <a:latin typeface="HSE Sans" panose="02000000000000000000" pitchFamily="2" charset="0"/>
              </a:rPr>
              <a:t> do </a:t>
            </a:r>
            <a:r>
              <a:rPr lang="en-GB" sz="1300" dirty="0" err="1">
                <a:latin typeface="HSE Sans" panose="02000000000000000000" pitchFamily="2" charset="0"/>
              </a:rPr>
              <a:t>eiusmod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tempor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incididunt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labore</a:t>
            </a:r>
            <a:r>
              <a:rPr lang="en-GB" sz="1300" dirty="0">
                <a:latin typeface="HSE Sans" panose="02000000000000000000" pitchFamily="2" charset="0"/>
              </a:rPr>
              <a:t> et dolore magna </a:t>
            </a:r>
            <a:r>
              <a:rPr lang="en-GB" sz="1300" dirty="0" err="1">
                <a:latin typeface="HSE Sans" panose="02000000000000000000" pitchFamily="2" charset="0"/>
              </a:rPr>
              <a:t>aliqua</a:t>
            </a:r>
            <a:r>
              <a:rPr lang="en-GB" sz="1300" dirty="0">
                <a:latin typeface="HSE Sans" panose="02000000000000000000" pitchFamily="2" charset="0"/>
              </a:rPr>
              <a:t>. Ut </a:t>
            </a:r>
            <a:r>
              <a:rPr lang="en-GB" sz="1300" dirty="0" err="1">
                <a:latin typeface="HSE Sans" panose="02000000000000000000" pitchFamily="2" charset="0"/>
              </a:rPr>
              <a:t>enim</a:t>
            </a:r>
            <a:r>
              <a:rPr lang="en-GB" sz="1300" dirty="0">
                <a:latin typeface="HSE Sans" panose="02000000000000000000" pitchFamily="2" charset="0"/>
              </a:rPr>
              <a:t> ad minim </a:t>
            </a:r>
            <a:r>
              <a:rPr lang="en-GB" sz="1300" dirty="0" err="1">
                <a:latin typeface="HSE Sans" panose="02000000000000000000" pitchFamily="2" charset="0"/>
              </a:rPr>
              <a:t>veniam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quis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nostrud</a:t>
            </a:r>
            <a:r>
              <a:rPr lang="en-GB" sz="1300" dirty="0">
                <a:latin typeface="HSE Sans" panose="02000000000000000000" pitchFamily="2" charset="0"/>
              </a:rPr>
              <a:t> exercitation </a:t>
            </a:r>
            <a:r>
              <a:rPr lang="en-GB" sz="1300" dirty="0" err="1">
                <a:latin typeface="HSE Sans" panose="02000000000000000000" pitchFamily="2" charset="0"/>
              </a:rPr>
              <a:t>ullamco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laboris</a:t>
            </a:r>
            <a:r>
              <a:rPr lang="en-GB" sz="1300" dirty="0">
                <a:latin typeface="HSE Sans" panose="02000000000000000000" pitchFamily="2" charset="0"/>
              </a:rPr>
              <a:t> nisi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aliquip</a:t>
            </a:r>
            <a:r>
              <a:rPr lang="en-GB" sz="1300" dirty="0">
                <a:latin typeface="HSE Sans" panose="02000000000000000000" pitchFamily="2" charset="0"/>
              </a:rPr>
              <a:t> ex </a:t>
            </a:r>
            <a:r>
              <a:rPr lang="en-GB" sz="1300" dirty="0" err="1">
                <a:latin typeface="HSE Sans" panose="02000000000000000000" pitchFamily="2" charset="0"/>
              </a:rPr>
              <a:t>ea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commodo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consequat</a:t>
            </a:r>
            <a:r>
              <a:rPr lang="en-GB" sz="1300" dirty="0">
                <a:latin typeface="HSE Sans" panose="02000000000000000000" pitchFamily="2" charset="0"/>
              </a:rPr>
              <a:t>. Duis </a:t>
            </a:r>
            <a:r>
              <a:rPr lang="en-GB" sz="1300" dirty="0" err="1">
                <a:latin typeface="HSE Sans" panose="02000000000000000000" pitchFamily="2" charset="0"/>
              </a:rPr>
              <a:t>aute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irure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reprehenderit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voluptate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velit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esse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cillum</a:t>
            </a:r>
            <a:r>
              <a:rPr lang="en-GB" sz="1300" dirty="0">
                <a:latin typeface="HSE Sans" panose="02000000000000000000" pitchFamily="2" charset="0"/>
              </a:rPr>
              <a:t> dolore </a:t>
            </a:r>
            <a:r>
              <a:rPr lang="en-GB" sz="1300" dirty="0" err="1">
                <a:latin typeface="HSE Sans" panose="02000000000000000000" pitchFamily="2" charset="0"/>
              </a:rPr>
              <a:t>eu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fugiat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nulla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pariatur</a:t>
            </a:r>
            <a:r>
              <a:rPr lang="en-GB" sz="1300" dirty="0">
                <a:latin typeface="HSE Sans" panose="02000000000000000000" pitchFamily="2" charset="0"/>
              </a:rPr>
              <a:t>. </a:t>
            </a:r>
            <a:r>
              <a:rPr lang="en-GB" sz="1300" dirty="0" err="1">
                <a:latin typeface="HSE Sans" panose="02000000000000000000" pitchFamily="2" charset="0"/>
              </a:rPr>
              <a:t>Excepteur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sint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occaecat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cupidatat</a:t>
            </a:r>
            <a:r>
              <a:rPr lang="en-GB" sz="1300" dirty="0">
                <a:latin typeface="HSE Sans" panose="02000000000000000000" pitchFamily="2" charset="0"/>
              </a:rPr>
              <a:t> non </a:t>
            </a:r>
            <a:r>
              <a:rPr lang="en-GB" sz="1300" dirty="0" err="1">
                <a:latin typeface="HSE Sans" panose="02000000000000000000" pitchFamily="2" charset="0"/>
              </a:rPr>
              <a:t>proident</a:t>
            </a:r>
            <a:r>
              <a:rPr lang="en-GB" sz="1300" dirty="0">
                <a:latin typeface="HSE Sans" panose="02000000000000000000" pitchFamily="2" charset="0"/>
              </a:rPr>
              <a:t>, sunt in culpa qui </a:t>
            </a:r>
            <a:r>
              <a:rPr lang="en-GB" sz="1300" dirty="0" err="1">
                <a:latin typeface="HSE Sans" panose="02000000000000000000" pitchFamily="2" charset="0"/>
              </a:rPr>
              <a:t>officia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deserunt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mollit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anim</a:t>
            </a:r>
            <a:r>
              <a:rPr lang="en-GB" sz="1300" dirty="0">
                <a:latin typeface="HSE Sans" panose="02000000000000000000" pitchFamily="2" charset="0"/>
              </a:rPr>
              <a:t> id </a:t>
            </a:r>
            <a:r>
              <a:rPr lang="en-GB" sz="1300" dirty="0" err="1">
                <a:latin typeface="HSE Sans" panose="02000000000000000000" pitchFamily="2" charset="0"/>
              </a:rPr>
              <a:t>est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laborum</a:t>
            </a:r>
            <a:r>
              <a:rPr lang="en-GB" sz="1300" dirty="0">
                <a:latin typeface="HSE Sans" panose="02000000000000000000" pitchFamily="2" charset="0"/>
              </a:rPr>
              <a:t>.</a:t>
            </a:r>
            <a:endParaRPr lang="ru-RU" sz="1300" dirty="0">
              <a:latin typeface="HSE Sans" panose="02000000000000000000" pitchFamily="2" charset="0"/>
            </a:endParaRPr>
          </a:p>
        </p:txBody>
      </p:sp>
      <p:sp>
        <p:nvSpPr>
          <p:cNvPr id="19" name="Текст 35">
            <a:extLst>
              <a:ext uri="{FF2B5EF4-FFF2-40B4-BE49-F238E27FC236}">
                <a16:creationId xmlns:a16="http://schemas.microsoft.com/office/drawing/2014/main" id="{658542D3-7E45-6E46-8039-27C4C43DD6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5897" y="5183249"/>
            <a:ext cx="3934345" cy="553998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Примечания, или любая другая пояснительная или дополнительная информация набираются шрифтом размером 10 </a:t>
            </a:r>
            <a:r>
              <a:rPr lang="en-GB" sz="1000" dirty="0" err="1">
                <a:latin typeface="HSE Sans" panose="02000000000000000000" pitchFamily="2" charset="0"/>
              </a:rPr>
              <a:t>pt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1" name="Диаграмма 7">
            <a:extLst>
              <a:ext uri="{FF2B5EF4-FFF2-40B4-BE49-F238E27FC236}">
                <a16:creationId xmlns:a16="http://schemas.microsoft.com/office/drawing/2014/main" id="{57965DCA-4776-7546-97FD-A69317A34CF2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272097" y="1447790"/>
            <a:ext cx="6371768" cy="4289457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7113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График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Icon&#10;&#10;Description automatically generated">
            <a:extLst>
              <a:ext uri="{FF2B5EF4-FFF2-40B4-BE49-F238E27FC236}">
                <a16:creationId xmlns:a16="http://schemas.microsoft.com/office/drawing/2014/main" id="{11D7C3EB-CCEB-E142-9753-8B2D75A0A80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9" name="Straight Connector 19">
            <a:extLst>
              <a:ext uri="{FF2B5EF4-FFF2-40B4-BE49-F238E27FC236}">
                <a16:creationId xmlns:a16="http://schemas.microsoft.com/office/drawing/2014/main" id="{527C9F89-51CC-D243-9351-73AB081DB944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1">
            <a:extLst>
              <a:ext uri="{FF2B5EF4-FFF2-40B4-BE49-F238E27FC236}">
                <a16:creationId xmlns:a16="http://schemas.microsoft.com/office/drawing/2014/main" id="{F09EE119-6C80-E846-95F9-BB3907664128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25">
            <a:extLst>
              <a:ext uri="{FF2B5EF4-FFF2-40B4-BE49-F238E27FC236}">
                <a16:creationId xmlns:a16="http://schemas.microsoft.com/office/drawing/2014/main" id="{6C0A681B-44BF-6A46-98D8-483EF13B9114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65A5D7C-EB12-9D4D-A99A-4B26C81B7387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3" name="Straight Connector 59">
            <a:extLst>
              <a:ext uri="{FF2B5EF4-FFF2-40B4-BE49-F238E27FC236}">
                <a16:creationId xmlns:a16="http://schemas.microsoft.com/office/drawing/2014/main" id="{D4C3D74D-BE91-9547-ADCA-ACCE93C18789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Текст 37">
            <a:extLst>
              <a:ext uri="{FF2B5EF4-FFF2-40B4-BE49-F238E27FC236}">
                <a16:creationId xmlns:a16="http://schemas.microsoft.com/office/drawing/2014/main" id="{3E0AB43B-5E98-6042-A282-C61E0C5A37B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39">
            <a:extLst>
              <a:ext uri="{FF2B5EF4-FFF2-40B4-BE49-F238E27FC236}">
                <a16:creationId xmlns:a16="http://schemas.microsoft.com/office/drawing/2014/main" id="{7388A8DF-D130-5445-A3F8-F96E1202BA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Текст 39">
            <a:extLst>
              <a:ext uri="{FF2B5EF4-FFF2-40B4-BE49-F238E27FC236}">
                <a16:creationId xmlns:a16="http://schemas.microsoft.com/office/drawing/2014/main" id="{02CBC466-1703-7541-94E4-AC76F4E6D93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0" name="Текст 35">
            <a:extLst>
              <a:ext uri="{FF2B5EF4-FFF2-40B4-BE49-F238E27FC236}">
                <a16:creationId xmlns:a16="http://schemas.microsoft.com/office/drawing/2014/main" id="{5812BF3C-1D24-3640-84D2-BFFCA525AE5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5897" y="5183249"/>
            <a:ext cx="3934345" cy="553998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Примечания, или любая другая пояснительная или дополнительная информация набираются шрифтом размером 10 </a:t>
            </a:r>
            <a:r>
              <a:rPr lang="en-GB" sz="1000" dirty="0" err="1">
                <a:latin typeface="HSE Sans" panose="02000000000000000000" pitchFamily="2" charset="0"/>
              </a:rPr>
              <a:t>pt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1" name="Диаграмма 7">
            <a:extLst>
              <a:ext uri="{FF2B5EF4-FFF2-40B4-BE49-F238E27FC236}">
                <a16:creationId xmlns:a16="http://schemas.microsoft.com/office/drawing/2014/main" id="{BCBBDD44-9DC9-F74E-979F-120A7BBD4EE1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272097" y="1447790"/>
            <a:ext cx="6371768" cy="4289457"/>
          </a:xfrm>
        </p:spPr>
        <p:txBody>
          <a:bodyPr/>
          <a:lstStyle/>
          <a:p>
            <a:endParaRPr lang="ru-RU"/>
          </a:p>
        </p:txBody>
      </p:sp>
      <p:sp>
        <p:nvSpPr>
          <p:cNvPr id="23" name="Текст 22">
            <a:extLst>
              <a:ext uri="{FF2B5EF4-FFF2-40B4-BE49-F238E27FC236}">
                <a16:creationId xmlns:a16="http://schemas.microsoft.com/office/drawing/2014/main" id="{7C68DF7B-E804-E44B-83DF-5DC36AF76F4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5788" y="1447064"/>
            <a:ext cx="4322762" cy="703205"/>
          </a:xfrm>
        </p:spPr>
        <p:txBody>
          <a:bodyPr>
            <a:noAutofit/>
          </a:bodyPr>
          <a:lstStyle>
            <a:lvl1pPr marL="0" indent="0">
              <a:buNone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600" dirty="0">
                <a:solidFill>
                  <a:srgbClr val="102D69"/>
                </a:solidFill>
                <a:latin typeface="HSE Sans" panose="02000000000000000000" pitchFamily="2" charset="0"/>
              </a:rPr>
              <a:t>Название графика. Обратите внимание, что название графика набирается меньшим кеглем, чем заголовок</a:t>
            </a:r>
            <a:r>
              <a:rPr lang="en-GB" sz="1600" dirty="0">
                <a:solidFill>
                  <a:srgbClr val="102D69"/>
                </a:solidFill>
                <a:latin typeface="HSE Sans" panose="02000000000000000000" pitchFamily="2" charset="0"/>
              </a:rPr>
              <a:t> (16pt)</a:t>
            </a:r>
            <a:endParaRPr lang="ru-RU" sz="16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28" name="Текст 35">
            <a:extLst>
              <a:ext uri="{FF2B5EF4-FFF2-40B4-BE49-F238E27FC236}">
                <a16:creationId xmlns:a16="http://schemas.microsoft.com/office/drawing/2014/main" id="{89E931D8-2901-A54D-86EA-096E47B8188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8" y="2379663"/>
            <a:ext cx="4322531" cy="239937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en-GB" sz="1300" dirty="0">
                <a:latin typeface="HSE Sans" panose="02000000000000000000" pitchFamily="2" charset="0"/>
              </a:rPr>
              <a:t>Lorem ipsum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sit </a:t>
            </a:r>
            <a:r>
              <a:rPr lang="en-GB" sz="1300" dirty="0" err="1">
                <a:latin typeface="HSE Sans" panose="02000000000000000000" pitchFamily="2" charset="0"/>
              </a:rPr>
              <a:t>amet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consectetur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adipiscing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elit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sed</a:t>
            </a:r>
            <a:r>
              <a:rPr lang="en-GB" sz="1300" dirty="0">
                <a:latin typeface="HSE Sans" panose="02000000000000000000" pitchFamily="2" charset="0"/>
              </a:rPr>
              <a:t> do </a:t>
            </a:r>
            <a:r>
              <a:rPr lang="en-GB" sz="1300" dirty="0" err="1">
                <a:latin typeface="HSE Sans" panose="02000000000000000000" pitchFamily="2" charset="0"/>
              </a:rPr>
              <a:t>eiusmod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tempor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incididunt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labore</a:t>
            </a:r>
            <a:r>
              <a:rPr lang="en-GB" sz="1300" dirty="0">
                <a:latin typeface="HSE Sans" panose="02000000000000000000" pitchFamily="2" charset="0"/>
              </a:rPr>
              <a:t> et dolore magna </a:t>
            </a:r>
            <a:r>
              <a:rPr lang="en-GB" sz="1300" dirty="0" err="1">
                <a:latin typeface="HSE Sans" panose="02000000000000000000" pitchFamily="2" charset="0"/>
              </a:rPr>
              <a:t>aliqua</a:t>
            </a:r>
            <a:r>
              <a:rPr lang="en-GB" sz="1300" dirty="0">
                <a:latin typeface="HSE Sans" panose="02000000000000000000" pitchFamily="2" charset="0"/>
              </a:rPr>
              <a:t>. Ut </a:t>
            </a:r>
            <a:r>
              <a:rPr lang="en-GB" sz="1300" dirty="0" err="1">
                <a:latin typeface="HSE Sans" panose="02000000000000000000" pitchFamily="2" charset="0"/>
              </a:rPr>
              <a:t>enim</a:t>
            </a:r>
            <a:r>
              <a:rPr lang="en-GB" sz="1300" dirty="0">
                <a:latin typeface="HSE Sans" panose="02000000000000000000" pitchFamily="2" charset="0"/>
              </a:rPr>
              <a:t> ad minim </a:t>
            </a:r>
            <a:r>
              <a:rPr lang="en-GB" sz="1300" dirty="0" err="1">
                <a:latin typeface="HSE Sans" panose="02000000000000000000" pitchFamily="2" charset="0"/>
              </a:rPr>
              <a:t>veniam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quis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nostrud</a:t>
            </a:r>
            <a:r>
              <a:rPr lang="en-GB" sz="1300" dirty="0">
                <a:latin typeface="HSE Sans" panose="02000000000000000000" pitchFamily="2" charset="0"/>
              </a:rPr>
              <a:t> exercitation </a:t>
            </a:r>
            <a:r>
              <a:rPr lang="en-GB" sz="1300" dirty="0" err="1">
                <a:latin typeface="HSE Sans" panose="02000000000000000000" pitchFamily="2" charset="0"/>
              </a:rPr>
              <a:t>ullamco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laboris</a:t>
            </a:r>
            <a:r>
              <a:rPr lang="en-GB" sz="1300" dirty="0">
                <a:latin typeface="HSE Sans" panose="02000000000000000000" pitchFamily="2" charset="0"/>
              </a:rPr>
              <a:t> nisi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aliquip</a:t>
            </a:r>
            <a:r>
              <a:rPr lang="en-GB" sz="1300" dirty="0">
                <a:latin typeface="HSE Sans" panose="02000000000000000000" pitchFamily="2" charset="0"/>
              </a:rPr>
              <a:t> ex </a:t>
            </a:r>
            <a:r>
              <a:rPr lang="en-GB" sz="1300" dirty="0" err="1">
                <a:latin typeface="HSE Sans" panose="02000000000000000000" pitchFamily="2" charset="0"/>
              </a:rPr>
              <a:t>ea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commodo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consequat</a:t>
            </a:r>
            <a:r>
              <a:rPr lang="en-GB" sz="1300" dirty="0">
                <a:latin typeface="HSE Sans" panose="02000000000000000000" pitchFamily="2" charset="0"/>
              </a:rPr>
              <a:t>. Duis </a:t>
            </a:r>
            <a:r>
              <a:rPr lang="en-GB" sz="1300" dirty="0" err="1">
                <a:latin typeface="HSE Sans" panose="02000000000000000000" pitchFamily="2" charset="0"/>
              </a:rPr>
              <a:t>aute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irure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reprehenderit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voluptate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velit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esse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cillum</a:t>
            </a:r>
            <a:r>
              <a:rPr lang="en-GB" sz="1300" dirty="0">
                <a:latin typeface="HSE Sans" panose="02000000000000000000" pitchFamily="2" charset="0"/>
              </a:rPr>
              <a:t> dolore </a:t>
            </a:r>
            <a:r>
              <a:rPr lang="en-GB" sz="1300" dirty="0" err="1">
                <a:latin typeface="HSE Sans" panose="02000000000000000000" pitchFamily="2" charset="0"/>
              </a:rPr>
              <a:t>eu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fugiat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nulla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pariatur</a:t>
            </a:r>
            <a:r>
              <a:rPr lang="en-GB" sz="1300" dirty="0">
                <a:latin typeface="HSE Sans" panose="02000000000000000000" pitchFamily="2" charset="0"/>
              </a:rPr>
              <a:t>. </a:t>
            </a:r>
            <a:r>
              <a:rPr lang="en-GB" sz="1300" dirty="0" err="1">
                <a:latin typeface="HSE Sans" panose="02000000000000000000" pitchFamily="2" charset="0"/>
              </a:rPr>
              <a:t>Excepteur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sint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occaecat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cupidatat</a:t>
            </a:r>
            <a:r>
              <a:rPr lang="en-GB" sz="1300" dirty="0">
                <a:latin typeface="HSE Sans" panose="02000000000000000000" pitchFamily="2" charset="0"/>
              </a:rPr>
              <a:t> non </a:t>
            </a:r>
            <a:r>
              <a:rPr lang="en-GB" sz="1300" dirty="0" err="1">
                <a:latin typeface="HSE Sans" panose="02000000000000000000" pitchFamily="2" charset="0"/>
              </a:rPr>
              <a:t>proident</a:t>
            </a:r>
            <a:r>
              <a:rPr lang="en-GB" sz="1300" dirty="0">
                <a:latin typeface="HSE Sans" panose="02000000000000000000" pitchFamily="2" charset="0"/>
              </a:rPr>
              <a:t>, sunt in culpa qui </a:t>
            </a:r>
            <a:r>
              <a:rPr lang="en-GB" sz="1300" dirty="0" err="1">
                <a:latin typeface="HSE Sans" panose="02000000000000000000" pitchFamily="2" charset="0"/>
              </a:rPr>
              <a:t>officia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deserunt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mollit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anim</a:t>
            </a:r>
            <a:r>
              <a:rPr lang="en-GB" sz="1300" dirty="0">
                <a:latin typeface="HSE Sans" panose="02000000000000000000" pitchFamily="2" charset="0"/>
              </a:rPr>
              <a:t> id </a:t>
            </a:r>
            <a:r>
              <a:rPr lang="en-GB" sz="1300" dirty="0" err="1">
                <a:latin typeface="HSE Sans" panose="02000000000000000000" pitchFamily="2" charset="0"/>
              </a:rPr>
              <a:t>est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laborum</a:t>
            </a:r>
            <a:r>
              <a:rPr lang="en-GB" sz="1300" dirty="0">
                <a:latin typeface="HSE Sans" panose="02000000000000000000" pitchFamily="2" charset="0"/>
              </a:rPr>
              <a:t>.</a:t>
            </a:r>
            <a:endParaRPr lang="ru-RU" sz="13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4889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фры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Icon&#10;&#10;Description automatically generated">
            <a:extLst>
              <a:ext uri="{FF2B5EF4-FFF2-40B4-BE49-F238E27FC236}">
                <a16:creationId xmlns:a16="http://schemas.microsoft.com/office/drawing/2014/main" id="{E9A64721-E55E-8749-B29E-51DD8955936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7" name="Straight Connector 19">
            <a:extLst>
              <a:ext uri="{FF2B5EF4-FFF2-40B4-BE49-F238E27FC236}">
                <a16:creationId xmlns:a16="http://schemas.microsoft.com/office/drawing/2014/main" id="{B0C162B7-B84F-874A-960E-31F512518C6E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21">
            <a:extLst>
              <a:ext uri="{FF2B5EF4-FFF2-40B4-BE49-F238E27FC236}">
                <a16:creationId xmlns:a16="http://schemas.microsoft.com/office/drawing/2014/main" id="{1CB321BB-9FE3-294F-85D8-AA7DC75CA4AF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5">
            <a:extLst>
              <a:ext uri="{FF2B5EF4-FFF2-40B4-BE49-F238E27FC236}">
                <a16:creationId xmlns:a16="http://schemas.microsoft.com/office/drawing/2014/main" id="{0A610A45-8712-8A45-AFB3-931CF468EC32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0460EF6-ECAD-8941-8132-1B3E005D6067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1" name="Straight Connector 59">
            <a:extLst>
              <a:ext uri="{FF2B5EF4-FFF2-40B4-BE49-F238E27FC236}">
                <a16:creationId xmlns:a16="http://schemas.microsoft.com/office/drawing/2014/main" id="{41AE56A2-5FAA-FD44-AE1A-338E1E304184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Текст 37">
            <a:extLst>
              <a:ext uri="{FF2B5EF4-FFF2-40B4-BE49-F238E27FC236}">
                <a16:creationId xmlns:a16="http://schemas.microsoft.com/office/drawing/2014/main" id="{D9986185-6D5E-FD48-A5CA-AF2D5B58A3E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3" name="Текст 39">
            <a:extLst>
              <a:ext uri="{FF2B5EF4-FFF2-40B4-BE49-F238E27FC236}">
                <a16:creationId xmlns:a16="http://schemas.microsoft.com/office/drawing/2014/main" id="{5DBFD327-E3A8-944A-AABF-7D813AD0F13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39">
            <a:extLst>
              <a:ext uri="{FF2B5EF4-FFF2-40B4-BE49-F238E27FC236}">
                <a16:creationId xmlns:a16="http://schemas.microsoft.com/office/drawing/2014/main" id="{D206FCE0-05C3-2C45-A7D6-1FC287C017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Заголовок 31">
            <a:extLst>
              <a:ext uri="{FF2B5EF4-FFF2-40B4-BE49-F238E27FC236}">
                <a16:creationId xmlns:a16="http://schemas.microsoft.com/office/drawing/2014/main" id="{3B28B62E-5EE9-834C-9BB6-BD66079B81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7" y="1447790"/>
            <a:ext cx="11057955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 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24" name="Текст 35">
            <a:extLst>
              <a:ext uri="{FF2B5EF4-FFF2-40B4-BE49-F238E27FC236}">
                <a16:creationId xmlns:a16="http://schemas.microsoft.com/office/drawing/2014/main" id="{621215DE-C1FD-2B4C-B236-AF679CF906B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5076" y="4103994"/>
            <a:ext cx="2758143" cy="156966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300" dirty="0">
                <a:latin typeface="HSE Sans" panose="02000000000000000000" pitchFamily="2" charset="0"/>
              </a:rPr>
              <a:t>Если у вас мало данных, то не переживайте. Сделайте несколько крупных цифр и аккуратные подписи к ним, это позволит подать информацию красиво и аккуратно.</a:t>
            </a:r>
          </a:p>
        </p:txBody>
      </p:sp>
      <p:sp>
        <p:nvSpPr>
          <p:cNvPr id="25" name="Текст 35">
            <a:extLst>
              <a:ext uri="{FF2B5EF4-FFF2-40B4-BE49-F238E27FC236}">
                <a16:creationId xmlns:a16="http://schemas.microsoft.com/office/drawing/2014/main" id="{8BC2F90D-0CE0-574C-A7C1-EAA3E6F1AB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47007" y="4103994"/>
            <a:ext cx="2757612" cy="156966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300" dirty="0">
                <a:latin typeface="HSE Sans" panose="02000000000000000000" pitchFamily="2" charset="0"/>
              </a:rPr>
              <a:t>Если у вас мало данных, то не переживайте. Сделайте несколько крупных цифр и аккуратные подписи к ним, это позволит подать информацию красиво и аккуратно.</a:t>
            </a:r>
          </a:p>
        </p:txBody>
      </p:sp>
      <p:sp>
        <p:nvSpPr>
          <p:cNvPr id="26" name="Текст 35">
            <a:extLst>
              <a:ext uri="{FF2B5EF4-FFF2-40B4-BE49-F238E27FC236}">
                <a16:creationId xmlns:a16="http://schemas.microsoft.com/office/drawing/2014/main" id="{239E188B-2696-8A48-9F8A-36223EEF61E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518938" y="4103994"/>
            <a:ext cx="2757612" cy="156966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300" dirty="0">
                <a:latin typeface="HSE Sans" panose="02000000000000000000" pitchFamily="2" charset="0"/>
              </a:rPr>
              <a:t>Если у вас мало данных, то не переживайте. Сделайте несколько крупных цифр и аккуратные подписи к ним, это позволит подать информацию красиво и аккуратно.</a:t>
            </a:r>
          </a:p>
        </p:txBody>
      </p:sp>
      <p:sp>
        <p:nvSpPr>
          <p:cNvPr id="28" name="Текст 27">
            <a:extLst>
              <a:ext uri="{FF2B5EF4-FFF2-40B4-BE49-F238E27FC236}">
                <a16:creationId xmlns:a16="http://schemas.microsoft.com/office/drawing/2014/main" id="{379BF4C6-F899-294C-B88E-8363AFBEEC2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5076" y="2710235"/>
            <a:ext cx="2758143" cy="116411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9600">
                <a:latin typeface="HSE Sans" panose="02000000000000000000" pitchFamily="2" charset="0"/>
              </a:defRPr>
            </a:lvl1pPr>
            <a:lvl2pPr>
              <a:defRPr sz="9600">
                <a:latin typeface="HSE Sans" panose="02000000000000000000" pitchFamily="2" charset="0"/>
              </a:defRPr>
            </a:lvl2pPr>
            <a:lvl3pPr>
              <a:defRPr sz="9600">
                <a:latin typeface="HSE Sans" panose="02000000000000000000" pitchFamily="2" charset="0"/>
              </a:defRPr>
            </a:lvl3pPr>
            <a:lvl4pPr>
              <a:defRPr sz="9600">
                <a:latin typeface="HSE Sans" panose="02000000000000000000" pitchFamily="2" charset="0"/>
              </a:defRPr>
            </a:lvl4pPr>
            <a:lvl5pPr>
              <a:defRPr sz="9600">
                <a:latin typeface="HSE Sans" panose="02000000000000000000" pitchFamily="2" charset="0"/>
              </a:defRPr>
            </a:lvl5pPr>
          </a:lstStyle>
          <a:p>
            <a:pPr lvl="0"/>
            <a:r>
              <a:rPr lang="ru-RU" sz="9600" dirty="0">
                <a:solidFill>
                  <a:srgbClr val="102D69"/>
                </a:solidFill>
                <a:latin typeface="HSE Sans" panose="02000000000000000000" pitchFamily="2" charset="0"/>
              </a:rPr>
              <a:t>152</a:t>
            </a:r>
            <a:endParaRPr lang="ru-RU" dirty="0"/>
          </a:p>
        </p:txBody>
      </p:sp>
      <p:sp>
        <p:nvSpPr>
          <p:cNvPr id="29" name="Текст 27">
            <a:extLst>
              <a:ext uri="{FF2B5EF4-FFF2-40B4-BE49-F238E27FC236}">
                <a16:creationId xmlns:a16="http://schemas.microsoft.com/office/drawing/2014/main" id="{DE7F352B-F6D9-B545-A835-443A55956E7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047007" y="2710235"/>
            <a:ext cx="2758143" cy="116411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9600">
                <a:latin typeface="HSE Sans" panose="02000000000000000000" pitchFamily="2" charset="0"/>
              </a:defRPr>
            </a:lvl1pPr>
            <a:lvl2pPr>
              <a:defRPr sz="9600">
                <a:latin typeface="HSE Sans" panose="02000000000000000000" pitchFamily="2" charset="0"/>
              </a:defRPr>
            </a:lvl2pPr>
            <a:lvl3pPr>
              <a:defRPr sz="9600">
                <a:latin typeface="HSE Sans" panose="02000000000000000000" pitchFamily="2" charset="0"/>
              </a:defRPr>
            </a:lvl3pPr>
            <a:lvl4pPr>
              <a:defRPr sz="9600">
                <a:latin typeface="HSE Sans" panose="02000000000000000000" pitchFamily="2" charset="0"/>
              </a:defRPr>
            </a:lvl4pPr>
            <a:lvl5pPr>
              <a:defRPr sz="9600">
                <a:latin typeface="HSE Sans" panose="02000000000000000000" pitchFamily="2" charset="0"/>
              </a:defRPr>
            </a:lvl5pPr>
          </a:lstStyle>
          <a:p>
            <a:pPr lvl="0"/>
            <a:r>
              <a:rPr lang="ru-RU" sz="9600" dirty="0">
                <a:solidFill>
                  <a:srgbClr val="102D69"/>
                </a:solidFill>
                <a:latin typeface="HSE Sans" panose="02000000000000000000" pitchFamily="2" charset="0"/>
              </a:rPr>
              <a:t>95</a:t>
            </a:r>
            <a:endParaRPr lang="ru-RU" dirty="0"/>
          </a:p>
        </p:txBody>
      </p:sp>
      <p:sp>
        <p:nvSpPr>
          <p:cNvPr id="30" name="Текст 27">
            <a:extLst>
              <a:ext uri="{FF2B5EF4-FFF2-40B4-BE49-F238E27FC236}">
                <a16:creationId xmlns:a16="http://schemas.microsoft.com/office/drawing/2014/main" id="{D1D5AF9F-C1B0-7842-8789-1DB8963D981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518938" y="2710235"/>
            <a:ext cx="2758143" cy="116411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9600">
                <a:latin typeface="HSE Sans" panose="02000000000000000000" pitchFamily="2" charset="0"/>
              </a:defRPr>
            </a:lvl1pPr>
            <a:lvl2pPr>
              <a:defRPr sz="9600">
                <a:latin typeface="HSE Sans" panose="02000000000000000000" pitchFamily="2" charset="0"/>
              </a:defRPr>
            </a:lvl2pPr>
            <a:lvl3pPr>
              <a:defRPr sz="9600">
                <a:latin typeface="HSE Sans" panose="02000000000000000000" pitchFamily="2" charset="0"/>
              </a:defRPr>
            </a:lvl3pPr>
            <a:lvl4pPr>
              <a:defRPr sz="9600">
                <a:latin typeface="HSE Sans" panose="02000000000000000000" pitchFamily="2" charset="0"/>
              </a:defRPr>
            </a:lvl4pPr>
            <a:lvl5pPr>
              <a:defRPr sz="9600">
                <a:latin typeface="HSE Sans" panose="02000000000000000000" pitchFamily="2" charset="0"/>
              </a:defRPr>
            </a:lvl5pPr>
          </a:lstStyle>
          <a:p>
            <a:pPr lvl="0"/>
            <a:r>
              <a:rPr lang="ru-RU" sz="9600" dirty="0">
                <a:solidFill>
                  <a:srgbClr val="102D69"/>
                </a:solidFill>
                <a:latin typeface="HSE Sans" panose="02000000000000000000" pitchFamily="2" charset="0"/>
              </a:rPr>
              <a:t>284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7052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_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C5425806-16DD-844E-927C-26E7143A9ED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6" name="Straight Connector 19">
            <a:extLst>
              <a:ext uri="{FF2B5EF4-FFF2-40B4-BE49-F238E27FC236}">
                <a16:creationId xmlns:a16="http://schemas.microsoft.com/office/drawing/2014/main" id="{479746FF-3282-DF46-9D7C-D80431604A55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21">
            <a:extLst>
              <a:ext uri="{FF2B5EF4-FFF2-40B4-BE49-F238E27FC236}">
                <a16:creationId xmlns:a16="http://schemas.microsoft.com/office/drawing/2014/main" id="{51B44297-B0E7-D74D-B291-D39A0D468B42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25">
            <a:extLst>
              <a:ext uri="{FF2B5EF4-FFF2-40B4-BE49-F238E27FC236}">
                <a16:creationId xmlns:a16="http://schemas.microsoft.com/office/drawing/2014/main" id="{0EA4A057-F0CB-E04F-B472-4A1ABFB64C66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764502F5-56EE-354B-A3B1-E79F8B005172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0" name="Straight Connector 59">
            <a:extLst>
              <a:ext uri="{FF2B5EF4-FFF2-40B4-BE49-F238E27FC236}">
                <a16:creationId xmlns:a16="http://schemas.microsoft.com/office/drawing/2014/main" id="{A80E0956-5C10-CC40-A426-CBD2E0C4158E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Текст 37">
            <a:extLst>
              <a:ext uri="{FF2B5EF4-FFF2-40B4-BE49-F238E27FC236}">
                <a16:creationId xmlns:a16="http://schemas.microsoft.com/office/drawing/2014/main" id="{6EC59AAD-5962-8D49-BF4D-7DA5D57307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2" name="Текст 39">
            <a:extLst>
              <a:ext uri="{FF2B5EF4-FFF2-40B4-BE49-F238E27FC236}">
                <a16:creationId xmlns:a16="http://schemas.microsoft.com/office/drawing/2014/main" id="{49041ACC-EEF4-D34B-A7DE-87B1AF2ED38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BF93B2CC-81A4-0943-AF6C-C8657679299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22">
            <a:extLst>
              <a:ext uri="{FF2B5EF4-FFF2-40B4-BE49-F238E27FC236}">
                <a16:creationId xmlns:a16="http://schemas.microsoft.com/office/drawing/2014/main" id="{51340CB4-0355-3640-A212-F684523CDCC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5787" y="1447065"/>
            <a:ext cx="11058065" cy="307778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600" dirty="0">
                <a:solidFill>
                  <a:srgbClr val="102D69"/>
                </a:solidFill>
                <a:latin typeface="HSE Sans" panose="02000000000000000000" pitchFamily="2" charset="0"/>
              </a:rPr>
              <a:t>Название таблицы. Обратите внимание, что название графика набирается меньшим кеглем, чем заголовок (16</a:t>
            </a:r>
            <a:r>
              <a:rPr lang="en-GB" sz="16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16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16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17" name="Текст 16">
            <a:extLst>
              <a:ext uri="{FF2B5EF4-FFF2-40B4-BE49-F238E27FC236}">
                <a16:creationId xmlns:a16="http://schemas.microsoft.com/office/drawing/2014/main" id="{8C6F2EA4-CEDC-324C-9C06-8713118041E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85788" y="5739189"/>
            <a:ext cx="6824303" cy="703205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300" b="0" dirty="0">
                <a:ln>
                  <a:noFill/>
                </a:ln>
                <a:latin typeface="HSE Sans" panose="02000000000000000000" pitchFamily="2" charset="0"/>
              </a:rPr>
              <a:t>Мы рекомендуем очень аккуратно использовать жирное начертание, старайтесь выделять жирным самое важное. </a:t>
            </a:r>
            <a:r>
              <a:rPr lang="ru-RU" sz="1300" dirty="0">
                <a:latin typeface="HSE Sans" panose="02000000000000000000" pitchFamily="2" charset="0"/>
              </a:rPr>
              <a:t>Также старайтесь не использовать выделение жирным начертанием вместе с заливкой ячеек каким-либо цветом, достаточно и одного акцента.</a:t>
            </a:r>
            <a:endParaRPr lang="x-none" sz="1300" b="0">
              <a:ln>
                <a:noFill/>
              </a:ln>
              <a:latin typeface="HSE Sans" panose="02000000000000000000" pitchFamily="2" charset="0"/>
            </a:endParaRPr>
          </a:p>
        </p:txBody>
      </p:sp>
      <p:sp>
        <p:nvSpPr>
          <p:cNvPr id="19" name="Таблица 18">
            <a:extLst>
              <a:ext uri="{FF2B5EF4-FFF2-40B4-BE49-F238E27FC236}">
                <a16:creationId xmlns:a16="http://schemas.microsoft.com/office/drawing/2014/main" id="{7B291085-A9B9-D842-B1A7-96258FAF012C}"/>
              </a:ext>
            </a:extLst>
          </p:cNvPr>
          <p:cNvSpPr>
            <a:spLocks noGrp="1"/>
          </p:cNvSpPr>
          <p:nvPr>
            <p:ph type="tbl" sz="quarter" idx="19"/>
          </p:nvPr>
        </p:nvSpPr>
        <p:spPr>
          <a:xfrm>
            <a:off x="585787" y="1984076"/>
            <a:ext cx="11058527" cy="3519576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0160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Icon&#10;&#10;Description automatically generated">
            <a:extLst>
              <a:ext uri="{FF2B5EF4-FFF2-40B4-BE49-F238E27FC236}">
                <a16:creationId xmlns:a16="http://schemas.microsoft.com/office/drawing/2014/main" id="{259ABC72-D738-1143-BF2A-D85AE9A4F73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9" name="Straight Connector 19">
            <a:extLst>
              <a:ext uri="{FF2B5EF4-FFF2-40B4-BE49-F238E27FC236}">
                <a16:creationId xmlns:a16="http://schemas.microsoft.com/office/drawing/2014/main" id="{237A1E42-2FC3-8841-8C41-992C5BC2368D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1">
            <a:extLst>
              <a:ext uri="{FF2B5EF4-FFF2-40B4-BE49-F238E27FC236}">
                <a16:creationId xmlns:a16="http://schemas.microsoft.com/office/drawing/2014/main" id="{47503EA0-3883-E24D-9EB8-7B6175182929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25">
            <a:extLst>
              <a:ext uri="{FF2B5EF4-FFF2-40B4-BE49-F238E27FC236}">
                <a16:creationId xmlns:a16="http://schemas.microsoft.com/office/drawing/2014/main" id="{E0144DF2-9891-324D-B34E-AFA025FBCBF9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F33F65D6-1072-F140-B6A5-758D7B595A92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3" name="Straight Connector 59">
            <a:extLst>
              <a:ext uri="{FF2B5EF4-FFF2-40B4-BE49-F238E27FC236}">
                <a16:creationId xmlns:a16="http://schemas.microsoft.com/office/drawing/2014/main" id="{5F1F09D4-22FA-7B4B-9488-F8FDDCC2D447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Текст 37">
            <a:extLst>
              <a:ext uri="{FF2B5EF4-FFF2-40B4-BE49-F238E27FC236}">
                <a16:creationId xmlns:a16="http://schemas.microsoft.com/office/drawing/2014/main" id="{44D0326E-FD7A-3541-A998-62A1C30E273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39">
            <a:extLst>
              <a:ext uri="{FF2B5EF4-FFF2-40B4-BE49-F238E27FC236}">
                <a16:creationId xmlns:a16="http://schemas.microsoft.com/office/drawing/2014/main" id="{279CCCA0-F959-5245-8321-106D3C5E837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Текст 39">
            <a:extLst>
              <a:ext uri="{FF2B5EF4-FFF2-40B4-BE49-F238E27FC236}">
                <a16:creationId xmlns:a16="http://schemas.microsoft.com/office/drawing/2014/main" id="{8B839C6B-8494-8841-9714-4C8F710F840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8" name="Текст 22">
            <a:extLst>
              <a:ext uri="{FF2B5EF4-FFF2-40B4-BE49-F238E27FC236}">
                <a16:creationId xmlns:a16="http://schemas.microsoft.com/office/drawing/2014/main" id="{4D940599-2B77-CE47-91E6-CDB51ADE184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5787" y="1447064"/>
            <a:ext cx="7617877" cy="53701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600" dirty="0">
                <a:solidFill>
                  <a:srgbClr val="102D69"/>
                </a:solidFill>
                <a:latin typeface="HSE Sans" panose="02000000000000000000" pitchFamily="2" charset="0"/>
              </a:rPr>
              <a:t>Название таблицы. Обратите внимание, что название графика набирается меньшим кеглем, чем заголовок (16</a:t>
            </a:r>
            <a:r>
              <a:rPr lang="en-GB" sz="16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16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16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19" name="Текст 16">
            <a:extLst>
              <a:ext uri="{FF2B5EF4-FFF2-40B4-BE49-F238E27FC236}">
                <a16:creationId xmlns:a16="http://schemas.microsoft.com/office/drawing/2014/main" id="{A7333712-9DED-4F4B-B209-2F13075EDB3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85788" y="5739189"/>
            <a:ext cx="6824303" cy="703205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300" b="0" dirty="0">
                <a:ln>
                  <a:noFill/>
                </a:ln>
                <a:latin typeface="HSE Sans" panose="02000000000000000000" pitchFamily="2" charset="0"/>
              </a:rPr>
              <a:t>Мы рекомендуем очень аккуратно использовать жирное начертание, старайтесь выделять жирным самое важное. </a:t>
            </a:r>
            <a:r>
              <a:rPr lang="ru-RU" sz="1300" dirty="0">
                <a:latin typeface="HSE Sans" panose="02000000000000000000" pitchFamily="2" charset="0"/>
              </a:rPr>
              <a:t>Также старайтесь не использовать выделение жирным начертанием вместе с заливкой ячеек каким-либо цветом, достаточно и одного акцента.</a:t>
            </a:r>
            <a:endParaRPr lang="x-none" sz="1300" b="0">
              <a:ln>
                <a:noFill/>
              </a:ln>
              <a:latin typeface="HSE Sans" panose="02000000000000000000" pitchFamily="2" charset="0"/>
            </a:endParaRPr>
          </a:p>
        </p:txBody>
      </p:sp>
      <p:sp>
        <p:nvSpPr>
          <p:cNvPr id="20" name="Таблица 18">
            <a:extLst>
              <a:ext uri="{FF2B5EF4-FFF2-40B4-BE49-F238E27FC236}">
                <a16:creationId xmlns:a16="http://schemas.microsoft.com/office/drawing/2014/main" id="{DD467C42-8209-B740-8419-DBB6A6F7D5EE}"/>
              </a:ext>
            </a:extLst>
          </p:cNvPr>
          <p:cNvSpPr>
            <a:spLocks noGrp="1"/>
          </p:cNvSpPr>
          <p:nvPr>
            <p:ph type="tbl" sz="quarter" idx="19"/>
          </p:nvPr>
        </p:nvSpPr>
        <p:spPr>
          <a:xfrm>
            <a:off x="585787" y="2208362"/>
            <a:ext cx="7617895" cy="3295290"/>
          </a:xfrm>
        </p:spPr>
        <p:txBody>
          <a:bodyPr/>
          <a:lstStyle/>
          <a:p>
            <a:endParaRPr lang="ru-RU"/>
          </a:p>
        </p:txBody>
      </p:sp>
      <p:sp>
        <p:nvSpPr>
          <p:cNvPr id="21" name="Текст 35">
            <a:extLst>
              <a:ext uri="{FF2B5EF4-FFF2-40B4-BE49-F238E27FC236}">
                <a16:creationId xmlns:a16="http://schemas.microsoft.com/office/drawing/2014/main" id="{B4309850-76EA-224C-A9E2-B6BBDBF99DE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686807" y="2208363"/>
            <a:ext cx="2930666" cy="2570672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en-GB" sz="1300" dirty="0">
                <a:latin typeface="HSE Sans" panose="02000000000000000000" pitchFamily="2" charset="0"/>
              </a:rPr>
              <a:t>Lorem ipsum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sit </a:t>
            </a:r>
            <a:r>
              <a:rPr lang="en-GB" sz="1300" dirty="0" err="1">
                <a:latin typeface="HSE Sans" panose="02000000000000000000" pitchFamily="2" charset="0"/>
              </a:rPr>
              <a:t>amet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consectetur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adipiscing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elit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sed</a:t>
            </a:r>
            <a:r>
              <a:rPr lang="en-GB" sz="1300" dirty="0">
                <a:latin typeface="HSE Sans" panose="02000000000000000000" pitchFamily="2" charset="0"/>
              </a:rPr>
              <a:t> do </a:t>
            </a:r>
            <a:r>
              <a:rPr lang="en-GB" sz="1300" dirty="0" err="1">
                <a:latin typeface="HSE Sans" panose="02000000000000000000" pitchFamily="2" charset="0"/>
              </a:rPr>
              <a:t>eiusmod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tempor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incididunt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labore</a:t>
            </a:r>
            <a:r>
              <a:rPr lang="en-GB" sz="1300" dirty="0">
                <a:latin typeface="HSE Sans" panose="02000000000000000000" pitchFamily="2" charset="0"/>
              </a:rPr>
              <a:t> et dolore magna </a:t>
            </a:r>
            <a:r>
              <a:rPr lang="en-GB" sz="1300" dirty="0" err="1">
                <a:latin typeface="HSE Sans" panose="02000000000000000000" pitchFamily="2" charset="0"/>
              </a:rPr>
              <a:t>aliqua</a:t>
            </a:r>
            <a:r>
              <a:rPr lang="en-GB" sz="1300" dirty="0">
                <a:latin typeface="HSE Sans" panose="02000000000000000000" pitchFamily="2" charset="0"/>
              </a:rPr>
              <a:t>. Ut </a:t>
            </a:r>
            <a:r>
              <a:rPr lang="en-GB" sz="1300" dirty="0" err="1">
                <a:latin typeface="HSE Sans" panose="02000000000000000000" pitchFamily="2" charset="0"/>
              </a:rPr>
              <a:t>enim</a:t>
            </a:r>
            <a:r>
              <a:rPr lang="en-GB" sz="1300" dirty="0">
                <a:latin typeface="HSE Sans" panose="02000000000000000000" pitchFamily="2" charset="0"/>
              </a:rPr>
              <a:t> ad minim </a:t>
            </a:r>
            <a:r>
              <a:rPr lang="en-GB" sz="1300" dirty="0" err="1">
                <a:latin typeface="HSE Sans" panose="02000000000000000000" pitchFamily="2" charset="0"/>
              </a:rPr>
              <a:t>veniam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quis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nostrud</a:t>
            </a:r>
            <a:r>
              <a:rPr lang="en-GB" sz="1300" dirty="0">
                <a:latin typeface="HSE Sans" panose="02000000000000000000" pitchFamily="2" charset="0"/>
              </a:rPr>
              <a:t> exercitation </a:t>
            </a:r>
            <a:r>
              <a:rPr lang="en-GB" sz="1300" dirty="0" err="1">
                <a:latin typeface="HSE Sans" panose="02000000000000000000" pitchFamily="2" charset="0"/>
              </a:rPr>
              <a:t>ullamco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laboris</a:t>
            </a:r>
            <a:r>
              <a:rPr lang="en-GB" sz="1300" dirty="0">
                <a:latin typeface="HSE Sans" panose="02000000000000000000" pitchFamily="2" charset="0"/>
              </a:rPr>
              <a:t> nisi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aliquip</a:t>
            </a:r>
            <a:r>
              <a:rPr lang="en-GB" sz="1300" dirty="0">
                <a:latin typeface="HSE Sans" panose="02000000000000000000" pitchFamily="2" charset="0"/>
              </a:rPr>
              <a:t> ex </a:t>
            </a:r>
            <a:r>
              <a:rPr lang="en-GB" sz="1300" dirty="0" err="1">
                <a:latin typeface="HSE Sans" panose="02000000000000000000" pitchFamily="2" charset="0"/>
              </a:rPr>
              <a:t>ea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commodo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consequat</a:t>
            </a:r>
            <a:r>
              <a:rPr lang="en-GB" sz="1300" dirty="0">
                <a:latin typeface="HSE Sans" panose="02000000000000000000" pitchFamily="2" charset="0"/>
              </a:rPr>
              <a:t>. Duis </a:t>
            </a:r>
            <a:r>
              <a:rPr lang="en-GB" sz="1300" dirty="0" err="1">
                <a:latin typeface="HSE Sans" panose="02000000000000000000" pitchFamily="2" charset="0"/>
              </a:rPr>
              <a:t>aute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irure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reprehenderit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voluptate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velit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esse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cillum</a:t>
            </a:r>
            <a:r>
              <a:rPr lang="en-GB" sz="1300" dirty="0">
                <a:latin typeface="HSE Sans" panose="02000000000000000000" pitchFamily="2" charset="0"/>
              </a:rPr>
              <a:t> dolore </a:t>
            </a:r>
            <a:r>
              <a:rPr lang="en-GB" sz="1300" dirty="0" err="1">
                <a:latin typeface="HSE Sans" panose="02000000000000000000" pitchFamily="2" charset="0"/>
              </a:rPr>
              <a:t>eu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fugiat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nulla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pariatur</a:t>
            </a:r>
            <a:r>
              <a:rPr lang="en-GB" sz="1300" dirty="0">
                <a:latin typeface="HSE Sans" panose="02000000000000000000" pitchFamily="2" charset="0"/>
              </a:rPr>
              <a:t>. </a:t>
            </a:r>
            <a:r>
              <a:rPr lang="en-GB" sz="1300" dirty="0" err="1">
                <a:latin typeface="HSE Sans" panose="02000000000000000000" pitchFamily="2" charset="0"/>
              </a:rPr>
              <a:t>Excepteur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sint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occaecat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cupidatat</a:t>
            </a:r>
            <a:r>
              <a:rPr lang="en-GB" sz="1300" dirty="0">
                <a:latin typeface="HSE Sans" panose="02000000000000000000" pitchFamily="2" charset="0"/>
              </a:rPr>
              <a:t> non </a:t>
            </a:r>
            <a:r>
              <a:rPr lang="en-GB" sz="1300" dirty="0" err="1">
                <a:latin typeface="HSE Sans" panose="02000000000000000000" pitchFamily="2" charset="0"/>
              </a:rPr>
              <a:t>proident</a:t>
            </a:r>
            <a:r>
              <a:rPr lang="en-GB" sz="1300" dirty="0">
                <a:latin typeface="HSE Sans" panose="02000000000000000000" pitchFamily="2" charset="0"/>
              </a:rPr>
              <a:t>, sunt in culpa qui </a:t>
            </a:r>
            <a:r>
              <a:rPr lang="en-GB" sz="1300" dirty="0" err="1">
                <a:latin typeface="HSE Sans" panose="02000000000000000000" pitchFamily="2" charset="0"/>
              </a:rPr>
              <a:t>officia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deserunt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mollit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anim</a:t>
            </a:r>
            <a:r>
              <a:rPr lang="en-GB" sz="1300" dirty="0">
                <a:latin typeface="HSE Sans" panose="02000000000000000000" pitchFamily="2" charset="0"/>
              </a:rPr>
              <a:t> id </a:t>
            </a:r>
            <a:r>
              <a:rPr lang="en-GB" sz="1300" dirty="0" err="1">
                <a:latin typeface="HSE Sans" panose="02000000000000000000" pitchFamily="2" charset="0"/>
              </a:rPr>
              <a:t>est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laborum</a:t>
            </a:r>
            <a:r>
              <a:rPr lang="en-GB" sz="1300" dirty="0">
                <a:latin typeface="HSE Sans" panose="02000000000000000000" pitchFamily="2" charset="0"/>
              </a:rPr>
              <a:t>.</a:t>
            </a:r>
            <a:endParaRPr lang="ru-RU" sz="13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77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3F8FDE-7383-E947-8568-FF6B7A776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8E6541-45CA-8B42-98B4-D42737B850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70645B-C5D9-8544-BBF2-E4A13F8E40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63DFB-8595-A44B-9F09-A50FA310E559}" type="datetimeFigureOut">
              <a:rPr lang="x-none" smtClean="0"/>
              <a:t>23.05.2024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F52289-7F57-544F-95EE-F8B2E10627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1C5F56-F795-5643-ABE3-DDED218698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0F133-126C-5944-A0E4-6A9616EDC0D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78506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51" r:id="rId5"/>
    <p:sldLayoutId id="2147483652" r:id="rId6"/>
    <p:sldLayoutId id="2147483654" r:id="rId7"/>
    <p:sldLayoutId id="2147483655" r:id="rId8"/>
    <p:sldLayoutId id="2147483656" r:id="rId9"/>
    <p:sldLayoutId id="2147483658" r:id="rId10"/>
    <p:sldLayoutId id="2147483657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D95C0D-D7DC-EF40-9E45-F5F0A4817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7968" y="2716699"/>
            <a:ext cx="5347195" cy="2589375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atin typeface="HSE Sans" panose="02000000000000000000" pitchFamily="50" charset="-52"/>
                <a:cs typeface="Arial" panose="020B0604020202020204" pitchFamily="34" charset="0"/>
              </a:rPr>
              <a:t>Научно-учебная группа</a:t>
            </a:r>
            <a:r>
              <a:rPr lang="ru-RU" sz="2400" dirty="0">
                <a:latin typeface="HSE Sans" panose="02000000000000000000" pitchFamily="50" charset="-52"/>
                <a:cs typeface="Arial" panose="020B0604020202020204" pitchFamily="34" charset="0"/>
              </a:rPr>
              <a:t> </a:t>
            </a:r>
            <a:br>
              <a:rPr lang="ru-RU" sz="2400" dirty="0">
                <a:latin typeface="HSE Sans" panose="02000000000000000000" pitchFamily="50" charset="-52"/>
                <a:cs typeface="Arial" panose="020B0604020202020204" pitchFamily="34" charset="0"/>
              </a:rPr>
            </a:br>
            <a:r>
              <a:rPr lang="ru-RU" sz="1800" dirty="0">
                <a:latin typeface="HSE Sans" panose="02000000000000000000" pitchFamily="50" charset="-52"/>
                <a:cs typeface="Arial" panose="020B0604020202020204" pitchFamily="34" charset="0"/>
              </a:rPr>
              <a:t>«</a:t>
            </a:r>
            <a:r>
              <a:rPr lang="ru-RU" sz="1800" b="1" dirty="0">
                <a:latin typeface="HSE Sans" panose="02000000000000000000" pitchFamily="50" charset="-52"/>
                <a:cs typeface="Arial" panose="020B0604020202020204" pitchFamily="34" charset="0"/>
              </a:rPr>
              <a:t>Управление надежностью на предприятиях</a:t>
            </a:r>
            <a:r>
              <a:rPr lang="ru-RU" sz="1800" dirty="0">
                <a:latin typeface="HSE Sans" panose="02000000000000000000" pitchFamily="50" charset="-52"/>
                <a:cs typeface="Arial" panose="020B0604020202020204" pitchFamily="34" charset="0"/>
              </a:rPr>
              <a:t>»</a:t>
            </a:r>
            <a:br>
              <a:rPr lang="ru-RU" sz="2000" dirty="0">
                <a:latin typeface="HSE Sans" panose="02000000000000000000" pitchFamily="50" charset="-52"/>
                <a:cs typeface="Arial" panose="020B0604020202020204" pitchFamily="34" charset="0"/>
              </a:rPr>
            </a:br>
            <a:br>
              <a:rPr lang="ru-RU" sz="2400" dirty="0">
                <a:latin typeface="HSE Sans" panose="02000000000000000000" pitchFamily="50" charset="-52"/>
                <a:cs typeface="Arial" panose="020B0604020202020204" pitchFamily="34" charset="0"/>
              </a:rPr>
            </a:br>
            <a:r>
              <a:rPr lang="ru-RU" sz="1400" dirty="0">
                <a:latin typeface="HSE Sans" panose="02000000000000000000" pitchFamily="50" charset="-52"/>
                <a:cs typeface="Arial" panose="020B0604020202020204" pitchFamily="34" charset="0"/>
              </a:rPr>
              <a:t>Доклад подготовлен в ходе проведения исследования </a:t>
            </a:r>
            <a:br>
              <a:rPr lang="ru-RU" sz="1400" dirty="0">
                <a:latin typeface="HSE Sans" panose="02000000000000000000" pitchFamily="50" charset="-52"/>
                <a:cs typeface="Arial" panose="020B0604020202020204" pitchFamily="34" charset="0"/>
              </a:rPr>
            </a:br>
            <a:r>
              <a:rPr lang="ru-RU" sz="1400" b="1" dirty="0">
                <a:latin typeface="HSE Sans" panose="02000000000000000000" pitchFamily="50" charset="-52"/>
                <a:cs typeface="Arial" panose="020B0604020202020204" pitchFamily="34" charset="0"/>
              </a:rPr>
              <a:t>Проект № 24-00-024 «Развитие методов прогнозирования показателей надежности электронных модулей» </a:t>
            </a:r>
            <a:br>
              <a:rPr lang="ru-RU" sz="1400" b="1" dirty="0">
                <a:latin typeface="HSE Sans" panose="02000000000000000000" pitchFamily="50" charset="-52"/>
                <a:cs typeface="Arial" panose="020B0604020202020204" pitchFamily="34" charset="0"/>
              </a:rPr>
            </a:br>
            <a:r>
              <a:rPr lang="ru-RU" sz="1400" b="1" dirty="0">
                <a:latin typeface="HSE Sans" panose="02000000000000000000" pitchFamily="50" charset="-52"/>
                <a:cs typeface="Arial" panose="020B0604020202020204" pitchFamily="34" charset="0"/>
              </a:rPr>
              <a:t>в рамках Программы «Научный фонд Национального исследовательского университета </a:t>
            </a:r>
            <a:br>
              <a:rPr lang="ru-RU" sz="1400" b="1" dirty="0">
                <a:latin typeface="HSE Sans" panose="02000000000000000000" pitchFamily="50" charset="-52"/>
                <a:cs typeface="Arial" panose="020B0604020202020204" pitchFamily="34" charset="0"/>
              </a:rPr>
            </a:br>
            <a:r>
              <a:rPr lang="ru-RU" sz="1400" b="1" dirty="0">
                <a:latin typeface="HSE Sans" panose="02000000000000000000" pitchFamily="50" charset="-52"/>
                <a:cs typeface="Arial" panose="020B0604020202020204" pitchFamily="34" charset="0"/>
              </a:rPr>
              <a:t>«Высшая школа экономики» (НИУ ВШЭ)» в 2024 г.</a:t>
            </a:r>
            <a:endParaRPr lang="ru-RU" sz="2400" dirty="0">
              <a:latin typeface="HSE Sans" panose="02000000000000000000" pitchFamily="50" charset="-52"/>
              <a:cs typeface="Arial" panose="020B0604020202020204" pitchFamily="34" charset="0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B85EA7E-BEC4-B745-B2A8-D4E4AFC614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>
                <a:latin typeface="HSE Sans" panose="02000000000000000000" pitchFamily="50" charset="-52"/>
                <a:cs typeface="Arial" panose="020B0604020202020204" pitchFamily="34" charset="0"/>
              </a:rPr>
              <a:t>Департамент </a:t>
            </a:r>
            <a:br>
              <a:rPr lang="ru-RU" dirty="0">
                <a:latin typeface="HSE Sans" panose="02000000000000000000" pitchFamily="50" charset="-52"/>
                <a:cs typeface="Arial" panose="020B0604020202020204" pitchFamily="34" charset="0"/>
              </a:rPr>
            </a:br>
            <a:r>
              <a:rPr lang="ru-RU" dirty="0">
                <a:latin typeface="HSE Sans" panose="02000000000000000000" pitchFamily="50" charset="-52"/>
                <a:cs typeface="Arial" panose="020B0604020202020204" pitchFamily="34" charset="0"/>
              </a:rPr>
              <a:t>электронной инженерии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B8D49EC-434A-5443-AC3F-85F01995E63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/>
          </a:bodyPr>
          <a:lstStyle/>
          <a:p>
            <a:r>
              <a:rPr lang="ru-RU" dirty="0">
                <a:latin typeface="HSE Sans" panose="02000000000000000000" pitchFamily="50" charset="-52"/>
                <a:cs typeface="Arial" panose="020B0604020202020204" pitchFamily="34" charset="0"/>
              </a:rPr>
              <a:t>Московский институт электроники и математики им. А.Н. Тихонова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6FAE0FA-3CAF-BA4B-8F9F-5FEF3C2F3CC6}"/>
              </a:ext>
            </a:extLst>
          </p:cNvPr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r>
              <a:rPr lang="ru-RU" dirty="0">
                <a:latin typeface="HSE Sans" panose="02000000000000000000" pitchFamily="50" charset="-52"/>
                <a:cs typeface="Arial" panose="020B0604020202020204" pitchFamily="34" charset="0"/>
              </a:rPr>
              <a:t>Москва</a:t>
            </a:r>
          </a:p>
          <a:p>
            <a:r>
              <a:rPr lang="ru-RU" dirty="0">
                <a:latin typeface="HSE Sans" panose="02000000000000000000" pitchFamily="50" charset="-52"/>
                <a:cs typeface="Arial" panose="020B0604020202020204" pitchFamily="34" charset="0"/>
              </a:rPr>
              <a:t>02.02.2024 г.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9CEE9B9B-9B18-4E8B-B2FB-65BC4D08957A}"/>
              </a:ext>
            </a:extLst>
          </p:cNvPr>
          <p:cNvSpPr/>
          <p:nvPr/>
        </p:nvSpPr>
        <p:spPr>
          <a:xfrm>
            <a:off x="1027968" y="2461188"/>
            <a:ext cx="5347195" cy="2844887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HSE Sans" panose="02000000000000000000" pitchFamily="50" charset="-52"/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2D5AE6A7-279B-455A-B0A0-74BECF51F5A9}"/>
              </a:ext>
            </a:extLst>
          </p:cNvPr>
          <p:cNvSpPr txBox="1">
            <a:spLocks/>
          </p:cNvSpPr>
          <p:nvPr/>
        </p:nvSpPr>
        <p:spPr>
          <a:xfrm>
            <a:off x="6622991" y="2722958"/>
            <a:ext cx="4541041" cy="258937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300" b="0" i="0" kern="1200" baseline="0">
                <a:solidFill>
                  <a:srgbClr val="0E2D69"/>
                </a:solidFill>
                <a:latin typeface="HSE Sans" panose="02000000000000000000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>
                <a:latin typeface="HSE Sans" panose="02000000000000000000" pitchFamily="50" charset="-52"/>
                <a:cs typeface="Arial" panose="020B0604020202020204" pitchFamily="34" charset="0"/>
              </a:rPr>
              <a:t>Доклад</a:t>
            </a:r>
            <a:r>
              <a:rPr lang="ru-RU" sz="2000" dirty="0">
                <a:latin typeface="HSE Sans" panose="02000000000000000000" pitchFamily="50" charset="-52"/>
                <a:cs typeface="Arial" panose="020B0604020202020204" pitchFamily="34" charset="0"/>
              </a:rPr>
              <a:t> </a:t>
            </a:r>
            <a:br>
              <a:rPr lang="ru-RU" sz="2000" dirty="0">
                <a:latin typeface="HSE Sans" panose="02000000000000000000" pitchFamily="50" charset="-52"/>
                <a:cs typeface="Arial" panose="020B0604020202020204" pitchFamily="34" charset="0"/>
              </a:rPr>
            </a:br>
            <a:r>
              <a:rPr lang="ru-RU" sz="1600" b="1" dirty="0">
                <a:latin typeface="HSE Sans" panose="02000000000000000000" pitchFamily="50" charset="-52"/>
                <a:cs typeface="Arial" panose="020B0604020202020204" pitchFamily="34" charset="0"/>
              </a:rPr>
              <a:t>«Архитектура разрабатываемой системы для проведения экспертных оценок согласно стандарту </a:t>
            </a:r>
            <a:r>
              <a:rPr lang="en-GB" sz="1600" b="1" dirty="0">
                <a:latin typeface="HSE Sans" panose="02000000000000000000" pitchFamily="50" charset="-52"/>
                <a:cs typeface="Arial" panose="020B0604020202020204" pitchFamily="34" charset="0"/>
              </a:rPr>
              <a:t>milhdbk217plus-06</a:t>
            </a:r>
            <a:r>
              <a:rPr lang="ru-RU" sz="1600" b="1" dirty="0">
                <a:latin typeface="HSE Sans" panose="02000000000000000000" pitchFamily="50" charset="-52"/>
                <a:cs typeface="Arial" panose="020B0604020202020204" pitchFamily="34" charset="0"/>
              </a:rPr>
              <a:t> »</a:t>
            </a:r>
            <a:br>
              <a:rPr lang="ru-RU" sz="1800" dirty="0">
                <a:latin typeface="HSE Sans" panose="02000000000000000000" pitchFamily="50" charset="-52"/>
                <a:cs typeface="Arial" panose="020B0604020202020204" pitchFamily="34" charset="0"/>
              </a:rPr>
            </a:br>
            <a:br>
              <a:rPr lang="ru-RU" sz="1800" dirty="0">
                <a:latin typeface="HSE Sans" panose="02000000000000000000" pitchFamily="50" charset="-52"/>
                <a:cs typeface="Arial" panose="020B0604020202020204" pitchFamily="34" charset="0"/>
              </a:rPr>
            </a:br>
            <a:endParaRPr lang="ru-RU" sz="1800" dirty="0">
              <a:latin typeface="HSE Sans" panose="02000000000000000000" pitchFamily="50" charset="-52"/>
              <a:cs typeface="Arial" panose="020B0604020202020204" pitchFamily="34" charset="0"/>
            </a:endParaRPr>
          </a:p>
          <a:p>
            <a:pPr algn="ctr"/>
            <a:endParaRPr lang="ru-RU" sz="1800" b="1" dirty="0">
              <a:latin typeface="HSE Sans" panose="02000000000000000000" pitchFamily="50" charset="-52"/>
              <a:cs typeface="Arial" panose="020B0604020202020204" pitchFamily="34" charset="0"/>
            </a:endParaRPr>
          </a:p>
          <a:p>
            <a:pPr algn="ctr"/>
            <a:r>
              <a:rPr lang="ru-RU" sz="1400" b="1" dirty="0">
                <a:latin typeface="HSE Sans" panose="02000000000000000000" pitchFamily="50" charset="-52"/>
                <a:cs typeface="Arial" panose="020B0604020202020204" pitchFamily="34" charset="0"/>
              </a:rPr>
              <a:t>Докладчик</a:t>
            </a:r>
            <a:r>
              <a:rPr lang="ru-RU" sz="1400" dirty="0">
                <a:latin typeface="HSE Sans" panose="02000000000000000000" pitchFamily="50" charset="-52"/>
                <a:cs typeface="Arial" panose="020B0604020202020204" pitchFamily="34" charset="0"/>
              </a:rPr>
              <a:t> </a:t>
            </a:r>
            <a:br>
              <a:rPr lang="ru-RU" sz="1400" dirty="0">
                <a:latin typeface="HSE Sans" panose="02000000000000000000" pitchFamily="50" charset="-52"/>
                <a:cs typeface="Arial" panose="020B0604020202020204" pitchFamily="34" charset="0"/>
              </a:rPr>
            </a:br>
            <a:r>
              <a:rPr lang="ru-RU" sz="1400" dirty="0">
                <a:latin typeface="HSE Sans" panose="02000000000000000000" pitchFamily="50" charset="-52"/>
                <a:cs typeface="Arial" panose="020B0604020202020204" pitchFamily="34" charset="0"/>
              </a:rPr>
              <a:t>Мкртчян Гарик Андраникович, </a:t>
            </a:r>
            <a:br>
              <a:rPr lang="ru-RU" sz="1400" dirty="0">
                <a:latin typeface="HSE Sans" panose="02000000000000000000" pitchFamily="50" charset="-52"/>
                <a:cs typeface="Arial" panose="020B0604020202020204" pitchFamily="34" charset="0"/>
              </a:rPr>
            </a:br>
            <a:r>
              <a:rPr lang="ru-RU" sz="1400" dirty="0">
                <a:latin typeface="HSE Sans" panose="02000000000000000000" pitchFamily="50" charset="-52"/>
                <a:cs typeface="Arial" panose="020B0604020202020204" pitchFamily="34" charset="0"/>
              </a:rPr>
              <a:t>студент 3 года обучения - ОП </a:t>
            </a:r>
            <a:r>
              <a:rPr lang="en-US" sz="1400" dirty="0">
                <a:latin typeface="HSE Sans" panose="02000000000000000000" pitchFamily="50" charset="-52"/>
                <a:cs typeface="Arial" panose="020B0604020202020204" pitchFamily="34" charset="0"/>
              </a:rPr>
              <a:t>“</a:t>
            </a:r>
            <a:r>
              <a:rPr lang="ru-RU" sz="1400" dirty="0">
                <a:latin typeface="HSE Sans" panose="02000000000000000000" pitchFamily="50" charset="-52"/>
                <a:cs typeface="Arial" panose="020B0604020202020204" pitchFamily="34" charset="0"/>
              </a:rPr>
              <a:t>ИТСС</a:t>
            </a:r>
            <a:r>
              <a:rPr lang="en-US" sz="1400" dirty="0">
                <a:latin typeface="HSE Sans" panose="02000000000000000000" pitchFamily="50" charset="-52"/>
                <a:cs typeface="Arial" panose="020B0604020202020204" pitchFamily="34" charset="0"/>
              </a:rPr>
              <a:t>”</a:t>
            </a:r>
            <a:endParaRPr lang="ru-RU" sz="1400" dirty="0">
              <a:latin typeface="HSE Sans" panose="02000000000000000000" pitchFamily="50" charset="-52"/>
              <a:cs typeface="Arial" panose="020B0604020202020204" pitchFamily="34" charset="0"/>
            </a:endParaRP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1D54483D-1542-4DDB-95BB-44C3244848E8}"/>
              </a:ext>
            </a:extLst>
          </p:cNvPr>
          <p:cNvSpPr/>
          <p:nvPr/>
        </p:nvSpPr>
        <p:spPr>
          <a:xfrm>
            <a:off x="6622991" y="2461187"/>
            <a:ext cx="4541042" cy="2844887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HSE Sans" panose="02000000000000000000" pitchFamily="50" charset="-52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F606478-CF2A-4F5A-8311-C2FCCAA654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4332" y="3805436"/>
            <a:ext cx="735350" cy="73535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451866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Текст 4">
            <a:extLst>
              <a:ext uri="{FF2B5EF4-FFF2-40B4-BE49-F238E27FC236}">
                <a16:creationId xmlns:a16="http://schemas.microsoft.com/office/drawing/2014/main" id="{EA6861FF-E6B1-42E0-8C45-DB71A62CE657}"/>
              </a:ext>
            </a:extLst>
          </p:cNvPr>
          <p:cNvSpPr txBox="1">
            <a:spLocks/>
          </p:cNvSpPr>
          <p:nvPr/>
        </p:nvSpPr>
        <p:spPr>
          <a:xfrm>
            <a:off x="1143689" y="540904"/>
            <a:ext cx="1901825" cy="4159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>
                <a:latin typeface="HSE Sans" panose="02000000000000000000" pitchFamily="50" charset="-52"/>
                <a:cs typeface="Arial" panose="020B0604020202020204" pitchFamily="34" charset="0"/>
              </a:rPr>
              <a:t>Московский институт электроники и математики им. А.Н. Тихонова</a:t>
            </a:r>
          </a:p>
          <a:p>
            <a:endParaRPr lang="ru-RU" dirty="0">
              <a:latin typeface="HSE Sans" panose="02000000000000000000" pitchFamily="50" charset="-52"/>
              <a:cs typeface="Arial" panose="020B0604020202020204" pitchFamily="34" charset="0"/>
            </a:endParaRPr>
          </a:p>
        </p:txBody>
      </p:sp>
      <p:sp>
        <p:nvSpPr>
          <p:cNvPr id="15" name="Текст 5">
            <a:extLst>
              <a:ext uri="{FF2B5EF4-FFF2-40B4-BE49-F238E27FC236}">
                <a16:creationId xmlns:a16="http://schemas.microsoft.com/office/drawing/2014/main" id="{43E6241A-9647-4BB8-9630-1BA8A6DAC49C}"/>
              </a:ext>
            </a:extLst>
          </p:cNvPr>
          <p:cNvSpPr txBox="1">
            <a:spLocks/>
          </p:cNvSpPr>
          <p:nvPr/>
        </p:nvSpPr>
        <p:spPr>
          <a:xfrm>
            <a:off x="3459163" y="548720"/>
            <a:ext cx="2070100" cy="40810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>
                <a:latin typeface="HSE Sans" panose="02000000000000000000" pitchFamily="50" charset="-52"/>
                <a:cs typeface="Arial" panose="020B0604020202020204" pitchFamily="34" charset="0"/>
              </a:rPr>
              <a:t>Управление надежностью   на предприятиях</a:t>
            </a:r>
            <a:endParaRPr lang="ru-RU" dirty="0">
              <a:latin typeface="HSE Sans" panose="02000000000000000000" pitchFamily="50" charset="-52"/>
              <a:cs typeface="Arial" panose="020B0604020202020204" pitchFamily="34" charset="0"/>
            </a:endParaRPr>
          </a:p>
        </p:txBody>
      </p:sp>
      <p:sp>
        <p:nvSpPr>
          <p:cNvPr id="16" name="Текст 6">
            <a:extLst>
              <a:ext uri="{FF2B5EF4-FFF2-40B4-BE49-F238E27FC236}">
                <a16:creationId xmlns:a16="http://schemas.microsoft.com/office/drawing/2014/main" id="{DCF06A4D-D70E-4FC9-A2A2-3F3C3F7ACFED}"/>
              </a:ext>
            </a:extLst>
          </p:cNvPr>
          <p:cNvSpPr txBox="1">
            <a:spLocks/>
          </p:cNvSpPr>
          <p:nvPr/>
        </p:nvSpPr>
        <p:spPr>
          <a:xfrm>
            <a:off x="6259892" y="548720"/>
            <a:ext cx="2070100" cy="40810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>
                <a:latin typeface="HSE Sans" panose="02000000000000000000" pitchFamily="50" charset="-52"/>
                <a:cs typeface="Arial" panose="020B0604020202020204" pitchFamily="34" charset="0"/>
              </a:rPr>
              <a:t>Развитие методов прогнозирования показателей надежности электронных модулей</a:t>
            </a:r>
            <a:endParaRPr lang="ru-RU" dirty="0">
              <a:latin typeface="HSE Sans" panose="02000000000000000000" pitchFamily="50" charset="-52"/>
              <a:cs typeface="Arial" panose="020B0604020202020204" pitchFamily="34" charset="0"/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B849B28D-2AAA-46EE-BA1C-3B174D34B5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9118" y="1993411"/>
            <a:ext cx="3342967" cy="287117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788DE59-2976-4A5E-9F15-6D8735CDBE0D}"/>
              </a:ext>
            </a:extLst>
          </p:cNvPr>
          <p:cNvSpPr txBox="1"/>
          <p:nvPr/>
        </p:nvSpPr>
        <p:spPr>
          <a:xfrm>
            <a:off x="5277669" y="1465124"/>
            <a:ext cx="12683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l-GR" sz="7200" dirty="0">
                <a:latin typeface="HSE Sans" panose="02000000000000000000" pitchFamily="2" charset="0"/>
              </a:rPr>
              <a:t>λ</a:t>
            </a:r>
            <a:r>
              <a:rPr lang="en-US" sz="7200" baseline="-25000" dirty="0">
                <a:latin typeface="HSE Sans" panose="02000000000000000000" pitchFamily="2" charset="0"/>
              </a:rPr>
              <a:t>P</a:t>
            </a:r>
            <a:endParaRPr lang="ru-RU" sz="7200" dirty="0">
              <a:latin typeface="HSE Sans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83239D7-FE75-4BA6-A5F9-C84BF1AF5BFF}"/>
              </a:ext>
            </a:extLst>
          </p:cNvPr>
          <p:cNvSpPr txBox="1"/>
          <p:nvPr/>
        </p:nvSpPr>
        <p:spPr>
          <a:xfrm>
            <a:off x="501445" y="1465125"/>
            <a:ext cx="46408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400" dirty="0">
                <a:latin typeface="HSE Sans" panose="02000000000000000000" pitchFamily="2" charset="0"/>
              </a:rPr>
              <a:t>Необходимо посчитать</a:t>
            </a:r>
            <a:r>
              <a:rPr lang="en-US" sz="2400" dirty="0">
                <a:latin typeface="HSE Sans" panose="02000000000000000000" pitchFamily="2" charset="0"/>
              </a:rPr>
              <a:t> </a:t>
            </a:r>
            <a:r>
              <a:rPr lang="ru-RU" sz="2400" dirty="0">
                <a:latin typeface="HSE Sans" panose="02000000000000000000" pitchFamily="2" charset="0"/>
              </a:rPr>
              <a:t>прогнозируемую интенсивность отказов системы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FB95461-CEC7-4838-AE7C-6307F940070C}"/>
              </a:ext>
            </a:extLst>
          </p:cNvPr>
          <p:cNvSpPr txBox="1"/>
          <p:nvPr/>
        </p:nvSpPr>
        <p:spPr>
          <a:xfrm>
            <a:off x="682933" y="3615566"/>
            <a:ext cx="730618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l-GR" sz="4000" dirty="0">
                <a:latin typeface="HSE Sans" panose="02000000000000000000" pitchFamily="2" charset="0"/>
              </a:rPr>
              <a:t>λ</a:t>
            </a:r>
            <a:r>
              <a:rPr lang="en-US" sz="4000" baseline="-25000" dirty="0">
                <a:latin typeface="HSE Sans" panose="02000000000000000000" pitchFamily="2" charset="0"/>
              </a:rPr>
              <a:t>P </a:t>
            </a:r>
            <a:r>
              <a:rPr lang="en-US" sz="4000" dirty="0">
                <a:latin typeface="HSE Sans" panose="02000000000000000000" pitchFamily="2" charset="0"/>
              </a:rPr>
              <a:t>= </a:t>
            </a:r>
            <a:r>
              <a:rPr lang="el-GR" sz="4000" b="1" dirty="0">
                <a:latin typeface="HSE Sans" panose="02000000000000000000" pitchFamily="2" charset="0"/>
              </a:rPr>
              <a:t>λ</a:t>
            </a:r>
            <a:r>
              <a:rPr lang="en-US" sz="4000" b="1" baseline="-25000" dirty="0">
                <a:latin typeface="HSE Sans" panose="02000000000000000000" pitchFamily="2" charset="0"/>
              </a:rPr>
              <a:t>I </a:t>
            </a:r>
            <a:r>
              <a:rPr lang="en-US" sz="4000" dirty="0">
                <a:latin typeface="HSE Sans" panose="02000000000000000000" pitchFamily="2" charset="0"/>
              </a:rPr>
              <a:t>(</a:t>
            </a:r>
            <a:r>
              <a:rPr lang="ru-RU" sz="4000" dirty="0">
                <a:latin typeface="HSE Sans" panose="02000000000000000000" pitchFamily="2" charset="0"/>
              </a:rPr>
              <a:t>П</a:t>
            </a:r>
            <a:r>
              <a:rPr lang="en-US" sz="4000" baseline="-25000" dirty="0">
                <a:latin typeface="HSE Sans" panose="02000000000000000000" pitchFamily="2" charset="0"/>
              </a:rPr>
              <a:t>p</a:t>
            </a:r>
            <a:r>
              <a:rPr lang="ru-RU" sz="4000" dirty="0">
                <a:latin typeface="HSE Sans" panose="02000000000000000000" pitchFamily="2" charset="0"/>
              </a:rPr>
              <a:t> П</a:t>
            </a:r>
            <a:r>
              <a:rPr lang="en-US" sz="4000" baseline="-25000" dirty="0">
                <a:latin typeface="HSE Sans" panose="02000000000000000000" pitchFamily="2" charset="0"/>
              </a:rPr>
              <a:t>IM</a:t>
            </a:r>
            <a:r>
              <a:rPr lang="en-US" sz="4000" dirty="0">
                <a:latin typeface="HSE Sans" panose="02000000000000000000" pitchFamily="2" charset="0"/>
              </a:rPr>
              <a:t> </a:t>
            </a:r>
            <a:r>
              <a:rPr lang="ru-RU" sz="4000" dirty="0">
                <a:latin typeface="HSE Sans" panose="02000000000000000000" pitchFamily="2" charset="0"/>
              </a:rPr>
              <a:t>П</a:t>
            </a:r>
            <a:r>
              <a:rPr lang="ru-RU" sz="4000" baseline="-25000" dirty="0">
                <a:latin typeface="HSE Sans" panose="02000000000000000000" pitchFamily="2" charset="0"/>
              </a:rPr>
              <a:t>Е </a:t>
            </a:r>
            <a:r>
              <a:rPr lang="ru-RU" sz="4000" dirty="0">
                <a:latin typeface="HSE Sans" panose="02000000000000000000" pitchFamily="2" charset="0"/>
              </a:rPr>
              <a:t> + П</a:t>
            </a:r>
            <a:r>
              <a:rPr lang="en-US" sz="4000" baseline="-25000" dirty="0">
                <a:latin typeface="HSE Sans" panose="02000000000000000000" pitchFamily="2" charset="0"/>
              </a:rPr>
              <a:t>D </a:t>
            </a:r>
            <a:r>
              <a:rPr lang="ru-RU" sz="4000" dirty="0">
                <a:latin typeface="HSE Sans" panose="02000000000000000000" pitchFamily="2" charset="0"/>
              </a:rPr>
              <a:t>П</a:t>
            </a:r>
            <a:r>
              <a:rPr lang="en-US" sz="4000" baseline="-25000" dirty="0">
                <a:latin typeface="HSE Sans" panose="02000000000000000000" pitchFamily="2" charset="0"/>
              </a:rPr>
              <a:t>G </a:t>
            </a:r>
            <a:r>
              <a:rPr lang="ru-RU" sz="4000" dirty="0">
                <a:latin typeface="HSE Sans" panose="02000000000000000000" pitchFamily="2" charset="0"/>
              </a:rPr>
              <a:t>+ П</a:t>
            </a:r>
            <a:r>
              <a:rPr lang="ru-RU" sz="4000" baseline="-25000" dirty="0">
                <a:latin typeface="HSE Sans" panose="02000000000000000000" pitchFamily="2" charset="0"/>
              </a:rPr>
              <a:t>М</a:t>
            </a:r>
            <a:r>
              <a:rPr lang="ru-RU" sz="4000" dirty="0">
                <a:latin typeface="HSE Sans" panose="02000000000000000000" pitchFamily="2" charset="0"/>
              </a:rPr>
              <a:t> П</a:t>
            </a:r>
            <a:r>
              <a:rPr lang="en-US" sz="4000" baseline="-25000" dirty="0">
                <a:latin typeface="HSE Sans" panose="02000000000000000000" pitchFamily="2" charset="0"/>
              </a:rPr>
              <a:t>IM</a:t>
            </a:r>
            <a:r>
              <a:rPr lang="en-US" sz="4000" dirty="0">
                <a:latin typeface="HSE Sans" panose="02000000000000000000" pitchFamily="2" charset="0"/>
              </a:rPr>
              <a:t> </a:t>
            </a:r>
            <a:r>
              <a:rPr lang="ru-RU" sz="4000" dirty="0">
                <a:latin typeface="HSE Sans" panose="02000000000000000000" pitchFamily="2" charset="0"/>
              </a:rPr>
              <a:t>П</a:t>
            </a:r>
            <a:r>
              <a:rPr lang="ru-RU" sz="4000" baseline="-25000" dirty="0">
                <a:latin typeface="HSE Sans" panose="02000000000000000000" pitchFamily="2" charset="0"/>
              </a:rPr>
              <a:t>Е </a:t>
            </a:r>
            <a:r>
              <a:rPr lang="ru-RU" sz="4000" dirty="0">
                <a:latin typeface="HSE Sans" panose="02000000000000000000" pitchFamily="2" charset="0"/>
              </a:rPr>
              <a:t>П</a:t>
            </a:r>
            <a:r>
              <a:rPr lang="en-US" sz="4000" baseline="-25000" dirty="0">
                <a:latin typeface="HSE Sans" panose="02000000000000000000" pitchFamily="2" charset="0"/>
              </a:rPr>
              <a:t>G </a:t>
            </a:r>
            <a:r>
              <a:rPr lang="en-US" sz="4000" dirty="0">
                <a:latin typeface="HSE Sans" panose="02000000000000000000" pitchFamily="2" charset="0"/>
              </a:rPr>
              <a:t>+ </a:t>
            </a:r>
            <a:r>
              <a:rPr lang="ru-RU" sz="4000" dirty="0">
                <a:latin typeface="HSE Sans" panose="02000000000000000000" pitchFamily="2" charset="0"/>
              </a:rPr>
              <a:t>П</a:t>
            </a:r>
            <a:r>
              <a:rPr lang="en-US" sz="4000" baseline="-25000" dirty="0">
                <a:latin typeface="HSE Sans" panose="02000000000000000000" pitchFamily="2" charset="0"/>
              </a:rPr>
              <a:t>S</a:t>
            </a:r>
            <a:r>
              <a:rPr lang="en-US" sz="4000" dirty="0">
                <a:latin typeface="HSE Sans" panose="02000000000000000000" pitchFamily="2" charset="0"/>
              </a:rPr>
              <a:t> </a:t>
            </a:r>
            <a:r>
              <a:rPr lang="ru-RU" sz="4000" dirty="0">
                <a:latin typeface="HSE Sans" panose="02000000000000000000" pitchFamily="2" charset="0"/>
              </a:rPr>
              <a:t>П</a:t>
            </a:r>
            <a:r>
              <a:rPr lang="en-US" sz="4000" baseline="-25000" dirty="0">
                <a:latin typeface="HSE Sans" panose="02000000000000000000" pitchFamily="2" charset="0"/>
              </a:rPr>
              <a:t>G</a:t>
            </a:r>
            <a:r>
              <a:rPr lang="en-US" sz="4000" dirty="0">
                <a:latin typeface="HSE Sans" panose="02000000000000000000" pitchFamily="2" charset="0"/>
              </a:rPr>
              <a:t> + </a:t>
            </a:r>
            <a:r>
              <a:rPr lang="ru-RU" sz="4000" dirty="0">
                <a:latin typeface="HSE Sans" panose="02000000000000000000" pitchFamily="2" charset="0"/>
              </a:rPr>
              <a:t>П</a:t>
            </a:r>
            <a:r>
              <a:rPr lang="en-US" sz="4000" baseline="-25000" dirty="0">
                <a:latin typeface="HSE Sans" panose="02000000000000000000" pitchFamily="2" charset="0"/>
              </a:rPr>
              <a:t>I</a:t>
            </a:r>
            <a:r>
              <a:rPr lang="en-US" sz="4000" dirty="0">
                <a:latin typeface="HSE Sans" panose="02000000000000000000" pitchFamily="2" charset="0"/>
              </a:rPr>
              <a:t> + </a:t>
            </a:r>
            <a:r>
              <a:rPr lang="ru-RU" sz="4000" dirty="0">
                <a:latin typeface="HSE Sans" panose="02000000000000000000" pitchFamily="2" charset="0"/>
              </a:rPr>
              <a:t>П</a:t>
            </a:r>
            <a:r>
              <a:rPr lang="en-US" sz="4000" baseline="-25000" dirty="0">
                <a:latin typeface="HSE Sans" panose="02000000000000000000" pitchFamily="2" charset="0"/>
              </a:rPr>
              <a:t>N </a:t>
            </a:r>
            <a:r>
              <a:rPr lang="en-US" sz="4000" dirty="0">
                <a:latin typeface="HSE Sans" panose="02000000000000000000" pitchFamily="2" charset="0"/>
              </a:rPr>
              <a:t>+</a:t>
            </a:r>
            <a:r>
              <a:rPr lang="ru-RU" sz="4000" dirty="0">
                <a:latin typeface="HSE Sans" panose="02000000000000000000" pitchFamily="2" charset="0"/>
              </a:rPr>
              <a:t> П</a:t>
            </a:r>
            <a:r>
              <a:rPr lang="en-US" sz="4000" baseline="-25000" dirty="0">
                <a:latin typeface="HSE Sans" panose="02000000000000000000" pitchFamily="2" charset="0"/>
              </a:rPr>
              <a:t>W</a:t>
            </a:r>
            <a:r>
              <a:rPr lang="en-US" sz="4000" dirty="0">
                <a:latin typeface="HSE Sans" panose="02000000000000000000" pitchFamily="2" charset="0"/>
              </a:rPr>
              <a:t>) +</a:t>
            </a:r>
            <a:r>
              <a:rPr lang="ru-RU" sz="4000" dirty="0">
                <a:latin typeface="HSE Sans" panose="02000000000000000000" pitchFamily="2" charset="0"/>
              </a:rPr>
              <a:t> </a:t>
            </a:r>
            <a:r>
              <a:rPr lang="el-GR" sz="4000" b="1" dirty="0">
                <a:latin typeface="HSE Sans" panose="02000000000000000000" pitchFamily="2" charset="0"/>
              </a:rPr>
              <a:t>λ</a:t>
            </a:r>
            <a:r>
              <a:rPr lang="en-US" sz="4000" b="1" baseline="-25000" dirty="0">
                <a:latin typeface="HSE Sans" panose="02000000000000000000" pitchFamily="2" charset="0"/>
              </a:rPr>
              <a:t>SW</a:t>
            </a:r>
            <a:endParaRPr lang="ru-RU" sz="4000" b="1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93782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4">
            <a:extLst>
              <a:ext uri="{FF2B5EF4-FFF2-40B4-BE49-F238E27FC236}">
                <a16:creationId xmlns:a16="http://schemas.microsoft.com/office/drawing/2014/main" id="{287700B8-112C-4104-A92A-A8A5316C0BB3}"/>
              </a:ext>
            </a:extLst>
          </p:cNvPr>
          <p:cNvSpPr txBox="1">
            <a:spLocks/>
          </p:cNvSpPr>
          <p:nvPr/>
        </p:nvSpPr>
        <p:spPr>
          <a:xfrm>
            <a:off x="1143689" y="540904"/>
            <a:ext cx="1901825" cy="4159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>
                <a:latin typeface="HSE Sans" panose="02000000000000000000" pitchFamily="50" charset="-52"/>
                <a:cs typeface="Arial" panose="020B0604020202020204" pitchFamily="34" charset="0"/>
              </a:rPr>
              <a:t>Московский институт электроники и математики им. А.Н. Тихонова</a:t>
            </a:r>
          </a:p>
          <a:p>
            <a:endParaRPr lang="ru-RU" dirty="0">
              <a:latin typeface="HSE Sans" panose="02000000000000000000" pitchFamily="50" charset="-52"/>
              <a:cs typeface="Arial" panose="020B0604020202020204" pitchFamily="34" charset="0"/>
            </a:endParaRPr>
          </a:p>
        </p:txBody>
      </p:sp>
      <p:sp>
        <p:nvSpPr>
          <p:cNvPr id="9" name="Текст 5">
            <a:extLst>
              <a:ext uri="{FF2B5EF4-FFF2-40B4-BE49-F238E27FC236}">
                <a16:creationId xmlns:a16="http://schemas.microsoft.com/office/drawing/2014/main" id="{16253C18-98D0-4F02-BABD-665A456B5FCB}"/>
              </a:ext>
            </a:extLst>
          </p:cNvPr>
          <p:cNvSpPr txBox="1">
            <a:spLocks/>
          </p:cNvSpPr>
          <p:nvPr/>
        </p:nvSpPr>
        <p:spPr>
          <a:xfrm>
            <a:off x="3459163" y="548720"/>
            <a:ext cx="2070100" cy="40810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>
                <a:latin typeface="HSE Sans" panose="02000000000000000000" pitchFamily="50" charset="-52"/>
                <a:cs typeface="Arial" panose="020B0604020202020204" pitchFamily="34" charset="0"/>
              </a:rPr>
              <a:t>Управление надежностью   на предприятиях</a:t>
            </a:r>
            <a:endParaRPr lang="ru-RU" dirty="0">
              <a:latin typeface="HSE Sans" panose="02000000000000000000" pitchFamily="50" charset="-52"/>
              <a:cs typeface="Arial" panose="020B0604020202020204" pitchFamily="34" charset="0"/>
            </a:endParaRPr>
          </a:p>
        </p:txBody>
      </p:sp>
      <p:sp>
        <p:nvSpPr>
          <p:cNvPr id="10" name="Текст 6">
            <a:extLst>
              <a:ext uri="{FF2B5EF4-FFF2-40B4-BE49-F238E27FC236}">
                <a16:creationId xmlns:a16="http://schemas.microsoft.com/office/drawing/2014/main" id="{1461E649-8155-472B-A3EE-C8C1F2F32FE9}"/>
              </a:ext>
            </a:extLst>
          </p:cNvPr>
          <p:cNvSpPr txBox="1">
            <a:spLocks/>
          </p:cNvSpPr>
          <p:nvPr/>
        </p:nvSpPr>
        <p:spPr>
          <a:xfrm>
            <a:off x="6259892" y="548720"/>
            <a:ext cx="2070100" cy="40810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>
                <a:latin typeface="HSE Sans" panose="02000000000000000000" pitchFamily="50" charset="-52"/>
                <a:cs typeface="Arial" panose="020B0604020202020204" pitchFamily="34" charset="0"/>
              </a:rPr>
              <a:t>Развитие методов прогнозирования показателей надежности электронных модулей</a:t>
            </a:r>
            <a:endParaRPr lang="ru-RU" dirty="0">
              <a:latin typeface="HSE Sans" panose="02000000000000000000" pitchFamily="50" charset="-52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E1B6956-86F0-4001-B67F-62512D4E1674}"/>
              </a:ext>
            </a:extLst>
          </p:cNvPr>
          <p:cNvSpPr txBox="1"/>
          <p:nvPr/>
        </p:nvSpPr>
        <p:spPr>
          <a:xfrm>
            <a:off x="532223" y="2222606"/>
            <a:ext cx="14377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l-GR" sz="7200" dirty="0">
                <a:latin typeface="HSE Sans" panose="02000000000000000000" pitchFamily="2" charset="0"/>
              </a:rPr>
              <a:t>λ</a:t>
            </a:r>
            <a:r>
              <a:rPr lang="en-US" sz="7200" baseline="-25000" dirty="0">
                <a:latin typeface="HSE Sans" panose="02000000000000000000" pitchFamily="2" charset="0"/>
              </a:rPr>
              <a:t>IA</a:t>
            </a:r>
            <a:endParaRPr lang="ru-RU" sz="7200" dirty="0">
              <a:latin typeface="HSE Sans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255F9CF-DFD7-42A0-8185-0FE4F032BECF}"/>
              </a:ext>
            </a:extLst>
          </p:cNvPr>
          <p:cNvSpPr txBox="1"/>
          <p:nvPr/>
        </p:nvSpPr>
        <p:spPr>
          <a:xfrm>
            <a:off x="2434048" y="2407271"/>
            <a:ext cx="46408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400" dirty="0">
                <a:latin typeface="HSE Sans" panose="02000000000000000000" pitchFamily="2" charset="0"/>
              </a:rPr>
              <a:t>Первоначальная интенсивность отказов компонентов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A6F96DD-89D6-46D8-AD40-CAD0FC91BCD0}"/>
              </a:ext>
            </a:extLst>
          </p:cNvPr>
          <p:cNvSpPr txBox="1"/>
          <p:nvPr/>
        </p:nvSpPr>
        <p:spPr>
          <a:xfrm>
            <a:off x="532223" y="4088547"/>
            <a:ext cx="19018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l-GR" sz="7200" dirty="0">
                <a:latin typeface="HSE Sans" panose="02000000000000000000" pitchFamily="2" charset="0"/>
              </a:rPr>
              <a:t>λ</a:t>
            </a:r>
            <a:r>
              <a:rPr lang="en-US" sz="7200" baseline="-25000" dirty="0">
                <a:latin typeface="HSE Sans" panose="02000000000000000000" pitchFamily="2" charset="0"/>
              </a:rPr>
              <a:t>SW</a:t>
            </a:r>
            <a:endParaRPr lang="ru-RU" sz="7200" dirty="0">
              <a:latin typeface="HSE Sans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4484835-4390-4425-905D-8851030EF15E}"/>
              </a:ext>
            </a:extLst>
          </p:cNvPr>
          <p:cNvSpPr txBox="1"/>
          <p:nvPr/>
        </p:nvSpPr>
        <p:spPr>
          <a:xfrm>
            <a:off x="2434048" y="4284311"/>
            <a:ext cx="46408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400" dirty="0">
                <a:latin typeface="HSE Sans" panose="02000000000000000000" pitchFamily="2" charset="0"/>
              </a:rPr>
              <a:t>Прогнозируемая интенсивность отказов ПО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4F3DDFF-FFBA-4405-A588-AC8172C7E50F}"/>
              </a:ext>
            </a:extLst>
          </p:cNvPr>
          <p:cNvSpPr txBox="1"/>
          <p:nvPr/>
        </p:nvSpPr>
        <p:spPr>
          <a:xfrm>
            <a:off x="8297785" y="1899440"/>
            <a:ext cx="29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600" b="1" dirty="0">
                <a:latin typeface="HSE Sans" panose="02000000000000000000" pitchFamily="2" charset="0"/>
              </a:rPr>
              <a:t>Справочники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957EF48-0095-4D96-84EE-71D4910771F8}"/>
              </a:ext>
            </a:extLst>
          </p:cNvPr>
          <p:cNvSpPr txBox="1"/>
          <p:nvPr/>
        </p:nvSpPr>
        <p:spPr>
          <a:xfrm>
            <a:off x="7880210" y="2749719"/>
            <a:ext cx="377956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400" dirty="0">
                <a:latin typeface="HSE Sans" panose="02000000000000000000" pitchFamily="2" charset="0"/>
              </a:rPr>
              <a:t>Справочник надежность ЭРИ 2006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ru-RU" sz="2400" dirty="0">
              <a:latin typeface="HSE Sans" panose="02000000000000000000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400" dirty="0">
                <a:latin typeface="HSE Sans" panose="02000000000000000000" pitchFamily="2" charset="0"/>
              </a:rPr>
              <a:t>Надежность </a:t>
            </a:r>
            <a:r>
              <a:rPr lang="ru-RU" sz="2400" dirty="0" err="1">
                <a:latin typeface="HSE Sans" panose="02000000000000000000" pitchFamily="2" charset="0"/>
              </a:rPr>
              <a:t>электрорадиоизделий</a:t>
            </a:r>
            <a:endParaRPr lang="ru-RU" sz="2400" dirty="0">
              <a:latin typeface="HSE Sans" panose="02000000000000000000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ru-RU" sz="2400" dirty="0">
              <a:latin typeface="HSE Sans" panose="02000000000000000000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400" dirty="0">
                <a:latin typeface="HSE Sans" panose="02000000000000000000" pitchFamily="2" charset="0"/>
              </a:rPr>
              <a:t>MILHDBK217PLUS-06</a:t>
            </a:r>
            <a:endParaRPr lang="ru-RU" sz="24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74026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4">
            <a:extLst>
              <a:ext uri="{FF2B5EF4-FFF2-40B4-BE49-F238E27FC236}">
                <a16:creationId xmlns:a16="http://schemas.microsoft.com/office/drawing/2014/main" id="{9F06BF96-6724-46DE-9FDE-F0B2ADDBDDC3}"/>
              </a:ext>
            </a:extLst>
          </p:cNvPr>
          <p:cNvSpPr txBox="1">
            <a:spLocks/>
          </p:cNvSpPr>
          <p:nvPr/>
        </p:nvSpPr>
        <p:spPr>
          <a:xfrm>
            <a:off x="1143689" y="540904"/>
            <a:ext cx="1901825" cy="4159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>
                <a:latin typeface="HSE Sans" panose="02000000000000000000" pitchFamily="50" charset="-52"/>
                <a:cs typeface="Arial" panose="020B0604020202020204" pitchFamily="34" charset="0"/>
              </a:rPr>
              <a:t>Московский институт электроники и математики им. А.Н. Тихонова</a:t>
            </a:r>
          </a:p>
          <a:p>
            <a:endParaRPr lang="ru-RU" dirty="0">
              <a:latin typeface="HSE Sans" panose="02000000000000000000" pitchFamily="50" charset="-52"/>
              <a:cs typeface="Arial" panose="020B0604020202020204" pitchFamily="34" charset="0"/>
            </a:endParaRPr>
          </a:p>
        </p:txBody>
      </p:sp>
      <p:sp>
        <p:nvSpPr>
          <p:cNvPr id="9" name="Текст 5">
            <a:extLst>
              <a:ext uri="{FF2B5EF4-FFF2-40B4-BE49-F238E27FC236}">
                <a16:creationId xmlns:a16="http://schemas.microsoft.com/office/drawing/2014/main" id="{3760885E-CA77-4C44-820C-1E3CFF826D29}"/>
              </a:ext>
            </a:extLst>
          </p:cNvPr>
          <p:cNvSpPr txBox="1">
            <a:spLocks/>
          </p:cNvSpPr>
          <p:nvPr/>
        </p:nvSpPr>
        <p:spPr>
          <a:xfrm>
            <a:off x="3459163" y="548720"/>
            <a:ext cx="2070100" cy="40810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>
                <a:latin typeface="HSE Sans" panose="02000000000000000000" pitchFamily="50" charset="-52"/>
                <a:cs typeface="Arial" panose="020B0604020202020204" pitchFamily="34" charset="0"/>
              </a:rPr>
              <a:t>Управление надежностью   на предприятиях</a:t>
            </a:r>
            <a:endParaRPr lang="ru-RU" dirty="0">
              <a:latin typeface="HSE Sans" panose="02000000000000000000" pitchFamily="50" charset="-52"/>
              <a:cs typeface="Arial" panose="020B0604020202020204" pitchFamily="34" charset="0"/>
            </a:endParaRPr>
          </a:p>
        </p:txBody>
      </p:sp>
      <p:sp>
        <p:nvSpPr>
          <p:cNvPr id="10" name="Текст 6">
            <a:extLst>
              <a:ext uri="{FF2B5EF4-FFF2-40B4-BE49-F238E27FC236}">
                <a16:creationId xmlns:a16="http://schemas.microsoft.com/office/drawing/2014/main" id="{618F48AB-8046-4DD6-B56C-C666921A2084}"/>
              </a:ext>
            </a:extLst>
          </p:cNvPr>
          <p:cNvSpPr txBox="1">
            <a:spLocks/>
          </p:cNvSpPr>
          <p:nvPr/>
        </p:nvSpPr>
        <p:spPr>
          <a:xfrm>
            <a:off x="6259892" y="548720"/>
            <a:ext cx="2070100" cy="40810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>
                <a:latin typeface="HSE Sans" panose="02000000000000000000" pitchFamily="50" charset="-52"/>
                <a:cs typeface="Arial" panose="020B0604020202020204" pitchFamily="34" charset="0"/>
              </a:rPr>
              <a:t>Развитие методов прогнозирования показателей надежности электронных модулей</a:t>
            </a:r>
            <a:endParaRPr lang="ru-RU" dirty="0">
              <a:latin typeface="HSE Sans" panose="02000000000000000000" pitchFamily="50" charset="-52"/>
              <a:cs typeface="Arial" panose="020B0604020202020204" pitchFamily="34" charset="0"/>
            </a:endParaRPr>
          </a:p>
        </p:txBody>
      </p:sp>
      <p:graphicFrame>
        <p:nvGraphicFramePr>
          <p:cNvPr id="12" name="Таблица 11">
            <a:extLst>
              <a:ext uri="{FF2B5EF4-FFF2-40B4-BE49-F238E27FC236}">
                <a16:creationId xmlns:a16="http://schemas.microsoft.com/office/drawing/2014/main" id="{23A108A1-588E-4B50-B852-0423493A12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487378"/>
              </p:ext>
            </p:extLst>
          </p:nvPr>
        </p:nvGraphicFramePr>
        <p:xfrm>
          <a:off x="1216714" y="1450001"/>
          <a:ext cx="3432743" cy="4859279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920520">
                  <a:extLst>
                    <a:ext uri="{9D8B030D-6E8A-4147-A177-3AD203B41FA5}">
                      <a16:colId xmlns:a16="http://schemas.microsoft.com/office/drawing/2014/main" val="2875774112"/>
                    </a:ext>
                  </a:extLst>
                </a:gridCol>
                <a:gridCol w="1512223">
                  <a:extLst>
                    <a:ext uri="{9D8B030D-6E8A-4147-A177-3AD203B41FA5}">
                      <a16:colId xmlns:a16="http://schemas.microsoft.com/office/drawing/2014/main" val="1243581316"/>
                    </a:ext>
                  </a:extLst>
                </a:gridCol>
              </a:tblGrid>
              <a:tr h="377206">
                <a:tc>
                  <a:txBody>
                    <a:bodyPr/>
                    <a:lstStyle/>
                    <a:p>
                      <a:pPr rtl="0" fontAlgn="ctr"/>
                      <a:r>
                        <a:rPr lang="ru-RU" sz="1600">
                          <a:effectLst/>
                          <a:latin typeface="HSE Sans" panose="02000000000000000000" pitchFamily="50" charset="-52"/>
                        </a:rPr>
                        <a:t>Конструктивные отказы</a:t>
                      </a:r>
                    </a:p>
                  </a:txBody>
                  <a:tcPr marL="10104" marR="10104" marT="6736" marB="6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dirty="0">
                          <a:effectLst/>
                          <a:latin typeface="HSE Sans" panose="02000000000000000000" pitchFamily="50" charset="-52"/>
                        </a:rPr>
                        <a:t>П</a:t>
                      </a:r>
                      <a:r>
                        <a:rPr lang="en-US" sz="2400" baseline="-25000" dirty="0">
                          <a:effectLst/>
                          <a:latin typeface="HSE Sans" panose="02000000000000000000" pitchFamily="50" charset="-52"/>
                        </a:rPr>
                        <a:t>D</a:t>
                      </a:r>
                      <a:endParaRPr lang="en-GB" sz="2400" dirty="0"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10104" marR="10104" marT="6736" marB="6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86689866"/>
                  </a:ext>
                </a:extLst>
              </a:tr>
              <a:tr h="498450">
                <a:tc>
                  <a:txBody>
                    <a:bodyPr/>
                    <a:lstStyle/>
                    <a:p>
                      <a:pPr rtl="0" fontAlgn="ctr"/>
                      <a:r>
                        <a:rPr lang="ru-RU" sz="1600" dirty="0">
                          <a:effectLst/>
                          <a:latin typeface="HSE Sans" panose="02000000000000000000" pitchFamily="50" charset="-52"/>
                        </a:rPr>
                        <a:t>Производственные отказы</a:t>
                      </a:r>
                    </a:p>
                  </a:txBody>
                  <a:tcPr marL="10104" marR="10104" marT="6736" marB="6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dirty="0">
                          <a:effectLst/>
                          <a:latin typeface="HSE Sans" panose="02000000000000000000" pitchFamily="50" charset="-52"/>
                        </a:rPr>
                        <a:t>П</a:t>
                      </a:r>
                      <a:r>
                        <a:rPr lang="en-US" sz="2400" baseline="-25000" dirty="0">
                          <a:effectLst/>
                          <a:latin typeface="HSE Sans" panose="02000000000000000000" pitchFamily="50" charset="-52"/>
                        </a:rPr>
                        <a:t>M</a:t>
                      </a:r>
                      <a:endParaRPr lang="ru-RU" sz="2400" dirty="0"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10104" marR="10104" marT="6736" marB="6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89214591"/>
                  </a:ext>
                </a:extLst>
              </a:tr>
              <a:tr h="619695">
                <a:tc>
                  <a:txBody>
                    <a:bodyPr/>
                    <a:lstStyle/>
                    <a:p>
                      <a:pPr rtl="0" fontAlgn="ctr"/>
                      <a:r>
                        <a:rPr lang="ru-RU" sz="1600" dirty="0">
                          <a:effectLst/>
                          <a:latin typeface="HSE Sans" panose="02000000000000000000" pitchFamily="50" charset="-52"/>
                        </a:rPr>
                        <a:t>Отказы комплектующих элементов</a:t>
                      </a:r>
                    </a:p>
                  </a:txBody>
                  <a:tcPr marL="10104" marR="10104" marT="6736" marB="6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dirty="0">
                          <a:effectLst/>
                          <a:latin typeface="HSE Sans" panose="02000000000000000000" pitchFamily="50" charset="-52"/>
                        </a:rPr>
                        <a:t>П</a:t>
                      </a:r>
                      <a:r>
                        <a:rPr lang="en-US" sz="2400" baseline="-25000" dirty="0">
                          <a:effectLst/>
                          <a:latin typeface="HSE Sans" panose="02000000000000000000" pitchFamily="50" charset="-52"/>
                        </a:rPr>
                        <a:t>P</a:t>
                      </a:r>
                      <a:endParaRPr lang="ru-RU" sz="2400" dirty="0"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10104" marR="10104" marT="6736" marB="6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32992577"/>
                  </a:ext>
                </a:extLst>
              </a:tr>
              <a:tr h="619695">
                <a:tc>
                  <a:txBody>
                    <a:bodyPr/>
                    <a:lstStyle/>
                    <a:p>
                      <a:pPr rtl="0" fontAlgn="ctr"/>
                      <a:r>
                        <a:rPr lang="ru-RU" sz="1600">
                          <a:effectLst/>
                          <a:latin typeface="HSE Sans" panose="02000000000000000000" pitchFamily="50" charset="-52"/>
                        </a:rPr>
                        <a:t>Несовершенство системы управления</a:t>
                      </a:r>
                    </a:p>
                  </a:txBody>
                  <a:tcPr marL="10104" marR="10104" marT="6736" marB="6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dirty="0">
                          <a:effectLst/>
                          <a:latin typeface="HSE Sans" panose="02000000000000000000" pitchFamily="50" charset="-52"/>
                        </a:rPr>
                        <a:t>П</a:t>
                      </a:r>
                      <a:r>
                        <a:rPr lang="en-GB" sz="2400" baseline="-25000" dirty="0">
                          <a:effectLst/>
                          <a:latin typeface="HSE Sans" panose="02000000000000000000" pitchFamily="50" charset="-52"/>
                        </a:rPr>
                        <a:t>S</a:t>
                      </a:r>
                      <a:endParaRPr lang="en-GB" sz="2400" dirty="0"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10104" marR="10104" marT="6736" marB="6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73740981"/>
                  </a:ext>
                </a:extLst>
              </a:tr>
              <a:tr h="498450">
                <a:tc>
                  <a:txBody>
                    <a:bodyPr/>
                    <a:lstStyle/>
                    <a:p>
                      <a:pPr rtl="0" fontAlgn="ctr"/>
                      <a:r>
                        <a:rPr lang="ru-RU" sz="1600">
                          <a:effectLst/>
                          <a:latin typeface="HSE Sans" panose="02000000000000000000" pitchFamily="50" charset="-52"/>
                        </a:rPr>
                        <a:t>Несовершенство методов контроля</a:t>
                      </a:r>
                    </a:p>
                  </a:txBody>
                  <a:tcPr marL="10104" marR="10104" marT="6736" marB="6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dirty="0">
                          <a:effectLst/>
                          <a:latin typeface="HSE Sans" panose="02000000000000000000" pitchFamily="50" charset="-52"/>
                        </a:rPr>
                        <a:t>П</a:t>
                      </a:r>
                      <a:r>
                        <a:rPr lang="en-GB" sz="2400" baseline="-25000" dirty="0">
                          <a:effectLst/>
                          <a:latin typeface="HSE Sans" panose="02000000000000000000" pitchFamily="50" charset="-52"/>
                        </a:rPr>
                        <a:t>N</a:t>
                      </a:r>
                      <a:endParaRPr lang="en-GB" sz="2400" dirty="0"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10104" marR="10104" marT="6736" marB="6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37599487"/>
                  </a:ext>
                </a:extLst>
              </a:tr>
              <a:tr h="377206">
                <a:tc>
                  <a:txBody>
                    <a:bodyPr/>
                    <a:lstStyle/>
                    <a:p>
                      <a:pPr rtl="0" fontAlgn="ctr"/>
                      <a:r>
                        <a:rPr lang="ru-RU" sz="1600">
                          <a:effectLst/>
                          <a:latin typeface="HSE Sans" panose="02000000000000000000" pitchFamily="50" charset="-52"/>
                        </a:rPr>
                        <a:t>Эксплуатационные отказы</a:t>
                      </a:r>
                    </a:p>
                  </a:txBody>
                  <a:tcPr marL="10104" marR="10104" marT="6736" marB="6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dirty="0">
                          <a:effectLst/>
                          <a:latin typeface="HSE Sans" panose="02000000000000000000" pitchFamily="50" charset="-52"/>
                        </a:rPr>
                        <a:t>П</a:t>
                      </a:r>
                      <a:r>
                        <a:rPr lang="en-GB" sz="2400" baseline="-25000" dirty="0">
                          <a:effectLst/>
                          <a:latin typeface="HSE Sans" panose="02000000000000000000" pitchFamily="50" charset="-52"/>
                        </a:rPr>
                        <a:t>I</a:t>
                      </a:r>
                      <a:endParaRPr lang="en-GB" sz="2400" dirty="0"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10104" marR="10104" marT="6736" marB="6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99816820"/>
                  </a:ext>
                </a:extLst>
              </a:tr>
              <a:tr h="377206">
                <a:tc>
                  <a:txBody>
                    <a:bodyPr/>
                    <a:lstStyle/>
                    <a:p>
                      <a:pPr rtl="0" fontAlgn="ctr"/>
                      <a:r>
                        <a:rPr lang="ru-RU" sz="1600" dirty="0" err="1">
                          <a:effectLst/>
                          <a:latin typeface="HSE Sans" panose="02000000000000000000" pitchFamily="50" charset="-52"/>
                        </a:rPr>
                        <a:t>Деградационные</a:t>
                      </a:r>
                      <a:r>
                        <a:rPr lang="ru-RU" sz="1600" dirty="0">
                          <a:effectLst/>
                          <a:latin typeface="HSE Sans" panose="02000000000000000000" pitchFamily="50" charset="-52"/>
                        </a:rPr>
                        <a:t> отказы</a:t>
                      </a:r>
                    </a:p>
                  </a:txBody>
                  <a:tcPr marL="10104" marR="10104" marT="6736" marB="6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dirty="0">
                          <a:effectLst/>
                          <a:latin typeface="HSE Sans" panose="02000000000000000000" pitchFamily="50" charset="-52"/>
                        </a:rPr>
                        <a:t>П</a:t>
                      </a:r>
                      <a:r>
                        <a:rPr lang="en-GB" sz="2400" baseline="-25000" dirty="0">
                          <a:effectLst/>
                          <a:latin typeface="HSE Sans" panose="02000000000000000000" pitchFamily="50" charset="-52"/>
                        </a:rPr>
                        <a:t>W</a:t>
                      </a:r>
                      <a:endParaRPr lang="en-GB" sz="2400" dirty="0"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10104" marR="10104" marT="6736" marB="6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78279920"/>
                  </a:ext>
                </a:extLst>
              </a:tr>
              <a:tr h="983429">
                <a:tc>
                  <a:txBody>
                    <a:bodyPr/>
                    <a:lstStyle/>
                    <a:p>
                      <a:pPr rtl="0" fontAlgn="ctr"/>
                      <a:r>
                        <a:rPr lang="ru-RU" sz="1600" dirty="0">
                          <a:effectLst/>
                          <a:latin typeface="HSE Sans" panose="02000000000000000000" pitchFamily="50" charset="-52"/>
                        </a:rPr>
                        <a:t>Несовершенство управления повышением надежности</a:t>
                      </a:r>
                    </a:p>
                  </a:txBody>
                  <a:tcPr marL="10104" marR="10104" marT="6736" marB="6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dirty="0">
                          <a:effectLst/>
                          <a:latin typeface="HSE Sans" panose="02000000000000000000" pitchFamily="50" charset="-52"/>
                        </a:rPr>
                        <a:t>П</a:t>
                      </a:r>
                      <a:r>
                        <a:rPr lang="en-GB" sz="2400" baseline="-25000" dirty="0">
                          <a:effectLst/>
                          <a:latin typeface="HSE Sans" panose="02000000000000000000" pitchFamily="50" charset="-52"/>
                        </a:rPr>
                        <a:t>G</a:t>
                      </a:r>
                      <a:endParaRPr lang="en-GB" sz="2400" dirty="0"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10104" marR="10104" marT="6736" marB="6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2254833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B8D7155-FD21-4EF9-85B6-9DDC55680774}"/>
                  </a:ext>
                </a:extLst>
              </p:cNvPr>
              <p:cNvSpPr txBox="1"/>
              <p:nvPr/>
            </p:nvSpPr>
            <p:spPr>
              <a:xfrm>
                <a:off x="7294942" y="1438975"/>
                <a:ext cx="4378611" cy="10765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4000" b="0" i="1" smtClean="0">
                              <a:latin typeface="Cambria Math" panose="02040503050406030204" pitchFamily="18" charset="0"/>
                            </a:rPr>
                            <m:t>П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 (−</m:t>
                      </m:r>
                      <m:sSup>
                        <m:sSup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func>
                            <m:func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4000" b="0" i="0" smtClean="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e>
                        <m:sup>
                          <m:f>
                            <m:f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</m:sup>
                      </m:sSup>
                    </m:oMath>
                  </m:oMathPara>
                </a14:m>
                <a:endParaRPr lang="ru-RU" sz="4000" dirty="0">
                  <a:latin typeface="HSE Sans" panose="02000000000000000000" pitchFamily="50" charset="-52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B8D7155-FD21-4EF9-85B6-9DDC556807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4942" y="1438975"/>
                <a:ext cx="4378611" cy="107657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493E512-9487-445A-9B08-FE6885B55DB0}"/>
                  </a:ext>
                </a:extLst>
              </p:cNvPr>
              <p:cNvSpPr txBox="1"/>
              <p:nvPr/>
            </p:nvSpPr>
            <p:spPr>
              <a:xfrm>
                <a:off x="5082715" y="2753265"/>
                <a:ext cx="4378611" cy="17638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p>
                            <m:e>
                              <m:sSub>
                                <m:sSubPr>
                                  <m:ctrlP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p>
                            <m:e>
                              <m:sSub>
                                <m:sSubPr>
                                  <m:ctrlP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</m:oMath>
                  </m:oMathPara>
                </a14:m>
                <a:endParaRPr lang="ru-RU" sz="4000" dirty="0">
                  <a:latin typeface="HSE Sans" panose="02000000000000000000" pitchFamily="50" charset="-52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493E512-9487-445A-9B08-FE6885B55D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2715" y="2753265"/>
                <a:ext cx="4378611" cy="176388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94ADF9B-8888-47C9-885B-97D311D5937A}"/>
                  </a:ext>
                </a:extLst>
              </p:cNvPr>
              <p:cNvSpPr txBox="1"/>
              <p:nvPr/>
            </p:nvSpPr>
            <p:spPr>
              <a:xfrm>
                <a:off x="7018010" y="4777535"/>
                <a:ext cx="4378611" cy="12829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4000" b="0" i="1" smtClean="0">
                              <a:latin typeface="Cambria Math" panose="02040503050406030204" pitchFamily="18" charset="0"/>
                            </a:rPr>
                            <m:t>П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1.12</m:t>
                          </m:r>
                          <m:sSup>
                            <m:sSup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+2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ru-RU" sz="4000" dirty="0">
                  <a:latin typeface="HSE Sans" panose="02000000000000000000" pitchFamily="50" charset="-52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94ADF9B-8888-47C9-885B-97D311D593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8010" y="4777535"/>
                <a:ext cx="4378611" cy="128298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17064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4">
            <a:extLst>
              <a:ext uri="{FF2B5EF4-FFF2-40B4-BE49-F238E27FC236}">
                <a16:creationId xmlns:a16="http://schemas.microsoft.com/office/drawing/2014/main" id="{A1EE73C0-3D9A-475B-816B-A33A72F49130}"/>
              </a:ext>
            </a:extLst>
          </p:cNvPr>
          <p:cNvSpPr txBox="1">
            <a:spLocks/>
          </p:cNvSpPr>
          <p:nvPr/>
        </p:nvSpPr>
        <p:spPr>
          <a:xfrm>
            <a:off x="1143689" y="540904"/>
            <a:ext cx="1901825" cy="4159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latin typeface="HSE Sans" panose="02000000000000000000" pitchFamily="50" charset="-52"/>
                <a:cs typeface="Arial" panose="020B0604020202020204" pitchFamily="34" charset="0"/>
              </a:rPr>
              <a:t>Московский институт электроники и математики им. А.Н. Тихонова</a:t>
            </a:r>
          </a:p>
          <a:p>
            <a:endParaRPr lang="ru-RU" dirty="0">
              <a:latin typeface="HSE Sans" panose="02000000000000000000" pitchFamily="50" charset="-52"/>
              <a:cs typeface="Arial" panose="020B0604020202020204" pitchFamily="34" charset="0"/>
            </a:endParaRPr>
          </a:p>
        </p:txBody>
      </p:sp>
      <p:sp>
        <p:nvSpPr>
          <p:cNvPr id="14" name="Текст 5">
            <a:extLst>
              <a:ext uri="{FF2B5EF4-FFF2-40B4-BE49-F238E27FC236}">
                <a16:creationId xmlns:a16="http://schemas.microsoft.com/office/drawing/2014/main" id="{9CDBCD23-D8BC-4856-ABD6-3120D5700014}"/>
              </a:ext>
            </a:extLst>
          </p:cNvPr>
          <p:cNvSpPr txBox="1">
            <a:spLocks/>
          </p:cNvSpPr>
          <p:nvPr/>
        </p:nvSpPr>
        <p:spPr>
          <a:xfrm>
            <a:off x="3459163" y="548720"/>
            <a:ext cx="2070100" cy="40810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latin typeface="HSE Sans" panose="02000000000000000000" pitchFamily="50" charset="-52"/>
                <a:cs typeface="Arial" panose="020B0604020202020204" pitchFamily="34" charset="0"/>
              </a:rPr>
              <a:t>Управление надежностью   на предприятиях</a:t>
            </a:r>
          </a:p>
        </p:txBody>
      </p:sp>
      <p:sp>
        <p:nvSpPr>
          <p:cNvPr id="15" name="Текст 6">
            <a:extLst>
              <a:ext uri="{FF2B5EF4-FFF2-40B4-BE49-F238E27FC236}">
                <a16:creationId xmlns:a16="http://schemas.microsoft.com/office/drawing/2014/main" id="{F0F2FCF1-80B3-4488-8473-0F0582712B87}"/>
              </a:ext>
            </a:extLst>
          </p:cNvPr>
          <p:cNvSpPr txBox="1">
            <a:spLocks/>
          </p:cNvSpPr>
          <p:nvPr/>
        </p:nvSpPr>
        <p:spPr>
          <a:xfrm>
            <a:off x="6259892" y="548720"/>
            <a:ext cx="2070100" cy="40810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>
                <a:latin typeface="HSE Sans" panose="02000000000000000000" pitchFamily="50" charset="-52"/>
                <a:cs typeface="Arial" panose="020B0604020202020204" pitchFamily="34" charset="0"/>
              </a:rPr>
              <a:t>Развитие методов прогнозирования показателей надежности электронных модулей</a:t>
            </a:r>
            <a:endParaRPr lang="ru-RU" dirty="0">
              <a:latin typeface="HSE Sans" panose="02000000000000000000" pitchFamily="50" charset="-52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A7EA329-407C-4A0B-831B-4ACAF5FEEFEB}"/>
              </a:ext>
            </a:extLst>
          </p:cNvPr>
          <p:cNvSpPr txBox="1"/>
          <p:nvPr/>
        </p:nvSpPr>
        <p:spPr>
          <a:xfrm>
            <a:off x="8495070" y="1680919"/>
            <a:ext cx="274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600" dirty="0">
                <a:latin typeface="HSE Sans Black" panose="02000000000000000000" pitchFamily="50" charset="0"/>
              </a:rPr>
              <a:t>Линейная модель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BBB37D44-60D9-404E-A0F8-BF4B0F148D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764"/>
          <a:stretch/>
        </p:blipFill>
        <p:spPr>
          <a:xfrm>
            <a:off x="740901" y="2708347"/>
            <a:ext cx="7506623" cy="252190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E2D17EC-FFBA-4ECC-8984-A7A5929D442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9917"/>
          <a:stretch/>
        </p:blipFill>
        <p:spPr>
          <a:xfrm>
            <a:off x="9181587" y="3008671"/>
            <a:ext cx="2056683" cy="3587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5079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>
                <a:latin typeface="HSE Sans" panose="02000000000000000000" pitchFamily="50" charset="-52"/>
                <a:cs typeface="Arial" panose="020B0604020202020204" pitchFamily="34" charset="0"/>
              </a:rPr>
              <a:t>Московский институт электроники и математики им. А.Н. Тихонова</a:t>
            </a:r>
          </a:p>
          <a:p>
            <a:endParaRPr lang="ru-RU" dirty="0">
              <a:latin typeface="HSE Sans" panose="02000000000000000000" pitchFamily="50" charset="-52"/>
              <a:cs typeface="Arial" panose="020B0604020202020204" pitchFamily="34" charset="0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>
                <a:latin typeface="HSE Sans" panose="02000000000000000000" pitchFamily="50" charset="-52"/>
                <a:cs typeface="Arial" panose="020B0604020202020204" pitchFamily="34" charset="0"/>
              </a:rPr>
              <a:t>Управление надежностью   на предприятиях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>
                <a:latin typeface="HSE Sans" panose="02000000000000000000" pitchFamily="50" charset="-52"/>
                <a:cs typeface="Arial" panose="020B0604020202020204" pitchFamily="34" charset="0"/>
              </a:rPr>
              <a:t>Развитие методов прогнозирования показателей надежности электронных модулей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94D89C43-C9B0-451B-8ED2-986D62F942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5514" y="1077545"/>
            <a:ext cx="8349431" cy="5470584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EF4B405-A3D6-49DE-83F4-12BE59283EB2}"/>
              </a:ext>
            </a:extLst>
          </p:cNvPr>
          <p:cNvSpPr txBox="1"/>
          <p:nvPr/>
        </p:nvSpPr>
        <p:spPr>
          <a:xfrm>
            <a:off x="432618" y="1494107"/>
            <a:ext cx="274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3600" dirty="0">
                <a:latin typeface="HSE Sans Black" panose="02000000000000000000" pitchFamily="50" charset="0"/>
              </a:rPr>
              <a:t>Модель дерева</a:t>
            </a: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FD2C8E82-0BCD-4332-894C-EB13BE4340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055" y="4395567"/>
            <a:ext cx="1602353" cy="1602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769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4">
            <a:extLst>
              <a:ext uri="{FF2B5EF4-FFF2-40B4-BE49-F238E27FC236}">
                <a16:creationId xmlns:a16="http://schemas.microsoft.com/office/drawing/2014/main" id="{9B419226-B0E7-4E62-80C9-8DB80D763AE6}"/>
              </a:ext>
            </a:extLst>
          </p:cNvPr>
          <p:cNvSpPr txBox="1">
            <a:spLocks/>
          </p:cNvSpPr>
          <p:nvPr/>
        </p:nvSpPr>
        <p:spPr>
          <a:xfrm>
            <a:off x="1143689" y="540904"/>
            <a:ext cx="1901825" cy="4159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>
                <a:latin typeface="HSE Sans" panose="02000000000000000000" pitchFamily="50" charset="-52"/>
                <a:cs typeface="Arial" panose="020B0604020202020204" pitchFamily="34" charset="0"/>
              </a:rPr>
              <a:t>Московский институт электроники и математики им. А.Н. Тихонова</a:t>
            </a:r>
          </a:p>
          <a:p>
            <a:endParaRPr lang="ru-RU" dirty="0">
              <a:latin typeface="HSE Sans" panose="02000000000000000000" pitchFamily="50" charset="-52"/>
              <a:cs typeface="Arial" panose="020B0604020202020204" pitchFamily="34" charset="0"/>
            </a:endParaRPr>
          </a:p>
        </p:txBody>
      </p:sp>
      <p:sp>
        <p:nvSpPr>
          <p:cNvPr id="9" name="Текст 5">
            <a:extLst>
              <a:ext uri="{FF2B5EF4-FFF2-40B4-BE49-F238E27FC236}">
                <a16:creationId xmlns:a16="http://schemas.microsoft.com/office/drawing/2014/main" id="{70D169C7-B38E-4277-AC85-9A739460F98B}"/>
              </a:ext>
            </a:extLst>
          </p:cNvPr>
          <p:cNvSpPr txBox="1">
            <a:spLocks/>
          </p:cNvSpPr>
          <p:nvPr/>
        </p:nvSpPr>
        <p:spPr>
          <a:xfrm>
            <a:off x="3459163" y="548720"/>
            <a:ext cx="2070100" cy="40810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>
                <a:latin typeface="HSE Sans" panose="02000000000000000000" pitchFamily="50" charset="-52"/>
                <a:cs typeface="Arial" panose="020B0604020202020204" pitchFamily="34" charset="0"/>
              </a:rPr>
              <a:t>Управление надежностью   на предприятиях</a:t>
            </a:r>
            <a:endParaRPr lang="ru-RU" dirty="0">
              <a:latin typeface="HSE Sans" panose="02000000000000000000" pitchFamily="50" charset="-52"/>
              <a:cs typeface="Arial" panose="020B0604020202020204" pitchFamily="34" charset="0"/>
            </a:endParaRPr>
          </a:p>
        </p:txBody>
      </p:sp>
      <p:sp>
        <p:nvSpPr>
          <p:cNvPr id="10" name="Текст 6">
            <a:extLst>
              <a:ext uri="{FF2B5EF4-FFF2-40B4-BE49-F238E27FC236}">
                <a16:creationId xmlns:a16="http://schemas.microsoft.com/office/drawing/2014/main" id="{36785A2D-EC12-4811-9923-159F1AAE1AD4}"/>
              </a:ext>
            </a:extLst>
          </p:cNvPr>
          <p:cNvSpPr txBox="1">
            <a:spLocks/>
          </p:cNvSpPr>
          <p:nvPr/>
        </p:nvSpPr>
        <p:spPr>
          <a:xfrm>
            <a:off x="6259892" y="548720"/>
            <a:ext cx="2070100" cy="40810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>
                <a:latin typeface="HSE Sans" panose="02000000000000000000" pitchFamily="50" charset="-52"/>
                <a:cs typeface="Arial" panose="020B0604020202020204" pitchFamily="34" charset="0"/>
              </a:rPr>
              <a:t>Развитие методов прогнозирования показателей надежности электронных модулей</a:t>
            </a:r>
            <a:endParaRPr lang="ru-RU" dirty="0">
              <a:latin typeface="HSE Sans" panose="02000000000000000000" pitchFamily="50" charset="-52"/>
              <a:cs typeface="Arial" panose="020B0604020202020204" pitchFamily="34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4D2E23D-0008-406C-ACA8-B008EB63A6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261" y="1862415"/>
            <a:ext cx="3416680" cy="212604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905A759-67F8-4FB7-B619-DBC047D1B1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1807" y="1599973"/>
            <a:ext cx="3416679" cy="175036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277612D-11C6-47D9-952F-42BB72482B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1591" y="3755487"/>
            <a:ext cx="3247131" cy="181516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30279D24-C646-41AC-9EA0-D10519EEFA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44415" y="3107367"/>
            <a:ext cx="3851585" cy="3308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7834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4">
            <a:extLst>
              <a:ext uri="{FF2B5EF4-FFF2-40B4-BE49-F238E27FC236}">
                <a16:creationId xmlns:a16="http://schemas.microsoft.com/office/drawing/2014/main" id="{75B6E37A-9459-4E14-98E9-721ECCFDB9FE}"/>
              </a:ext>
            </a:extLst>
          </p:cNvPr>
          <p:cNvSpPr txBox="1">
            <a:spLocks/>
          </p:cNvSpPr>
          <p:nvPr/>
        </p:nvSpPr>
        <p:spPr>
          <a:xfrm>
            <a:off x="1143689" y="540904"/>
            <a:ext cx="1901825" cy="4159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latin typeface="HSE Sans" panose="02000000000000000000" pitchFamily="50" charset="-52"/>
                <a:cs typeface="Arial" panose="020B0604020202020204" pitchFamily="34" charset="0"/>
              </a:rPr>
              <a:t>Московский институт электроники и математики им. А.Н. Тихонова</a:t>
            </a:r>
          </a:p>
          <a:p>
            <a:endParaRPr lang="ru-RU" dirty="0">
              <a:latin typeface="HSE Sans" panose="02000000000000000000" pitchFamily="50" charset="-52"/>
              <a:cs typeface="Arial" panose="020B0604020202020204" pitchFamily="34" charset="0"/>
            </a:endParaRPr>
          </a:p>
        </p:txBody>
      </p:sp>
      <p:sp>
        <p:nvSpPr>
          <p:cNvPr id="9" name="Текст 5">
            <a:extLst>
              <a:ext uri="{FF2B5EF4-FFF2-40B4-BE49-F238E27FC236}">
                <a16:creationId xmlns:a16="http://schemas.microsoft.com/office/drawing/2014/main" id="{5E6E803B-10D4-476E-92AF-CB57B0F05578}"/>
              </a:ext>
            </a:extLst>
          </p:cNvPr>
          <p:cNvSpPr txBox="1">
            <a:spLocks/>
          </p:cNvSpPr>
          <p:nvPr/>
        </p:nvSpPr>
        <p:spPr>
          <a:xfrm>
            <a:off x="3459163" y="548720"/>
            <a:ext cx="2070100" cy="40810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latin typeface="HSE Sans" panose="02000000000000000000" pitchFamily="50" charset="-52"/>
                <a:cs typeface="Arial" panose="020B0604020202020204" pitchFamily="34" charset="0"/>
              </a:rPr>
              <a:t>Управление надежностью   на предприятиях</a:t>
            </a:r>
          </a:p>
        </p:txBody>
      </p:sp>
      <p:sp>
        <p:nvSpPr>
          <p:cNvPr id="10" name="Текст 6">
            <a:extLst>
              <a:ext uri="{FF2B5EF4-FFF2-40B4-BE49-F238E27FC236}">
                <a16:creationId xmlns:a16="http://schemas.microsoft.com/office/drawing/2014/main" id="{50F03F6E-471B-414A-B9CC-90CEC85E0720}"/>
              </a:ext>
            </a:extLst>
          </p:cNvPr>
          <p:cNvSpPr txBox="1">
            <a:spLocks/>
          </p:cNvSpPr>
          <p:nvPr/>
        </p:nvSpPr>
        <p:spPr>
          <a:xfrm>
            <a:off x="6259892" y="548720"/>
            <a:ext cx="2070100" cy="40810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>
                <a:latin typeface="HSE Sans" panose="02000000000000000000" pitchFamily="50" charset="-52"/>
                <a:cs typeface="Arial" panose="020B0604020202020204" pitchFamily="34" charset="0"/>
              </a:rPr>
              <a:t>Развитие методов прогнозирования показателей надежности электронных модулей</a:t>
            </a:r>
            <a:endParaRPr lang="ru-RU" dirty="0">
              <a:latin typeface="HSE Sans" panose="02000000000000000000" pitchFamily="50" charset="-52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8107364-987C-46D9-9477-528A4207475E}"/>
              </a:ext>
            </a:extLst>
          </p:cNvPr>
          <p:cNvSpPr txBox="1"/>
          <p:nvPr/>
        </p:nvSpPr>
        <p:spPr>
          <a:xfrm>
            <a:off x="8426245" y="1188476"/>
            <a:ext cx="30774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600" dirty="0">
                <a:latin typeface="HSE Sans Black" panose="02000000000000000000" pitchFamily="50" charset="0"/>
              </a:rPr>
              <a:t>Следующие точки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7A7D574-BED4-4D82-9E67-CF93DA25FA99}"/>
              </a:ext>
            </a:extLst>
          </p:cNvPr>
          <p:cNvSpPr txBox="1"/>
          <p:nvPr/>
        </p:nvSpPr>
        <p:spPr>
          <a:xfrm>
            <a:off x="449798" y="2162663"/>
            <a:ext cx="519143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ru-RU" sz="3200" dirty="0">
                <a:latin typeface="HSE Sans" panose="02000000000000000000" pitchFamily="2" charset="0"/>
              </a:rPr>
              <a:t>Тест деревьев</a:t>
            </a:r>
            <a:endParaRPr lang="en-US" sz="3200" dirty="0">
              <a:latin typeface="HSE Sans" panose="02000000000000000000" pitchFamily="2" charset="0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ru-RU" sz="3200" dirty="0">
              <a:latin typeface="HSE Sans" panose="02000000000000000000" pitchFamily="2" charset="0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ru-RU" sz="3200" dirty="0">
                <a:latin typeface="HSE Sans" panose="02000000000000000000" pitchFamily="2" charset="0"/>
              </a:rPr>
              <a:t>Сайт + База данных</a:t>
            </a:r>
            <a:endParaRPr lang="en-US" sz="3200" dirty="0">
              <a:latin typeface="HSE Sans" panose="02000000000000000000" pitchFamily="2" charset="0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ru-RU" sz="3200" dirty="0">
              <a:latin typeface="HSE Sans" panose="02000000000000000000" pitchFamily="2" charset="0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ru-RU" sz="3200" dirty="0">
                <a:latin typeface="HSE Sans" panose="02000000000000000000" pitchFamily="2" charset="0"/>
              </a:rPr>
              <a:t>Сделать компиляцию справочников для расчета </a:t>
            </a:r>
            <a:r>
              <a:rPr lang="el-GR" sz="3200" dirty="0">
                <a:latin typeface="HSE Sans" panose="02000000000000000000" pitchFamily="2" charset="0"/>
              </a:rPr>
              <a:t>λ</a:t>
            </a:r>
            <a:r>
              <a:rPr lang="en-US" sz="3200" baseline="-25000" dirty="0">
                <a:latin typeface="HSE Sans" panose="02000000000000000000" pitchFamily="2" charset="0"/>
              </a:rPr>
              <a:t>IA</a:t>
            </a:r>
            <a:r>
              <a:rPr lang="en-US" sz="3200" dirty="0">
                <a:latin typeface="HSE Sans" panose="02000000000000000000" pitchFamily="2" charset="0"/>
              </a:rPr>
              <a:t> </a:t>
            </a:r>
            <a:r>
              <a:rPr lang="ru-RU" sz="3200" dirty="0">
                <a:latin typeface="HSE Sans" panose="02000000000000000000" pitchFamily="2" charset="0"/>
              </a:rPr>
              <a:t>и </a:t>
            </a:r>
            <a:r>
              <a:rPr lang="el-GR" sz="3200" dirty="0">
                <a:latin typeface="HSE Sans" panose="02000000000000000000" pitchFamily="2" charset="0"/>
              </a:rPr>
              <a:t>λ</a:t>
            </a:r>
            <a:r>
              <a:rPr lang="en-US" sz="3200" baseline="-25000" dirty="0">
                <a:latin typeface="HSE Sans" panose="02000000000000000000" pitchFamily="2" charset="0"/>
              </a:rPr>
              <a:t>SW</a:t>
            </a:r>
            <a:endParaRPr lang="ru-RU" sz="32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76612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D95C0D-D7DC-EF40-9E45-F5F0A4817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7968" y="2716699"/>
            <a:ext cx="5347195" cy="2589375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atin typeface="HSE Sans" panose="02000000000000000000" pitchFamily="50" charset="-52"/>
                <a:cs typeface="Arial" panose="020B0604020202020204" pitchFamily="34" charset="0"/>
              </a:rPr>
              <a:t>Научно-учебная группа</a:t>
            </a:r>
            <a:r>
              <a:rPr lang="ru-RU" sz="2400" dirty="0">
                <a:latin typeface="HSE Sans" panose="02000000000000000000" pitchFamily="50" charset="-52"/>
                <a:cs typeface="Arial" panose="020B0604020202020204" pitchFamily="34" charset="0"/>
              </a:rPr>
              <a:t> </a:t>
            </a:r>
            <a:br>
              <a:rPr lang="ru-RU" sz="2400" dirty="0">
                <a:latin typeface="HSE Sans" panose="02000000000000000000" pitchFamily="50" charset="-52"/>
                <a:cs typeface="Arial" panose="020B0604020202020204" pitchFamily="34" charset="0"/>
              </a:rPr>
            </a:br>
            <a:r>
              <a:rPr lang="ru-RU" sz="1800" dirty="0">
                <a:latin typeface="HSE Sans" panose="02000000000000000000" pitchFamily="50" charset="-52"/>
                <a:cs typeface="Arial" panose="020B0604020202020204" pitchFamily="34" charset="0"/>
              </a:rPr>
              <a:t>«</a:t>
            </a:r>
            <a:r>
              <a:rPr lang="ru-RU" sz="1800" b="1" dirty="0">
                <a:latin typeface="HSE Sans" panose="02000000000000000000" pitchFamily="50" charset="-52"/>
                <a:cs typeface="Arial" panose="020B0604020202020204" pitchFamily="34" charset="0"/>
              </a:rPr>
              <a:t>Управление надежностью на предприятиях</a:t>
            </a:r>
            <a:r>
              <a:rPr lang="ru-RU" sz="1800" dirty="0">
                <a:latin typeface="HSE Sans" panose="02000000000000000000" pitchFamily="50" charset="-52"/>
                <a:cs typeface="Arial" panose="020B0604020202020204" pitchFamily="34" charset="0"/>
              </a:rPr>
              <a:t>»</a:t>
            </a:r>
            <a:br>
              <a:rPr lang="ru-RU" sz="2000" dirty="0">
                <a:latin typeface="HSE Sans" panose="02000000000000000000" pitchFamily="50" charset="-52"/>
                <a:cs typeface="Arial" panose="020B0604020202020204" pitchFamily="34" charset="0"/>
              </a:rPr>
            </a:br>
            <a:br>
              <a:rPr lang="ru-RU" sz="2400" dirty="0">
                <a:latin typeface="HSE Sans" panose="02000000000000000000" pitchFamily="50" charset="-52"/>
                <a:cs typeface="Arial" panose="020B0604020202020204" pitchFamily="34" charset="0"/>
              </a:rPr>
            </a:br>
            <a:r>
              <a:rPr lang="ru-RU" sz="1400" dirty="0">
                <a:latin typeface="HSE Sans" panose="02000000000000000000" pitchFamily="50" charset="-52"/>
                <a:cs typeface="Arial" panose="020B0604020202020204" pitchFamily="34" charset="0"/>
              </a:rPr>
              <a:t>Доклад подготовлен в ходе проведения исследования </a:t>
            </a:r>
            <a:br>
              <a:rPr lang="ru-RU" sz="1400" dirty="0">
                <a:latin typeface="HSE Sans" panose="02000000000000000000" pitchFamily="50" charset="-52"/>
                <a:cs typeface="Arial" panose="020B0604020202020204" pitchFamily="34" charset="0"/>
              </a:rPr>
            </a:br>
            <a:r>
              <a:rPr lang="ru-RU" sz="1400" b="1" dirty="0">
                <a:latin typeface="HSE Sans" panose="02000000000000000000" pitchFamily="50" charset="-52"/>
                <a:cs typeface="Arial" panose="020B0604020202020204" pitchFamily="34" charset="0"/>
              </a:rPr>
              <a:t>Проект № 24-00-024 «Развитие методов прогнозирования показателей надежности электронных модулей» </a:t>
            </a:r>
            <a:br>
              <a:rPr lang="ru-RU" sz="1400" b="1" dirty="0">
                <a:latin typeface="HSE Sans" panose="02000000000000000000" pitchFamily="50" charset="-52"/>
                <a:cs typeface="Arial" panose="020B0604020202020204" pitchFamily="34" charset="0"/>
              </a:rPr>
            </a:br>
            <a:r>
              <a:rPr lang="ru-RU" sz="1400" b="1" dirty="0">
                <a:latin typeface="HSE Sans" panose="02000000000000000000" pitchFamily="50" charset="-52"/>
                <a:cs typeface="Arial" panose="020B0604020202020204" pitchFamily="34" charset="0"/>
              </a:rPr>
              <a:t>в рамках Программы «Научный фонд Национального исследовательского университета </a:t>
            </a:r>
            <a:br>
              <a:rPr lang="ru-RU" sz="1400" b="1" dirty="0">
                <a:latin typeface="HSE Sans" panose="02000000000000000000" pitchFamily="50" charset="-52"/>
                <a:cs typeface="Arial" panose="020B0604020202020204" pitchFamily="34" charset="0"/>
              </a:rPr>
            </a:br>
            <a:r>
              <a:rPr lang="ru-RU" sz="1400" b="1" dirty="0">
                <a:latin typeface="HSE Sans" panose="02000000000000000000" pitchFamily="50" charset="-52"/>
                <a:cs typeface="Arial" panose="020B0604020202020204" pitchFamily="34" charset="0"/>
              </a:rPr>
              <a:t>«Высшая школа экономики» (НИУ ВШЭ)» в 2024 г.</a:t>
            </a:r>
            <a:endParaRPr lang="ru-RU" sz="2400" dirty="0">
              <a:latin typeface="HSE Sans" panose="02000000000000000000" pitchFamily="50" charset="-52"/>
              <a:cs typeface="Arial" panose="020B0604020202020204" pitchFamily="34" charset="0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B85EA7E-BEC4-B745-B2A8-D4E4AFC614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>
                <a:latin typeface="HSE Sans" panose="02000000000000000000" pitchFamily="50" charset="-52"/>
                <a:cs typeface="Arial" panose="020B0604020202020204" pitchFamily="34" charset="0"/>
              </a:rPr>
              <a:t>Департамент </a:t>
            </a:r>
            <a:br>
              <a:rPr lang="ru-RU" dirty="0">
                <a:latin typeface="HSE Sans" panose="02000000000000000000" pitchFamily="50" charset="-52"/>
                <a:cs typeface="Arial" panose="020B0604020202020204" pitchFamily="34" charset="0"/>
              </a:rPr>
            </a:br>
            <a:r>
              <a:rPr lang="ru-RU" dirty="0">
                <a:latin typeface="HSE Sans" panose="02000000000000000000" pitchFamily="50" charset="-52"/>
                <a:cs typeface="Arial" panose="020B0604020202020204" pitchFamily="34" charset="0"/>
              </a:rPr>
              <a:t>электронной инженерии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B8D49EC-434A-5443-AC3F-85F01995E63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/>
          </a:bodyPr>
          <a:lstStyle/>
          <a:p>
            <a:r>
              <a:rPr lang="ru-RU" dirty="0">
                <a:latin typeface="HSE Sans" panose="02000000000000000000" pitchFamily="50" charset="-52"/>
                <a:cs typeface="Arial" panose="020B0604020202020204" pitchFamily="34" charset="0"/>
              </a:rPr>
              <a:t>Московский институт электроники и математики им. А.Н. Тихонова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6FAE0FA-3CAF-BA4B-8F9F-5FEF3C2F3CC6}"/>
              </a:ext>
            </a:extLst>
          </p:cNvPr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r>
              <a:rPr lang="ru-RU" dirty="0">
                <a:latin typeface="HSE Sans" panose="02000000000000000000" pitchFamily="50" charset="-52"/>
                <a:cs typeface="Arial" panose="020B0604020202020204" pitchFamily="34" charset="0"/>
              </a:rPr>
              <a:t>Москва</a:t>
            </a:r>
          </a:p>
          <a:p>
            <a:r>
              <a:rPr lang="ru-RU" dirty="0">
                <a:latin typeface="HSE Sans" panose="02000000000000000000" pitchFamily="50" charset="-52"/>
                <a:cs typeface="Arial" panose="020B0604020202020204" pitchFamily="34" charset="0"/>
              </a:rPr>
              <a:t>02.02.2024 г.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9CEE9B9B-9B18-4E8B-B2FB-65BC4D08957A}"/>
              </a:ext>
            </a:extLst>
          </p:cNvPr>
          <p:cNvSpPr/>
          <p:nvPr/>
        </p:nvSpPr>
        <p:spPr>
          <a:xfrm>
            <a:off x="1027968" y="2461188"/>
            <a:ext cx="5347195" cy="2844887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HSE Sans" panose="02000000000000000000" pitchFamily="50" charset="-52"/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2D5AE6A7-279B-455A-B0A0-74BECF51F5A9}"/>
              </a:ext>
            </a:extLst>
          </p:cNvPr>
          <p:cNvSpPr txBox="1">
            <a:spLocks/>
          </p:cNvSpPr>
          <p:nvPr/>
        </p:nvSpPr>
        <p:spPr>
          <a:xfrm>
            <a:off x="6622991" y="2722958"/>
            <a:ext cx="4541041" cy="258937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300" b="0" i="0" kern="1200" baseline="0">
                <a:solidFill>
                  <a:srgbClr val="0E2D69"/>
                </a:solidFill>
                <a:latin typeface="HSE Sans" panose="02000000000000000000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>
                <a:latin typeface="HSE Sans" panose="02000000000000000000" pitchFamily="50" charset="-52"/>
                <a:cs typeface="Arial" panose="020B0604020202020204" pitchFamily="34" charset="0"/>
              </a:rPr>
              <a:t>Доклад</a:t>
            </a:r>
            <a:r>
              <a:rPr lang="ru-RU" sz="2000" dirty="0">
                <a:latin typeface="HSE Sans" panose="02000000000000000000" pitchFamily="50" charset="-52"/>
                <a:cs typeface="Arial" panose="020B0604020202020204" pitchFamily="34" charset="0"/>
              </a:rPr>
              <a:t> </a:t>
            </a:r>
            <a:br>
              <a:rPr lang="ru-RU" sz="2000" dirty="0">
                <a:latin typeface="HSE Sans" panose="02000000000000000000" pitchFamily="50" charset="-52"/>
                <a:cs typeface="Arial" panose="020B0604020202020204" pitchFamily="34" charset="0"/>
              </a:rPr>
            </a:br>
            <a:r>
              <a:rPr lang="ru-RU" sz="1600" b="1" dirty="0">
                <a:latin typeface="HSE Sans" panose="02000000000000000000" pitchFamily="50" charset="-52"/>
                <a:cs typeface="Arial" panose="020B0604020202020204" pitchFamily="34" charset="0"/>
              </a:rPr>
              <a:t>«Архитектура разрабатываемой системы для проведения экспертных оценок »</a:t>
            </a:r>
            <a:br>
              <a:rPr lang="ru-RU" sz="1800" dirty="0">
                <a:latin typeface="HSE Sans" panose="02000000000000000000" pitchFamily="50" charset="-52"/>
                <a:cs typeface="Arial" panose="020B0604020202020204" pitchFamily="34" charset="0"/>
              </a:rPr>
            </a:br>
            <a:br>
              <a:rPr lang="ru-RU" sz="1800" dirty="0">
                <a:latin typeface="HSE Sans" panose="02000000000000000000" pitchFamily="50" charset="-52"/>
                <a:cs typeface="Arial" panose="020B0604020202020204" pitchFamily="34" charset="0"/>
              </a:rPr>
            </a:br>
            <a:endParaRPr lang="ru-RU" sz="1800" dirty="0">
              <a:latin typeface="HSE Sans" panose="02000000000000000000" pitchFamily="50" charset="-52"/>
              <a:cs typeface="Arial" panose="020B0604020202020204" pitchFamily="34" charset="0"/>
            </a:endParaRPr>
          </a:p>
          <a:p>
            <a:pPr algn="ctr"/>
            <a:endParaRPr lang="ru-RU" sz="1800" b="1" dirty="0">
              <a:latin typeface="HSE Sans" panose="02000000000000000000" pitchFamily="50" charset="-52"/>
              <a:cs typeface="Arial" panose="020B0604020202020204" pitchFamily="34" charset="0"/>
            </a:endParaRPr>
          </a:p>
          <a:p>
            <a:pPr algn="ctr"/>
            <a:r>
              <a:rPr lang="ru-RU" sz="1400" b="1" dirty="0">
                <a:latin typeface="HSE Sans" panose="02000000000000000000" pitchFamily="50" charset="-52"/>
                <a:cs typeface="Arial" panose="020B0604020202020204" pitchFamily="34" charset="0"/>
              </a:rPr>
              <a:t>Докладчик</a:t>
            </a:r>
            <a:r>
              <a:rPr lang="ru-RU" sz="1400" dirty="0">
                <a:latin typeface="HSE Sans" panose="02000000000000000000" pitchFamily="50" charset="-52"/>
                <a:cs typeface="Arial" panose="020B0604020202020204" pitchFamily="34" charset="0"/>
              </a:rPr>
              <a:t> </a:t>
            </a:r>
            <a:br>
              <a:rPr lang="ru-RU" sz="1400" dirty="0">
                <a:latin typeface="HSE Sans" panose="02000000000000000000" pitchFamily="50" charset="-52"/>
                <a:cs typeface="Arial" panose="020B0604020202020204" pitchFamily="34" charset="0"/>
              </a:rPr>
            </a:br>
            <a:r>
              <a:rPr lang="ru-RU" sz="1400" dirty="0">
                <a:latin typeface="HSE Sans" panose="02000000000000000000" pitchFamily="50" charset="-52"/>
                <a:cs typeface="Arial" panose="020B0604020202020204" pitchFamily="34" charset="0"/>
              </a:rPr>
              <a:t>Мкртчян Гарик Андраникович, </a:t>
            </a:r>
            <a:br>
              <a:rPr lang="ru-RU" sz="1400" dirty="0">
                <a:latin typeface="HSE Sans" panose="02000000000000000000" pitchFamily="50" charset="-52"/>
                <a:cs typeface="Arial" panose="020B0604020202020204" pitchFamily="34" charset="0"/>
              </a:rPr>
            </a:br>
            <a:r>
              <a:rPr lang="ru-RU" sz="1400" dirty="0">
                <a:latin typeface="HSE Sans" panose="02000000000000000000" pitchFamily="50" charset="-52"/>
                <a:cs typeface="Arial" panose="020B0604020202020204" pitchFamily="34" charset="0"/>
              </a:rPr>
              <a:t>студент 3 года обучения - ОП </a:t>
            </a:r>
            <a:r>
              <a:rPr lang="en-US" sz="1400" dirty="0">
                <a:latin typeface="HSE Sans" panose="02000000000000000000" pitchFamily="50" charset="-52"/>
                <a:cs typeface="Arial" panose="020B0604020202020204" pitchFamily="34" charset="0"/>
              </a:rPr>
              <a:t>“</a:t>
            </a:r>
            <a:r>
              <a:rPr lang="ru-RU" sz="1400" dirty="0">
                <a:latin typeface="HSE Sans" panose="02000000000000000000" pitchFamily="50" charset="-52"/>
                <a:cs typeface="Arial" panose="020B0604020202020204" pitchFamily="34" charset="0"/>
              </a:rPr>
              <a:t>ИТСС</a:t>
            </a:r>
            <a:r>
              <a:rPr lang="en-US" sz="1400" dirty="0">
                <a:latin typeface="HSE Sans" panose="02000000000000000000" pitchFamily="50" charset="-52"/>
                <a:cs typeface="Arial" panose="020B0604020202020204" pitchFamily="34" charset="0"/>
              </a:rPr>
              <a:t>”</a:t>
            </a:r>
            <a:endParaRPr lang="ru-RU" sz="1400" dirty="0">
              <a:latin typeface="HSE Sans" panose="02000000000000000000" pitchFamily="50" charset="-52"/>
              <a:cs typeface="Arial" panose="020B0604020202020204" pitchFamily="34" charset="0"/>
            </a:endParaRP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1D54483D-1542-4DDB-95BB-44C3244848E8}"/>
              </a:ext>
            </a:extLst>
          </p:cNvPr>
          <p:cNvSpPr/>
          <p:nvPr/>
        </p:nvSpPr>
        <p:spPr>
          <a:xfrm>
            <a:off x="6622991" y="2461187"/>
            <a:ext cx="4541042" cy="2844887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HSE Sans" panose="02000000000000000000" pitchFamily="50" charset="-52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F606478-CF2A-4F5A-8311-C2FCCAA654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4332" y="3559630"/>
            <a:ext cx="735350" cy="73535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0539894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Пользовательские 1">
      <a:dk1>
        <a:srgbClr val="0F2C68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1000" dirty="0">
            <a:latin typeface="HSE Sans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2A9C74E6E830D74E9B0FDDB4017A5417" ma:contentTypeVersion="13" ma:contentTypeDescription="Создание документа." ma:contentTypeScope="" ma:versionID="d4e423622451d608a8a05f4da7a1e1a2">
  <xsd:schema xmlns:xsd="http://www.w3.org/2001/XMLSchema" xmlns:xs="http://www.w3.org/2001/XMLSchema" xmlns:p="http://schemas.microsoft.com/office/2006/metadata/properties" xmlns:ns2="9875bd71-cde8-496c-a136-433f55d5e6d0" xmlns:ns3="e96afe77-3acb-4328-97fc-408e1bde3ecd" targetNamespace="http://schemas.microsoft.com/office/2006/metadata/properties" ma:root="true" ma:fieldsID="4831203c63c08b9f52ea6d3ee0d7a96e" ns2:_="" ns3:_="">
    <xsd:import namespace="9875bd71-cde8-496c-a136-433f55d5e6d0"/>
    <xsd:import namespace="e96afe77-3acb-4328-97fc-408e1bde3ec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75bd71-cde8-496c-a136-433f55d5e6d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6afe77-3acb-4328-97fc-408e1bde3ecd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Общий доступ с использованием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Совместно с подробностями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33DAF31-D8A6-49A0-9A5D-8B2EA5B1C511}">
  <ds:schemaRefs>
    <ds:schemaRef ds:uri="http://purl.org/dc/elements/1.1/"/>
    <ds:schemaRef ds:uri="http://purl.org/dc/terms/"/>
    <ds:schemaRef ds:uri="e96afe77-3acb-4328-97fc-408e1bde3ecd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9875bd71-cde8-496c-a136-433f55d5e6d0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D4651DD-DCCC-4759-B2F6-7F520BDCC2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875bd71-cde8-496c-a136-433f55d5e6d0"/>
    <ds:schemaRef ds:uri="e96afe77-3acb-4328-97fc-408e1bde3ec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34386AA-1848-4C75-B336-1053927CB0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11460</TotalTime>
  <Words>511</Words>
  <Application>Microsoft Office PowerPoint</Application>
  <PresentationFormat>Широкоэкранный</PresentationFormat>
  <Paragraphs>78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Cambria Math</vt:lpstr>
      <vt:lpstr>HSE Sans</vt:lpstr>
      <vt:lpstr>HSE Sans Black</vt:lpstr>
      <vt:lpstr>Office Theme</vt:lpstr>
      <vt:lpstr>Научно-учебная группа  «Управление надежностью на предприятиях»  Доклад подготовлен в ходе проведения исследования  Проект № 24-00-024 «Развитие методов прогнозирования показателей надежности электронных модулей»  в рамках Программы «Научный фонд Национального исследовательского университета  «Высшая школа экономики» (НИУ ВШЭ)» в 2024 г.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Научно-учебная группа  «Управление надежностью на предприятиях»  Доклад подготовлен в ходе проведения исследования  Проект № 24-00-024 «Развитие методов прогнозирования показателей надежности электронных модулей»  в рамках Программы «Научный фонд Национального исследовательского университета  «Высшая школа экономики» (НИУ ВШЭ)» в 2024 г.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Кутьков Юрий Юрьевич</dc:creator>
  <cp:lastModifiedBy>Мкртчян Гарик Андраникович</cp:lastModifiedBy>
  <cp:revision>485</cp:revision>
  <cp:lastPrinted>2021-11-11T13:08:42Z</cp:lastPrinted>
  <dcterms:created xsi:type="dcterms:W3CDTF">2021-11-11T08:52:47Z</dcterms:created>
  <dcterms:modified xsi:type="dcterms:W3CDTF">2024-05-23T18:46:04Z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0x0101002A9C74E6E830D74E9B0FDDB4017A5417</vt:lpwstr>
  </property>
</Properties>
</file>