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6" roundtripDataSignature="AMtx7mgx0jlK+OvyUVOEGHMkrSdGKQ7Y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2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5" name="Google Shape;1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3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3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3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3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3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1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1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1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1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1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1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1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1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1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1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1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1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1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67" name="Google Shape;1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3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3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3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3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23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23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9" name="Google Shape;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2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2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2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2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2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2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5" name="Google Shape;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2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2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2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2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9" name="Google Shape;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2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2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2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2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7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7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3" name="Google Shape;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2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2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2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2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0" name="Google Shape;1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2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2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2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2" name="Google Shape;1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3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3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3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3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3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/>
          <p:nvPr>
            <p:ph type="title"/>
          </p:nvPr>
        </p:nvSpPr>
        <p:spPr>
          <a:xfrm>
            <a:off x="1027968" y="2716699"/>
            <a:ext cx="5347195" cy="25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Научно-учебная группа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800">
                <a:latin typeface="Arial"/>
                <a:ea typeface="Arial"/>
                <a:cs typeface="Arial"/>
                <a:sym typeface="Arial"/>
              </a:rPr>
              <a:t>Управление надежностью на предприятиях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Доклад подготовлен в ходе проведения исследования 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в рамках Программы «Научный фонд Национального исследовательского университета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«Высшая школа экономики» (НИУ ВШЭ)» в 2024 г.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Департамент 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электронной инженерии</a:t>
            </a:r>
            <a:endParaRPr/>
          </a:p>
        </p:txBody>
      </p:sp>
      <p:sp>
        <p:nvSpPr>
          <p:cNvPr id="183" name="Google Shape;183;p1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</p:txBody>
      </p:sp>
      <p:sp>
        <p:nvSpPr>
          <p:cNvPr id="184" name="Google Shape;184;p1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02.02.2024 г.</a:t>
            </a:r>
            <a:endParaRPr/>
          </a:p>
        </p:txBody>
      </p:sp>
      <p:sp>
        <p:nvSpPr>
          <p:cNvPr id="185" name="Google Shape;185;p1"/>
          <p:cNvSpPr/>
          <p:nvPr/>
        </p:nvSpPr>
        <p:spPr>
          <a:xfrm>
            <a:off x="1027968" y="2461188"/>
            <a:ext cx="5347195" cy="28448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"/>
          <p:cNvSpPr txBox="1"/>
          <p:nvPr/>
        </p:nvSpPr>
        <p:spPr>
          <a:xfrm>
            <a:off x="6715125" y="2722959"/>
            <a:ext cx="4448907" cy="242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</a:t>
            </a:r>
            <a: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«Организационная структура современных промышленных предприятий»</a:t>
            </a: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Козлова Анастасия Александровна,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бакалавр 3 г.о. образовательной программы 11.03.02 Инфокоммуникационные технологии и системы связи</a:t>
            </a:r>
            <a:endParaRPr/>
          </a:p>
        </p:txBody>
      </p:sp>
      <p:sp>
        <p:nvSpPr>
          <p:cNvPr id="187" name="Google Shape;187;p1"/>
          <p:cNvSpPr/>
          <p:nvPr/>
        </p:nvSpPr>
        <p:spPr>
          <a:xfrm>
            <a:off x="6615449" y="2461187"/>
            <a:ext cx="4541042" cy="28448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b="0" l="0" r="0" t="13951"/>
          <a:stretch/>
        </p:blipFill>
        <p:spPr>
          <a:xfrm>
            <a:off x="8341522" y="3429000"/>
            <a:ext cx="890396" cy="9577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326" name="Google Shape;326;p10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328" name="Google Shape;328;p10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29" name="Google Shape;329;p10"/>
          <p:cNvSpPr/>
          <p:nvPr/>
        </p:nvSpPr>
        <p:spPr>
          <a:xfrm>
            <a:off x="449391" y="2381133"/>
            <a:ext cx="1119331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Главный инженер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главного механика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энергетики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Ремонтно-эксплуатационное производство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Служба охраны труда промышленной и экологической безопасности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Авто-транспортный цех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336" name="Google Shape;336;p11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338" name="Google Shape;338;p11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4703024" y="2463500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</a:t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4762610" y="3562166"/>
            <a:ext cx="2566877" cy="802165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персоналу, режиму и социальным вопросам</a:t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8836874" y="3562167"/>
            <a:ext cx="2566877" cy="466908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Главный бухгалтер</a:t>
            </a:r>
            <a:endParaRPr/>
          </a:p>
        </p:txBody>
      </p:sp>
      <p:cxnSp>
        <p:nvCxnSpPr>
          <p:cNvPr id="342" name="Google Shape;342;p11"/>
          <p:cNvCxnSpPr>
            <a:stCxn id="339" idx="1"/>
            <a:endCxn id="343" idx="0"/>
          </p:cNvCxnSpPr>
          <p:nvPr/>
        </p:nvCxnSpPr>
        <p:spPr>
          <a:xfrm flipH="1">
            <a:off x="1969424" y="2760001"/>
            <a:ext cx="2733600" cy="59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4" name="Google Shape;344;p11"/>
          <p:cNvCxnSpPr>
            <a:stCxn id="339" idx="2"/>
            <a:endCxn id="340" idx="0"/>
          </p:cNvCxnSpPr>
          <p:nvPr/>
        </p:nvCxnSpPr>
        <p:spPr>
          <a:xfrm>
            <a:off x="6046049" y="3056502"/>
            <a:ext cx="0" cy="50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5" name="Google Shape;345;p11"/>
          <p:cNvCxnSpPr>
            <a:stCxn id="339" idx="3"/>
            <a:endCxn id="341" idx="0"/>
          </p:cNvCxnSpPr>
          <p:nvPr/>
        </p:nvCxnSpPr>
        <p:spPr>
          <a:xfrm>
            <a:off x="7389074" y="2760001"/>
            <a:ext cx="2731200" cy="80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6" name="Google Shape;346;p11"/>
          <p:cNvSpPr/>
          <p:nvPr/>
        </p:nvSpPr>
        <p:spPr>
          <a:xfrm>
            <a:off x="332765" y="4364333"/>
            <a:ext cx="327804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автоматизированных систем управления предприятием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по сопровождению информационных технологий</a:t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685860" y="3356004"/>
            <a:ext cx="2566877" cy="87923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ИТ и оптимизации процессов</a:t>
            </a: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8982683" y="4341894"/>
            <a:ext cx="22752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бухгалтерии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354" name="Google Shape;354;p1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356" name="Google Shape;356;p1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57" name="Google Shape;357;p12"/>
          <p:cNvSpPr/>
          <p:nvPr/>
        </p:nvSpPr>
        <p:spPr>
          <a:xfrm>
            <a:off x="449391" y="2381133"/>
            <a:ext cx="1119331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Директор по персоналу, режиму и социальным вопросам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по работе с персоналом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дело-производства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Военно-мобилизационный, режимно-секретный отдел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Фельдшерский здравпункт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охраны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364" name="Google Shape;364;p1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366" name="Google Shape;366;p1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4752975" y="3157509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</a:t>
            </a:r>
            <a:endParaRPr/>
          </a:p>
        </p:txBody>
      </p:sp>
      <p:sp>
        <p:nvSpPr>
          <p:cNvPr id="368" name="Google Shape;368;p13"/>
          <p:cNvSpPr/>
          <p:nvPr/>
        </p:nvSpPr>
        <p:spPr>
          <a:xfrm>
            <a:off x="4812561" y="4397930"/>
            <a:ext cx="2566877" cy="802165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Начальник управления безопасности</a:t>
            </a:r>
            <a:endParaRPr/>
          </a:p>
        </p:txBody>
      </p:sp>
      <p:sp>
        <p:nvSpPr>
          <p:cNvPr id="369" name="Google Shape;369;p13"/>
          <p:cNvSpPr/>
          <p:nvPr/>
        </p:nvSpPr>
        <p:spPr>
          <a:xfrm>
            <a:off x="8764254" y="2695394"/>
            <a:ext cx="2566877" cy="1419225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Управление контрольно-ревизионной  и закупочной деятельности</a:t>
            </a:r>
            <a:endParaRPr/>
          </a:p>
        </p:txBody>
      </p:sp>
      <p:cxnSp>
        <p:nvCxnSpPr>
          <p:cNvPr id="370" name="Google Shape;370;p13"/>
          <p:cNvCxnSpPr>
            <a:stCxn id="367" idx="1"/>
            <a:endCxn id="371" idx="3"/>
          </p:cNvCxnSpPr>
          <p:nvPr/>
        </p:nvCxnSpPr>
        <p:spPr>
          <a:xfrm rot="10800000">
            <a:off x="3073875" y="3074810"/>
            <a:ext cx="1679100" cy="37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2" name="Google Shape;372;p13"/>
          <p:cNvCxnSpPr>
            <a:stCxn id="367" idx="2"/>
            <a:endCxn id="368" idx="0"/>
          </p:cNvCxnSpPr>
          <p:nvPr/>
        </p:nvCxnSpPr>
        <p:spPr>
          <a:xfrm>
            <a:off x="6096000" y="3750511"/>
            <a:ext cx="0" cy="6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3" name="Google Shape;373;p13"/>
          <p:cNvCxnSpPr>
            <a:stCxn id="367" idx="3"/>
            <a:endCxn id="369" idx="0"/>
          </p:cNvCxnSpPr>
          <p:nvPr/>
        </p:nvCxnSpPr>
        <p:spPr>
          <a:xfrm flipH="1" rot="10800000">
            <a:off x="7439025" y="2695310"/>
            <a:ext cx="2608800" cy="75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1" name="Google Shape;371;p13"/>
          <p:cNvSpPr/>
          <p:nvPr/>
        </p:nvSpPr>
        <p:spPr>
          <a:xfrm>
            <a:off x="507052" y="2635085"/>
            <a:ext cx="2566877" cy="87923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экономике и финансам</a:t>
            </a:r>
            <a:endParaRPr/>
          </a:p>
        </p:txBody>
      </p:sp>
      <p:sp>
        <p:nvSpPr>
          <p:cNvPr id="374" name="Google Shape;374;p13"/>
          <p:cNvSpPr/>
          <p:nvPr/>
        </p:nvSpPr>
        <p:spPr>
          <a:xfrm>
            <a:off x="507052" y="4352969"/>
            <a:ext cx="2566877" cy="87923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корпоративному управлению</a:t>
            </a:r>
            <a:endParaRPr/>
          </a:p>
        </p:txBody>
      </p:sp>
      <p:sp>
        <p:nvSpPr>
          <p:cNvPr id="375" name="Google Shape;375;p13"/>
          <p:cNvSpPr/>
          <p:nvPr/>
        </p:nvSpPr>
        <p:spPr>
          <a:xfrm>
            <a:off x="8589274" y="5042258"/>
            <a:ext cx="2566877" cy="87923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маркетингу и продажам</a:t>
            </a:r>
            <a:endParaRPr/>
          </a:p>
        </p:txBody>
      </p:sp>
      <p:sp>
        <p:nvSpPr>
          <p:cNvPr id="376" name="Google Shape;376;p13"/>
          <p:cNvSpPr/>
          <p:nvPr/>
        </p:nvSpPr>
        <p:spPr>
          <a:xfrm>
            <a:off x="4803663" y="2309842"/>
            <a:ext cx="2566877" cy="275287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Партнеры</a:t>
            </a:r>
            <a:endParaRPr/>
          </a:p>
        </p:txBody>
      </p:sp>
      <p:cxnSp>
        <p:nvCxnSpPr>
          <p:cNvPr id="377" name="Google Shape;377;p13"/>
          <p:cNvCxnSpPr>
            <a:stCxn id="367" idx="1"/>
            <a:endCxn id="374" idx="0"/>
          </p:cNvCxnSpPr>
          <p:nvPr/>
        </p:nvCxnSpPr>
        <p:spPr>
          <a:xfrm flipH="1">
            <a:off x="1790475" y="3454010"/>
            <a:ext cx="2962500" cy="899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8" name="Google Shape;378;p13"/>
          <p:cNvCxnSpPr>
            <a:stCxn id="367" idx="3"/>
            <a:endCxn id="375" idx="0"/>
          </p:cNvCxnSpPr>
          <p:nvPr/>
        </p:nvCxnSpPr>
        <p:spPr>
          <a:xfrm>
            <a:off x="7439025" y="3454010"/>
            <a:ext cx="2433600" cy="158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9" name="Google Shape;379;p13"/>
          <p:cNvCxnSpPr>
            <a:stCxn id="367" idx="0"/>
            <a:endCxn id="376" idx="2"/>
          </p:cNvCxnSpPr>
          <p:nvPr/>
        </p:nvCxnSpPr>
        <p:spPr>
          <a:xfrm rot="10800000">
            <a:off x="6087000" y="2585109"/>
            <a:ext cx="9000" cy="57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0" name="Google Shape;380;p13"/>
          <p:cNvSpPr/>
          <p:nvPr/>
        </p:nvSpPr>
        <p:spPr>
          <a:xfrm>
            <a:off x="5190846" y="5675716"/>
            <a:ext cx="1810305" cy="70603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отдел экономической безопасности</a:t>
            </a:r>
            <a:endParaRPr/>
          </a:p>
        </p:txBody>
      </p:sp>
      <p:cxnSp>
        <p:nvCxnSpPr>
          <p:cNvPr id="381" name="Google Shape;381;p13"/>
          <p:cNvCxnSpPr>
            <a:stCxn id="368" idx="2"/>
            <a:endCxn id="380" idx="0"/>
          </p:cNvCxnSpPr>
          <p:nvPr/>
        </p:nvCxnSpPr>
        <p:spPr>
          <a:xfrm>
            <a:off x="6096000" y="5200095"/>
            <a:ext cx="0" cy="475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2" name="Google Shape;382;p13"/>
          <p:cNvSpPr/>
          <p:nvPr/>
        </p:nvSpPr>
        <p:spPr>
          <a:xfrm>
            <a:off x="885337" y="5675716"/>
            <a:ext cx="1810305" cy="70603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Корпоративно-юридическое управление</a:t>
            </a:r>
            <a:endParaRPr/>
          </a:p>
        </p:txBody>
      </p:sp>
      <p:cxnSp>
        <p:nvCxnSpPr>
          <p:cNvPr id="383" name="Google Shape;383;p13"/>
          <p:cNvCxnSpPr>
            <a:stCxn id="374" idx="2"/>
            <a:endCxn id="382" idx="0"/>
          </p:cNvCxnSpPr>
          <p:nvPr/>
        </p:nvCxnSpPr>
        <p:spPr>
          <a:xfrm>
            <a:off x="1790490" y="5232203"/>
            <a:ext cx="0" cy="4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390" name="Google Shape;390;p1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392" name="Google Shape;392;p1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93" name="Google Shape;393;p14"/>
          <p:cNvSpPr/>
          <p:nvPr/>
        </p:nvSpPr>
        <p:spPr>
          <a:xfrm>
            <a:off x="449391" y="2381133"/>
            <a:ext cx="1119331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Директор по экономике и финансам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труда и заработной платы (ОТиЗ)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Финансовый отдел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Экономический отдел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400" name="Google Shape;400;p1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402" name="Google Shape;402;p1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03" name="Google Shape;403;p15"/>
          <p:cNvSpPr/>
          <p:nvPr/>
        </p:nvSpPr>
        <p:spPr>
          <a:xfrm>
            <a:off x="449391" y="2381133"/>
            <a:ext cx="1119331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Директор по маркетингу и продажам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изучения конъюнктуры рынков и перспективного спроса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Служба брэнд-менеджмента, маркетинга и рекламы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экспорта и работы с зарубежными клиентами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внутренних продаж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гарантии и постпродажного обслуживания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НИИ (научно-исследовательский институт)</a:t>
            </a:r>
            <a:endParaRPr/>
          </a:p>
        </p:txBody>
      </p:sp>
      <p:sp>
        <p:nvSpPr>
          <p:cNvPr id="410" name="Google Shape;410;p16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412" name="Google Shape;412;p16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4686391" y="3431679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</a:t>
            </a: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705673" y="3143587"/>
            <a:ext cx="2274039" cy="355045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Юридический отдел</a:t>
            </a: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8329992" y="2007405"/>
            <a:ext cx="2566877" cy="37567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Научные руководители</a:t>
            </a: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1389618" y="1986590"/>
            <a:ext cx="1763158" cy="375673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Ученый совет</a:t>
            </a: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879077" y="3965322"/>
            <a:ext cx="2188590" cy="375673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Главный бухгалтер</a:t>
            </a: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5025736" y="4970945"/>
            <a:ext cx="2040626" cy="36795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Отдел кадров</a:t>
            </a:r>
            <a:endParaRPr/>
          </a:p>
        </p:txBody>
      </p:sp>
      <p:sp>
        <p:nvSpPr>
          <p:cNvPr id="419" name="Google Shape;419;p16"/>
          <p:cNvSpPr/>
          <p:nvPr/>
        </p:nvSpPr>
        <p:spPr>
          <a:xfrm>
            <a:off x="8256651" y="3966238"/>
            <a:ext cx="2566877" cy="61190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по ОКР</a:t>
            </a:r>
            <a:endParaRPr/>
          </a:p>
        </p:txBody>
      </p:sp>
      <p:sp>
        <p:nvSpPr>
          <p:cNvPr id="420" name="Google Shape;420;p16"/>
          <p:cNvSpPr/>
          <p:nvPr/>
        </p:nvSpPr>
        <p:spPr>
          <a:xfrm>
            <a:off x="1246199" y="4840376"/>
            <a:ext cx="1467338" cy="343855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Бухгалтерия</a:t>
            </a:r>
            <a:endParaRPr/>
          </a:p>
        </p:txBody>
      </p:sp>
      <p:cxnSp>
        <p:nvCxnSpPr>
          <p:cNvPr id="421" name="Google Shape;421;p16"/>
          <p:cNvCxnSpPr>
            <a:stCxn id="416" idx="3"/>
            <a:endCxn id="413" idx="1"/>
          </p:cNvCxnSpPr>
          <p:nvPr/>
        </p:nvCxnSpPr>
        <p:spPr>
          <a:xfrm>
            <a:off x="3152776" y="2174427"/>
            <a:ext cx="1533600" cy="155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422" name="Google Shape;422;p16"/>
          <p:cNvCxnSpPr>
            <a:stCxn id="413" idx="3"/>
            <a:endCxn id="415" idx="1"/>
          </p:cNvCxnSpPr>
          <p:nvPr/>
        </p:nvCxnSpPr>
        <p:spPr>
          <a:xfrm flipH="1" rot="10800000">
            <a:off x="7372441" y="2195180"/>
            <a:ext cx="957600" cy="153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423" name="Google Shape;423;p16"/>
          <p:cNvCxnSpPr>
            <a:stCxn id="413" idx="1"/>
            <a:endCxn id="417" idx="3"/>
          </p:cNvCxnSpPr>
          <p:nvPr/>
        </p:nvCxnSpPr>
        <p:spPr>
          <a:xfrm flipH="1">
            <a:off x="3067591" y="3728180"/>
            <a:ext cx="1618800" cy="42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4" name="Google Shape;424;p16"/>
          <p:cNvCxnSpPr>
            <a:stCxn id="413" idx="1"/>
            <a:endCxn id="414" idx="3"/>
          </p:cNvCxnSpPr>
          <p:nvPr/>
        </p:nvCxnSpPr>
        <p:spPr>
          <a:xfrm rot="10800000">
            <a:off x="2979691" y="3321080"/>
            <a:ext cx="1706700" cy="4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5" name="Google Shape;425;p16"/>
          <p:cNvCxnSpPr>
            <a:stCxn id="413" idx="2"/>
            <a:endCxn id="418" idx="0"/>
          </p:cNvCxnSpPr>
          <p:nvPr/>
        </p:nvCxnSpPr>
        <p:spPr>
          <a:xfrm>
            <a:off x="6029416" y="4024681"/>
            <a:ext cx="16500" cy="946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6" name="Google Shape;426;p16"/>
          <p:cNvCxnSpPr>
            <a:stCxn id="417" idx="2"/>
            <a:endCxn id="420" idx="0"/>
          </p:cNvCxnSpPr>
          <p:nvPr/>
        </p:nvCxnSpPr>
        <p:spPr>
          <a:xfrm>
            <a:off x="1973372" y="4340995"/>
            <a:ext cx="6600" cy="49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7" name="Google Shape;427;p16"/>
          <p:cNvSpPr/>
          <p:nvPr/>
        </p:nvSpPr>
        <p:spPr>
          <a:xfrm>
            <a:off x="1246199" y="5499106"/>
            <a:ext cx="2566877" cy="61190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Отдел планово-экономический</a:t>
            </a:r>
            <a:endParaRPr/>
          </a:p>
        </p:txBody>
      </p:sp>
      <p:sp>
        <p:nvSpPr>
          <p:cNvPr id="428" name="Google Shape;428;p16"/>
          <p:cNvSpPr/>
          <p:nvPr/>
        </p:nvSpPr>
        <p:spPr>
          <a:xfrm>
            <a:off x="4745977" y="2531686"/>
            <a:ext cx="2566877" cy="61190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по научной работе</a:t>
            </a:r>
            <a:endParaRPr/>
          </a:p>
        </p:txBody>
      </p:sp>
      <p:sp>
        <p:nvSpPr>
          <p:cNvPr id="429" name="Google Shape;429;p16"/>
          <p:cNvSpPr/>
          <p:nvPr/>
        </p:nvSpPr>
        <p:spPr>
          <a:xfrm>
            <a:off x="8126287" y="5338897"/>
            <a:ext cx="2566877" cy="61190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Заместитель по общим вопросам</a:t>
            </a:r>
            <a:endParaRPr/>
          </a:p>
        </p:txBody>
      </p:sp>
      <p:cxnSp>
        <p:nvCxnSpPr>
          <p:cNvPr id="430" name="Google Shape;430;p16"/>
          <p:cNvCxnSpPr>
            <a:endCxn id="427" idx="3"/>
          </p:cNvCxnSpPr>
          <p:nvPr/>
        </p:nvCxnSpPr>
        <p:spPr>
          <a:xfrm flipH="1">
            <a:off x="3813076" y="3950157"/>
            <a:ext cx="862200" cy="1854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1" name="Google Shape;431;p16"/>
          <p:cNvCxnSpPr>
            <a:stCxn id="413" idx="3"/>
            <a:endCxn id="419" idx="1"/>
          </p:cNvCxnSpPr>
          <p:nvPr/>
        </p:nvCxnSpPr>
        <p:spPr>
          <a:xfrm>
            <a:off x="7372441" y="3728180"/>
            <a:ext cx="884100" cy="54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2" name="Google Shape;432;p16"/>
          <p:cNvCxnSpPr>
            <a:stCxn id="413" idx="3"/>
            <a:endCxn id="429" idx="1"/>
          </p:cNvCxnSpPr>
          <p:nvPr/>
        </p:nvCxnSpPr>
        <p:spPr>
          <a:xfrm>
            <a:off x="7372441" y="3728180"/>
            <a:ext cx="753900" cy="191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3" name="Google Shape;433;p16"/>
          <p:cNvCxnSpPr>
            <a:stCxn id="413" idx="0"/>
            <a:endCxn id="428" idx="2"/>
          </p:cNvCxnSpPr>
          <p:nvPr/>
        </p:nvCxnSpPr>
        <p:spPr>
          <a:xfrm rot="10800000">
            <a:off x="6029416" y="3143679"/>
            <a:ext cx="0" cy="2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7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НИИ (научно-исследовательский институт)</a:t>
            </a:r>
            <a:endParaRPr/>
          </a:p>
        </p:txBody>
      </p:sp>
      <p:sp>
        <p:nvSpPr>
          <p:cNvPr id="440" name="Google Shape;440;p17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7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442" name="Google Shape;442;p17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43" name="Google Shape;443;p17"/>
          <p:cNvSpPr/>
          <p:nvPr/>
        </p:nvSpPr>
        <p:spPr>
          <a:xfrm>
            <a:off x="4762563" y="2626704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по ОКР</a:t>
            </a:r>
            <a:endParaRPr/>
          </a:p>
        </p:txBody>
      </p:sp>
      <p:sp>
        <p:nvSpPr>
          <p:cNvPr id="444" name="Google Shape;444;p17"/>
          <p:cNvSpPr/>
          <p:nvPr/>
        </p:nvSpPr>
        <p:spPr>
          <a:xfrm>
            <a:off x="4968568" y="4265861"/>
            <a:ext cx="2274039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Отдел технического контроля</a:t>
            </a:r>
            <a:endParaRPr/>
          </a:p>
        </p:txBody>
      </p:sp>
      <p:sp>
        <p:nvSpPr>
          <p:cNvPr id="445" name="Google Shape;445;p17"/>
          <p:cNvSpPr/>
          <p:nvPr/>
        </p:nvSpPr>
        <p:spPr>
          <a:xfrm>
            <a:off x="8704275" y="3042764"/>
            <a:ext cx="2566877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Отдел контроля качества</a:t>
            </a:r>
            <a:endParaRPr/>
          </a:p>
        </p:txBody>
      </p:sp>
      <p:sp>
        <p:nvSpPr>
          <p:cNvPr id="446" name="Google Shape;446;p17"/>
          <p:cNvSpPr/>
          <p:nvPr/>
        </p:nvSpPr>
        <p:spPr>
          <a:xfrm>
            <a:off x="1331589" y="3151429"/>
            <a:ext cx="1763158" cy="375673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Отдел МТС</a:t>
            </a:r>
            <a:endParaRPr/>
          </a:p>
        </p:txBody>
      </p:sp>
      <p:cxnSp>
        <p:nvCxnSpPr>
          <p:cNvPr id="447" name="Google Shape;447;p17"/>
          <p:cNvCxnSpPr>
            <a:stCxn id="443" idx="1"/>
            <a:endCxn id="446" idx="3"/>
          </p:cNvCxnSpPr>
          <p:nvPr/>
        </p:nvCxnSpPr>
        <p:spPr>
          <a:xfrm flipH="1">
            <a:off x="3094863" y="2923205"/>
            <a:ext cx="1667700" cy="41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8" name="Google Shape;448;p17"/>
          <p:cNvCxnSpPr>
            <a:stCxn id="443" idx="2"/>
            <a:endCxn id="444" idx="0"/>
          </p:cNvCxnSpPr>
          <p:nvPr/>
        </p:nvCxnSpPr>
        <p:spPr>
          <a:xfrm>
            <a:off x="6105588" y="3219706"/>
            <a:ext cx="0" cy="104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9" name="Google Shape;449;p17"/>
          <p:cNvCxnSpPr>
            <a:stCxn id="443" idx="3"/>
            <a:endCxn id="445" idx="1"/>
          </p:cNvCxnSpPr>
          <p:nvPr/>
        </p:nvCxnSpPr>
        <p:spPr>
          <a:xfrm>
            <a:off x="7448613" y="2923205"/>
            <a:ext cx="1255800" cy="41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50" name="Google Shape;450;p17"/>
          <p:cNvSpPr/>
          <p:nvPr/>
        </p:nvSpPr>
        <p:spPr>
          <a:xfrm>
            <a:off x="8438688" y="3886718"/>
            <a:ext cx="327804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Сектор надежности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Входной контроль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Архив КД и ТД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Сектор стандартизации</a:t>
            </a:r>
            <a:endParaRPr/>
          </a:p>
        </p:txBody>
      </p:sp>
      <p:sp>
        <p:nvSpPr>
          <p:cNvPr id="451" name="Google Shape;451;p17"/>
          <p:cNvSpPr/>
          <p:nvPr/>
        </p:nvSpPr>
        <p:spPr>
          <a:xfrm>
            <a:off x="574148" y="3746754"/>
            <a:ext cx="327804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Сектор комплектации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Сектор снабжения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Центральный склад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склады ПКИ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Склады материалов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НИИ (научно-исследовательский институт)</a:t>
            </a:r>
            <a:endParaRPr/>
          </a:p>
        </p:txBody>
      </p:sp>
      <p:sp>
        <p:nvSpPr>
          <p:cNvPr id="458" name="Google Shape;458;p18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460" name="Google Shape;460;p18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61" name="Google Shape;461;p18"/>
          <p:cNvSpPr/>
          <p:nvPr/>
        </p:nvSpPr>
        <p:spPr>
          <a:xfrm>
            <a:off x="449391" y="2381133"/>
            <a:ext cx="111933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Заместитель директора по научной работе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Исследовательские отделы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Сектор конструкторский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Сектор патентный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Производственные участки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НИИ (научно-исследовательский институт)</a:t>
            </a:r>
            <a:endParaRPr/>
          </a:p>
        </p:txBody>
      </p:sp>
      <p:sp>
        <p:nvSpPr>
          <p:cNvPr id="468" name="Google Shape;468;p19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9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470" name="Google Shape;470;p19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71" name="Google Shape;471;p19"/>
          <p:cNvSpPr/>
          <p:nvPr/>
        </p:nvSpPr>
        <p:spPr>
          <a:xfrm>
            <a:off x="449391" y="2381133"/>
            <a:ext cx="111933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Заместитель по общим вопросам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Главный энергетик -&gt; энергетический участок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Специалист по ОТ и ТБ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Комендант, АХО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Группа транспортно-строительная -&gt; участок ремонтно-строительный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Виды организаций</a:t>
            </a:r>
            <a:endParaRPr/>
          </a:p>
        </p:txBody>
      </p:sp>
      <p:sp>
        <p:nvSpPr>
          <p:cNvPr id="195" name="Google Shape;195;p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197" name="Google Shape;197;p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484335" y="2315509"/>
            <a:ext cx="112233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Акционерное общество (ЗАО, ОАО и пр.)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Общество с ограниченной ответственностью (ООО)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Научно-исследовательский институт (НИИ)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Индивидуальный предприниматель (ИП)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/>
          <p:nvPr>
            <p:ph type="title"/>
          </p:nvPr>
        </p:nvSpPr>
        <p:spPr>
          <a:xfrm>
            <a:off x="1027968" y="2716699"/>
            <a:ext cx="5347195" cy="25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Научно-учебная группа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800">
                <a:latin typeface="Arial"/>
                <a:ea typeface="Arial"/>
                <a:cs typeface="Arial"/>
                <a:sym typeface="Arial"/>
              </a:rPr>
              <a:t>Управление надежностью на предприятиях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Доклад подготовлен в ходе проведения исследования 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в рамках Программы «Научный фонд Национального исследовательского университета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«Высшая школа экономики» (НИУ ВШЭ)» в 2024 г.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0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Департамент 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электронной инженерии</a:t>
            </a:r>
            <a:endParaRPr/>
          </a:p>
        </p:txBody>
      </p:sp>
      <p:sp>
        <p:nvSpPr>
          <p:cNvPr id="478" name="Google Shape;478;p20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</p:txBody>
      </p:sp>
      <p:sp>
        <p:nvSpPr>
          <p:cNvPr id="479" name="Google Shape;479;p20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02.02.2024 г.</a:t>
            </a:r>
            <a:endParaRPr/>
          </a:p>
        </p:txBody>
      </p:sp>
      <p:sp>
        <p:nvSpPr>
          <p:cNvPr id="480" name="Google Shape;480;p20"/>
          <p:cNvSpPr/>
          <p:nvPr/>
        </p:nvSpPr>
        <p:spPr>
          <a:xfrm>
            <a:off x="1027968" y="2461188"/>
            <a:ext cx="5347195" cy="28448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0"/>
          <p:cNvSpPr txBox="1"/>
          <p:nvPr/>
        </p:nvSpPr>
        <p:spPr>
          <a:xfrm>
            <a:off x="6715125" y="2722959"/>
            <a:ext cx="4448907" cy="242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i="0" lang="ru-RU" sz="2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</a:t>
            </a:r>
            <a:r>
              <a:rPr b="0" i="0" lang="ru-RU" sz="2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2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«Организационная структура современных промышленных предприятий»</a:t>
            </a:r>
            <a:br>
              <a:rPr b="0" i="0" lang="ru-RU" sz="1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t/>
            </a:r>
            <a:endParaRPr b="1" i="0" sz="180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1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b="0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Козлова Анастасия Александровна,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0" i="0" lang="ru-RU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бакалавр 3 г.о. образовательной программы 11.03.02 Инфокоммуникационные технологии и системы связи</a:t>
            </a:r>
            <a:endParaRPr/>
          </a:p>
        </p:txBody>
      </p:sp>
      <p:sp>
        <p:nvSpPr>
          <p:cNvPr id="482" name="Google Shape;482;p20"/>
          <p:cNvSpPr/>
          <p:nvPr/>
        </p:nvSpPr>
        <p:spPr>
          <a:xfrm>
            <a:off x="6615449" y="2461187"/>
            <a:ext cx="4541042" cy="28448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20"/>
          <p:cNvPicPr preferRelativeResize="0"/>
          <p:nvPr/>
        </p:nvPicPr>
        <p:blipFill rotWithShape="1">
          <a:blip r:embed="rId3">
            <a:alphaModFix/>
          </a:blip>
          <a:srcRect b="0" l="0" r="0" t="13951"/>
          <a:stretch/>
        </p:blipFill>
        <p:spPr>
          <a:xfrm>
            <a:off x="8341522" y="3429000"/>
            <a:ext cx="890396" cy="9577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ИП</a:t>
            </a:r>
            <a:endParaRPr/>
          </a:p>
        </p:txBody>
      </p:sp>
      <p:sp>
        <p:nvSpPr>
          <p:cNvPr id="205" name="Google Shape;205;p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07" name="Google Shape;207;p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08" name="Google Shape;208;p3"/>
          <p:cNvSpPr/>
          <p:nvPr/>
        </p:nvSpPr>
        <p:spPr>
          <a:xfrm>
            <a:off x="417660" y="2364076"/>
            <a:ext cx="50449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Планета виртуальной реальности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ИП ФАЛЕЕВ ДМИТРИЙ ЮРЬЕВИЧ</a:t>
            </a:r>
            <a:endParaRPr/>
          </a:p>
        </p:txBody>
      </p:sp>
      <p:pic>
        <p:nvPicPr>
          <p:cNvPr id="209" name="Google Shape;2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335" y="3260486"/>
            <a:ext cx="6392958" cy="3353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"/>
          <p:cNvSpPr/>
          <p:nvPr/>
        </p:nvSpPr>
        <p:spPr>
          <a:xfrm>
            <a:off x="8210550" y="2661803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Руководитель</a:t>
            </a:r>
            <a:endParaRPr/>
          </a:p>
        </p:txBody>
      </p:sp>
      <p:sp>
        <p:nvSpPr>
          <p:cNvPr id="211" name="Google Shape;211;p3"/>
          <p:cNvSpPr/>
          <p:nvPr/>
        </p:nvSpPr>
        <p:spPr>
          <a:xfrm>
            <a:off x="8558212" y="4033403"/>
            <a:ext cx="1990725" cy="266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сотрудники</a:t>
            </a:r>
            <a:endParaRPr/>
          </a:p>
        </p:txBody>
      </p:sp>
      <p:cxnSp>
        <p:nvCxnSpPr>
          <p:cNvPr id="212" name="Google Shape;212;p3"/>
          <p:cNvCxnSpPr/>
          <p:nvPr/>
        </p:nvCxnSpPr>
        <p:spPr>
          <a:xfrm>
            <a:off x="9553574" y="3347603"/>
            <a:ext cx="0" cy="6667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Основные отличия акционерного общества (АО) от общества с ограниченной ответственностью (ООО)</a:t>
            </a:r>
            <a:endParaRPr/>
          </a:p>
        </p:txBody>
      </p:sp>
      <p:sp>
        <p:nvSpPr>
          <p:cNvPr id="219" name="Google Shape;219;p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21" name="Google Shape;221;p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449391" y="2381133"/>
            <a:ext cx="1119331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ООО уставной капитал разделен на доли, а у АО - на акции.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ООО управление осуществляется участниками общества, а в АО - советом директоров и собранием акционеров.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449391" y="3417210"/>
            <a:ext cx="58105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АО</a:t>
            </a: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808163" y="4543104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Собрание акционеров</a:t>
            </a: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2173976" y="5452546"/>
            <a:ext cx="1990725" cy="34289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Совет директоров</a:t>
            </a: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2371170" y="6162675"/>
            <a:ext cx="1596336" cy="49155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</a:t>
            </a:r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6096000" y="3420841"/>
            <a:ext cx="58105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ООО</a:t>
            </a:r>
            <a:endParaRPr/>
          </a:p>
        </p:txBody>
      </p:sp>
      <p:cxnSp>
        <p:nvCxnSpPr>
          <p:cNvPr id="228" name="Google Shape;228;p4"/>
          <p:cNvCxnSpPr/>
          <p:nvPr/>
        </p:nvCxnSpPr>
        <p:spPr>
          <a:xfrm>
            <a:off x="3169339" y="5171184"/>
            <a:ext cx="0" cy="2716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9" name="Google Shape;229;p4"/>
          <p:cNvCxnSpPr/>
          <p:nvPr/>
        </p:nvCxnSpPr>
        <p:spPr>
          <a:xfrm>
            <a:off x="3169339" y="5864057"/>
            <a:ext cx="0" cy="29861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0" name="Google Shape;230;p4"/>
          <p:cNvSpPr/>
          <p:nvPr/>
        </p:nvSpPr>
        <p:spPr>
          <a:xfrm>
            <a:off x="7445030" y="4295775"/>
            <a:ext cx="1990725" cy="34289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Совет директоров</a:t>
            </a:r>
            <a:endParaRPr/>
          </a:p>
        </p:txBody>
      </p:sp>
      <p:cxnSp>
        <p:nvCxnSpPr>
          <p:cNvPr id="231" name="Google Shape;231;p4"/>
          <p:cNvCxnSpPr/>
          <p:nvPr/>
        </p:nvCxnSpPr>
        <p:spPr>
          <a:xfrm>
            <a:off x="8440392" y="4654371"/>
            <a:ext cx="0" cy="5404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2" name="Google Shape;232;p4"/>
          <p:cNvSpPr/>
          <p:nvPr/>
        </p:nvSpPr>
        <p:spPr>
          <a:xfrm>
            <a:off x="2155825" y="3782681"/>
            <a:ext cx="1990725" cy="540473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Ревизионная комиссия</a:t>
            </a:r>
            <a:endParaRPr/>
          </a:p>
        </p:txBody>
      </p:sp>
      <p:cxnSp>
        <p:nvCxnSpPr>
          <p:cNvPr id="233" name="Google Shape;233;p4"/>
          <p:cNvCxnSpPr/>
          <p:nvPr/>
        </p:nvCxnSpPr>
        <p:spPr>
          <a:xfrm rot="10800000">
            <a:off x="2913063" y="4338861"/>
            <a:ext cx="0" cy="17488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4" name="Google Shape;234;p4"/>
          <p:cNvCxnSpPr/>
          <p:nvPr/>
        </p:nvCxnSpPr>
        <p:spPr>
          <a:xfrm>
            <a:off x="3354642" y="4323154"/>
            <a:ext cx="0" cy="19058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5" name="Google Shape;235;p4"/>
          <p:cNvSpPr/>
          <p:nvPr/>
        </p:nvSpPr>
        <p:spPr>
          <a:xfrm>
            <a:off x="7642224" y="5235715"/>
            <a:ext cx="1596336" cy="49155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242" name="Google Shape;242;p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44" name="Google Shape;244;p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45" name="Google Shape;245;p5"/>
          <p:cNvSpPr/>
          <p:nvPr/>
        </p:nvSpPr>
        <p:spPr>
          <a:xfrm>
            <a:off x="4703024" y="2463500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</a:t>
            </a: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811162" y="3421926"/>
            <a:ext cx="2566877" cy="60433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Представитель руководства по СМК</a:t>
            </a:r>
            <a:endParaRPr/>
          </a:p>
        </p:txBody>
      </p:sp>
      <p:sp>
        <p:nvSpPr>
          <p:cNvPr id="247" name="Google Shape;247;p5"/>
          <p:cNvSpPr/>
          <p:nvPr/>
        </p:nvSpPr>
        <p:spPr>
          <a:xfrm>
            <a:off x="4762610" y="3562167"/>
            <a:ext cx="2566877" cy="32385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Технический директор</a:t>
            </a: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8612926" y="3562167"/>
            <a:ext cx="2566877" cy="32385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Главный конструктор</a:t>
            </a:r>
            <a:endParaRPr/>
          </a:p>
        </p:txBody>
      </p:sp>
      <p:cxnSp>
        <p:nvCxnSpPr>
          <p:cNvPr id="249" name="Google Shape;249;p5"/>
          <p:cNvCxnSpPr>
            <a:stCxn id="245" idx="1"/>
            <a:endCxn id="246" idx="0"/>
          </p:cNvCxnSpPr>
          <p:nvPr/>
        </p:nvCxnSpPr>
        <p:spPr>
          <a:xfrm flipH="1">
            <a:off x="2094524" y="2760001"/>
            <a:ext cx="2608500" cy="66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0" name="Google Shape;250;p5"/>
          <p:cNvCxnSpPr>
            <a:stCxn id="245" idx="2"/>
            <a:endCxn id="247" idx="0"/>
          </p:cNvCxnSpPr>
          <p:nvPr/>
        </p:nvCxnSpPr>
        <p:spPr>
          <a:xfrm>
            <a:off x="6046049" y="3056502"/>
            <a:ext cx="0" cy="50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1" name="Google Shape;251;p5"/>
          <p:cNvCxnSpPr>
            <a:stCxn id="245" idx="3"/>
            <a:endCxn id="248" idx="0"/>
          </p:cNvCxnSpPr>
          <p:nvPr/>
        </p:nvCxnSpPr>
        <p:spPr>
          <a:xfrm>
            <a:off x="7389074" y="2760001"/>
            <a:ext cx="2507400" cy="80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2" name="Google Shape;252;p5"/>
          <p:cNvSpPr/>
          <p:nvPr/>
        </p:nvSpPr>
        <p:spPr>
          <a:xfrm>
            <a:off x="331935" y="4194494"/>
            <a:ext cx="327804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Служба сертификаций изделий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Служба ОУСК (отдел управления системой качества)</a:t>
            </a: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4382801" y="4155169"/>
            <a:ext cx="327804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Технологический отдел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Технический отдел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Инструментальное производство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автоматизации и механизации</a:t>
            </a:r>
            <a:endParaRPr/>
          </a:p>
        </p:txBody>
      </p:sp>
      <p:sp>
        <p:nvSpPr>
          <p:cNvPr id="254" name="Google Shape;254;p5"/>
          <p:cNvSpPr/>
          <p:nvPr/>
        </p:nvSpPr>
        <p:spPr>
          <a:xfrm>
            <a:off x="8433668" y="4196763"/>
            <a:ext cx="327804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планирования и управления НИОКР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Специальный конструкторский отдел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Конструкторский отдел ППТН</a:t>
            </a:r>
            <a:endParaRPr/>
          </a:p>
        </p:txBody>
      </p:sp>
      <p:cxnSp>
        <p:nvCxnSpPr>
          <p:cNvPr id="255" name="Google Shape;255;p5"/>
          <p:cNvCxnSpPr>
            <a:stCxn id="247" idx="3"/>
            <a:endCxn id="248" idx="1"/>
          </p:cNvCxnSpPr>
          <p:nvPr/>
        </p:nvCxnSpPr>
        <p:spPr>
          <a:xfrm>
            <a:off x="7329487" y="3724092"/>
            <a:ext cx="128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262" name="Google Shape;262;p6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64" name="Google Shape;264;p6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4703024" y="2463500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</a:t>
            </a:r>
            <a:endParaRPr/>
          </a:p>
        </p:txBody>
      </p:sp>
      <p:sp>
        <p:nvSpPr>
          <p:cNvPr id="266" name="Google Shape;266;p6"/>
          <p:cNvSpPr/>
          <p:nvPr/>
        </p:nvSpPr>
        <p:spPr>
          <a:xfrm>
            <a:off x="704060" y="3216259"/>
            <a:ext cx="2798813" cy="1015663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перспективному развитию и инвестициям</a:t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4762610" y="3562167"/>
            <a:ext cx="2566877" cy="32385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закупкам</a:t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8836874" y="3562167"/>
            <a:ext cx="2566877" cy="32385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производства</a:t>
            </a:r>
            <a:endParaRPr/>
          </a:p>
        </p:txBody>
      </p:sp>
      <p:cxnSp>
        <p:nvCxnSpPr>
          <p:cNvPr id="269" name="Google Shape;269;p6"/>
          <p:cNvCxnSpPr>
            <a:stCxn id="265" idx="1"/>
            <a:endCxn id="266" idx="0"/>
          </p:cNvCxnSpPr>
          <p:nvPr/>
        </p:nvCxnSpPr>
        <p:spPr>
          <a:xfrm flipH="1">
            <a:off x="2103524" y="2760001"/>
            <a:ext cx="2599500" cy="45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0" name="Google Shape;270;p6"/>
          <p:cNvCxnSpPr>
            <a:stCxn id="265" idx="2"/>
            <a:endCxn id="267" idx="0"/>
          </p:cNvCxnSpPr>
          <p:nvPr/>
        </p:nvCxnSpPr>
        <p:spPr>
          <a:xfrm>
            <a:off x="6046049" y="3056502"/>
            <a:ext cx="0" cy="50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1" name="Google Shape;271;p6"/>
          <p:cNvCxnSpPr>
            <a:stCxn id="265" idx="3"/>
            <a:endCxn id="268" idx="0"/>
          </p:cNvCxnSpPr>
          <p:nvPr/>
        </p:nvCxnSpPr>
        <p:spPr>
          <a:xfrm>
            <a:off x="7389074" y="2760001"/>
            <a:ext cx="2731200" cy="80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2" name="Google Shape;272;p6"/>
          <p:cNvSpPr/>
          <p:nvPr/>
        </p:nvSpPr>
        <p:spPr>
          <a:xfrm>
            <a:off x="464447" y="4384565"/>
            <a:ext cx="327804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стратегического планирования и развития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привлечения инвестиций и реализации инвестиционных проектов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исследования и внедрения новых продуктов</a:t>
            </a: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4407028" y="4412528"/>
            <a:ext cx="327804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внутренних закупок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внешних закупок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Служба логистики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Служба управления материальными запасами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280" name="Google Shape;280;p7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82" name="Google Shape;282;p7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4703024" y="2463500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производства</a:t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4762610" y="3562167"/>
            <a:ext cx="2566877" cy="62104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Отдел координации производства</a:t>
            </a:r>
            <a:endParaRPr/>
          </a:p>
        </p:txBody>
      </p:sp>
      <p:sp>
        <p:nvSpPr>
          <p:cNvPr id="285" name="Google Shape;285;p7"/>
          <p:cNvSpPr/>
          <p:nvPr/>
        </p:nvSpPr>
        <p:spPr>
          <a:xfrm>
            <a:off x="8836874" y="3562167"/>
            <a:ext cx="2566877" cy="600198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Производственные цеха</a:t>
            </a:r>
            <a:endParaRPr/>
          </a:p>
        </p:txBody>
      </p:sp>
      <p:cxnSp>
        <p:nvCxnSpPr>
          <p:cNvPr id="286" name="Google Shape;286;p7"/>
          <p:cNvCxnSpPr>
            <a:stCxn id="283" idx="1"/>
            <a:endCxn id="287" idx="0"/>
          </p:cNvCxnSpPr>
          <p:nvPr/>
        </p:nvCxnSpPr>
        <p:spPr>
          <a:xfrm flipH="1">
            <a:off x="1869224" y="2760001"/>
            <a:ext cx="2833800" cy="52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8" name="Google Shape;288;p7"/>
          <p:cNvCxnSpPr>
            <a:stCxn id="283" idx="2"/>
            <a:endCxn id="284" idx="0"/>
          </p:cNvCxnSpPr>
          <p:nvPr/>
        </p:nvCxnSpPr>
        <p:spPr>
          <a:xfrm>
            <a:off x="6046049" y="3056502"/>
            <a:ext cx="0" cy="50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9" name="Google Shape;289;p7"/>
          <p:cNvCxnSpPr>
            <a:stCxn id="283" idx="3"/>
            <a:endCxn id="285" idx="0"/>
          </p:cNvCxnSpPr>
          <p:nvPr/>
        </p:nvCxnSpPr>
        <p:spPr>
          <a:xfrm>
            <a:off x="7389074" y="2760001"/>
            <a:ext cx="2731200" cy="80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0" name="Google Shape;290;p7"/>
          <p:cNvSpPr/>
          <p:nvPr/>
        </p:nvSpPr>
        <p:spPr>
          <a:xfrm>
            <a:off x="8481293" y="4364333"/>
            <a:ext cx="327804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Цех основного производства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Обеспечивающий цех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Обслуживающий цех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Подсобный цех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Побочный цех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Вспомогательный цех</a:t>
            </a: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585898" y="3285819"/>
            <a:ext cx="2566877" cy="876546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Планово-производственный отдел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297" name="Google Shape;297;p8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99" name="Google Shape;299;p8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00" name="Google Shape;300;p8"/>
          <p:cNvSpPr/>
          <p:nvPr/>
        </p:nvSpPr>
        <p:spPr>
          <a:xfrm>
            <a:off x="449391" y="2381133"/>
            <a:ext cx="1119331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Цех основного производства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Заготовительный цех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Обрабатывающий цех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Сборочный цех</a:t>
            </a:r>
            <a:endParaRPr/>
          </a:p>
        </p:txBody>
      </p:sp>
      <p:pic>
        <p:nvPicPr>
          <p:cNvPr id="301" name="Google Shape;3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013" y="2155675"/>
            <a:ext cx="4614832" cy="30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/>
          <p:nvPr>
            <p:ph type="title"/>
          </p:nvPr>
        </p:nvSpPr>
        <p:spPr>
          <a:xfrm>
            <a:off x="585898" y="1447790"/>
            <a:ext cx="10920302" cy="70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Структура АО и ООО</a:t>
            </a:r>
            <a:endParaRPr/>
          </a:p>
        </p:txBody>
      </p:sp>
      <p:sp>
        <p:nvSpPr>
          <p:cNvPr id="308" name="Google Shape;308;p9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310" name="Google Shape;310;p9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4703024" y="2463500"/>
            <a:ext cx="2686050" cy="59300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Генеральный директор</a:t>
            </a: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4762610" y="3562167"/>
            <a:ext cx="2566877" cy="466908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Главный инженер</a:t>
            </a: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8836874" y="3562167"/>
            <a:ext cx="2566877" cy="466908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Директор по качеству</a:t>
            </a:r>
            <a:endParaRPr/>
          </a:p>
        </p:txBody>
      </p:sp>
      <p:cxnSp>
        <p:nvCxnSpPr>
          <p:cNvPr id="314" name="Google Shape;314;p9"/>
          <p:cNvCxnSpPr>
            <a:stCxn id="311" idx="1"/>
            <a:endCxn id="315" idx="0"/>
          </p:cNvCxnSpPr>
          <p:nvPr/>
        </p:nvCxnSpPr>
        <p:spPr>
          <a:xfrm flipH="1">
            <a:off x="1971824" y="2760001"/>
            <a:ext cx="2731200" cy="72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6" name="Google Shape;316;p9"/>
          <p:cNvCxnSpPr>
            <a:stCxn id="311" idx="2"/>
            <a:endCxn id="312" idx="0"/>
          </p:cNvCxnSpPr>
          <p:nvPr/>
        </p:nvCxnSpPr>
        <p:spPr>
          <a:xfrm>
            <a:off x="6046049" y="3056502"/>
            <a:ext cx="0" cy="50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7" name="Google Shape;317;p9"/>
          <p:cNvCxnSpPr>
            <a:stCxn id="311" idx="3"/>
            <a:endCxn id="313" idx="0"/>
          </p:cNvCxnSpPr>
          <p:nvPr/>
        </p:nvCxnSpPr>
        <p:spPr>
          <a:xfrm>
            <a:off x="7389074" y="2760001"/>
            <a:ext cx="2731200" cy="80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8" name="Google Shape;318;p9"/>
          <p:cNvSpPr/>
          <p:nvPr/>
        </p:nvSpPr>
        <p:spPr>
          <a:xfrm>
            <a:off x="332765" y="4364333"/>
            <a:ext cx="327804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складского хозяйства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реализации СП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ВЭС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МТО</a:t>
            </a:r>
            <a:endParaRPr/>
          </a:p>
        </p:txBody>
      </p:sp>
      <p:sp>
        <p:nvSpPr>
          <p:cNvPr id="315" name="Google Shape;315;p9"/>
          <p:cNvSpPr/>
          <p:nvPr/>
        </p:nvSpPr>
        <p:spPr>
          <a:xfrm>
            <a:off x="688346" y="3485099"/>
            <a:ext cx="2566877" cy="62104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Коммерческий директор</a:t>
            </a: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8481292" y="4364333"/>
            <a:ext cx="327804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 метрологии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Цех испытаний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Эксплуатационно-ремонтный отдел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2021-11-11T08:52:47Z</dcterms:created>
  <dc:creator>Кутьков Юрий Юрьевич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