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4" roundtripDataSignature="AMtx7mj2ViEk5JC707KixJXVi2Hk/5WE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A084CF-02D3-486C-B508-A327568DE03E}">
  <a:tblStyle styleId="{62A084CF-02D3-486C-B508-A327568DE03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pos="3952" orient="horz"/>
        <p:guide pos="6471"/>
        <p:guide pos="913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180" name="Google Shape;18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9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9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9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9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5" name="Google Shape;13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3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3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3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3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3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3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8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8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8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8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8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8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8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8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8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8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8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8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8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8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8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8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8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8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8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8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8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8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67" name="Google Shape;16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3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3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3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3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3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3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3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3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0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30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9" name="Google Shape;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3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3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3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3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3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31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1" name="Google Shape;5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3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3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3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3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3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3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5" name="Google Shape;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3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3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3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33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9" name="Google Shape;7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3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3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3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3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3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4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34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3" name="Google Shape;9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3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3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3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3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5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0" name="Google Shape;1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3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3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3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3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3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3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6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2" name="Google Shape;1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3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3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3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3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3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37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7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7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7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"/>
          <p:cNvSpPr txBox="1"/>
          <p:nvPr/>
        </p:nvSpPr>
        <p:spPr>
          <a:xfrm>
            <a:off x="6622991" y="2461188"/>
            <a:ext cx="4541041" cy="2851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</a:t>
            </a:r>
            <a: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«Виды разрабатываемых продуктов </a:t>
            </a:r>
            <a:b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современными промышленными </a:t>
            </a:r>
            <a:b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предприятиями»</a:t>
            </a: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Докладчик</a:t>
            </a: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Ландер Леонид Борисович, 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магистрант 2 г.о. образовательной программы 11.04.02 Интернет вещей и киберфизические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системы</a:t>
            </a:r>
            <a:endParaRPr/>
          </a:p>
        </p:txBody>
      </p:sp>
      <p:pic>
        <p:nvPicPr>
          <p:cNvPr id="183" name="Google Shape;1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3921" y="3456296"/>
            <a:ext cx="949596" cy="9495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4" name="Google Shape;184;p1"/>
          <p:cNvSpPr txBox="1"/>
          <p:nvPr>
            <p:ph type="title"/>
          </p:nvPr>
        </p:nvSpPr>
        <p:spPr>
          <a:xfrm>
            <a:off x="1027967" y="2776049"/>
            <a:ext cx="5347195" cy="2327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Научно-учебная группа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1800">
                <a:latin typeface="Arial"/>
                <a:ea typeface="Arial"/>
                <a:cs typeface="Arial"/>
                <a:sym typeface="Arial"/>
              </a:rPr>
              <a:t>Управление надежностью на предприятиях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ru-RU" sz="2000"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Доклад подготовлен в ходе проведения исследования 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в рамках Программы «Научный фонд Национального исследовательского университета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«Высшая школа экономики» (НИУ ВШЭ)» в 2024 г.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Департамент </a:t>
            </a:r>
            <a:br>
              <a:rPr lang="ru-RU"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latin typeface="Arial"/>
                <a:ea typeface="Arial"/>
                <a:cs typeface="Arial"/>
                <a:sym typeface="Arial"/>
              </a:rPr>
              <a:t>электронной инженерии</a:t>
            </a:r>
            <a:endParaRPr/>
          </a:p>
        </p:txBody>
      </p:sp>
      <p:sp>
        <p:nvSpPr>
          <p:cNvPr id="186" name="Google Shape;186;p1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</p:txBody>
      </p:sp>
      <p:sp>
        <p:nvSpPr>
          <p:cNvPr id="187" name="Google Shape;187;p1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02.02.2024 г.</a:t>
            </a:r>
            <a:endParaRPr/>
          </a:p>
        </p:txBody>
      </p:sp>
      <p:sp>
        <p:nvSpPr>
          <p:cNvPr id="188" name="Google Shape;188;p1"/>
          <p:cNvSpPr/>
          <p:nvPr/>
        </p:nvSpPr>
        <p:spPr>
          <a:xfrm>
            <a:off x="1027968" y="2461188"/>
            <a:ext cx="5347195" cy="295697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6622991" y="2461187"/>
            <a:ext cx="4541042" cy="2956974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/>
          <p:nvPr>
            <p:ph type="title"/>
          </p:nvPr>
        </p:nvSpPr>
        <p:spPr>
          <a:xfrm>
            <a:off x="458049" y="1151070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Основные технологические документы</a:t>
            </a:r>
            <a:endParaRPr/>
          </a:p>
        </p:txBody>
      </p:sp>
      <p:sp>
        <p:nvSpPr>
          <p:cNvPr id="288" name="Google Shape;288;p10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90" name="Google Shape;290;p10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291" name="Google Shape;291;p10"/>
          <p:cNvGraphicFramePr/>
          <p:nvPr/>
        </p:nvGraphicFramePr>
        <p:xfrm>
          <a:off x="458049" y="1555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1421550"/>
                <a:gridCol w="97536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документа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Назначение документа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Титульный лист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оформления: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комплекта(ов) технологической документации на изготовление или ремонт изделия;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комплекта(ов) технологических документов на технологические процессы изготовления или ремонта изделия (составных частей изделия);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отдельных видов технологических документов.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Является первым листом комплекта(ов) технологических документов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эскизов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Графический документ, содержащий эскизы, схемы и таблицы и предназначенный для пояснения выполнения технологического процесса, операции или перехода изготовления или ремонта изделия (составных частей изделия), включая контроль и перемещения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Технологическая инструкция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описания технологических процессов, методов и приемов, повторяющихся при изготовлении или ремонте изделий (составных частей изделий), правил эксплуатации средств технологического оснащения. Применяют в целях сокращения объема разрабатываемой технологической документации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Маршрутная карта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маршрутного или маршрутно-операционного описания технологического процесса или указания полного состава технологических операций при операционном описании изготовления или ремонта изделия (составных частей изделия), включая контроль и перемещения по всем операциям различных технологических методов в технологической последовательности с указанием данных об оборудовании, технологической оснастке, материальных нормативах и трудовых затратах.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технологического процесса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операционного описания технологического процесса изготовления или ремонта изделия (составных частей изделия) в технологической последовательности по всем операциям одного вида формообразования, обработки, сборки или ремонта с указанием переходов, технологических режимов и данных о средствах технологического оснащения, материальных и трудовых затратах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типового (группового) технологического процесса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описания типового (группового) технологического процесса изготовления или ремонта изделий (составных частей из­делий) в технологической последовательности по всем операциям одного вида формообразования, обработки, сборки или ремонта с указанием пере­ ходов и общих данных о средствах технологического оснащения, матери­альных и трудовых затратах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 txBox="1"/>
          <p:nvPr>
            <p:ph type="title"/>
          </p:nvPr>
        </p:nvSpPr>
        <p:spPr>
          <a:xfrm>
            <a:off x="458049" y="1151070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Основные технологические документы</a:t>
            </a:r>
            <a:endParaRPr/>
          </a:p>
        </p:txBody>
      </p:sp>
      <p:sp>
        <p:nvSpPr>
          <p:cNvPr id="298" name="Google Shape;298;p11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00" name="Google Shape;300;p11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301" name="Google Shape;301;p11"/>
          <p:cNvGraphicFramePr/>
          <p:nvPr/>
        </p:nvGraphicFramePr>
        <p:xfrm>
          <a:off x="458049" y="1555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1878750"/>
                <a:gridCol w="92964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документа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Назначение документа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Операционная кар­та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описания технологической операции с указанием последовательного выполнения переходов, данных о средствах технологического оснащения, режимах и трудовых затратах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типовой (групповой) операции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описания типовой (групповой) технологической операции с указанием последовательности выполнения переходов и общих данных о средствах технологического оснащения и режимах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технологи­ческой информации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дополнительной информации, необходимой при выполнении отдельных операций (технологических процессов)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Комплектовочная карта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данных о деталях, сборочных единицах и материалах, входящих в комплект собираемого изделия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Технико-нормировочная карта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разработки расчетных данных к технологической операции по нормам времени (выработки), описания выполняемых приемов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кодирования информации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кодирования информации, используемой при разработке управляющей программы к станкам с программным управлением (ПУ)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наладки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дополнительной информации к технологическим процессам (операциям) по наладке средств технологи­ческого оснащения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техно­логических маршрутов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технологического маршрута изготовления или ремонта изделия (составных частей изделия) по подразделениям предприятия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оснастки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применяемой технологической оснастки при выполнении технологического процесса изготовления или ре­монта изделия (составных частей изделия)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оборудования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применяемого оборудования, не­ обходимого для изготовления или ремонта изделия (составных частей изделия)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"/>
          <p:cNvSpPr txBox="1"/>
          <p:nvPr>
            <p:ph type="title"/>
          </p:nvPr>
        </p:nvSpPr>
        <p:spPr>
          <a:xfrm>
            <a:off x="458049" y="1151070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Основные технологические документы</a:t>
            </a:r>
            <a:endParaRPr/>
          </a:p>
        </p:txBody>
      </p:sp>
      <p:sp>
        <p:nvSpPr>
          <p:cNvPr id="308" name="Google Shape;308;p12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10" name="Google Shape;310;p12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311" name="Google Shape;311;p12"/>
          <p:cNvGraphicFramePr/>
          <p:nvPr/>
        </p:nvGraphicFramePr>
        <p:xfrm>
          <a:off x="458049" y="1555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2539150"/>
                <a:gridCol w="86360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документа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Назначение документа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материалов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данных о подетальных нормах расхода материалов, о заготовках, технологическом маршруте прохождения изготовляемого или ремонтируемого изделия (составных частей изделия)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специфицированных норм расхода материалов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данных о нормах расхода материалов для изготовления или ремонта изделия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удельных норм расхода материалов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данных об удельных нормах рас­ хода материалов, используемых при выполнении технологических процессов и операций изготовления или ремонта изделия (составных частей изделия)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Технологическая ведомость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комплексного указания технологической и организационной информации, используемой перед разработкой комплекта(ов) документов на технологические процессы (операции)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применяемости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применяемости полного состава деталей, сборочных единиц, средств технологического оснащения и др.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сборки изделия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состава деталей и сборочных единиц, необходимых для сборки изделия в порядке ступени входимости, их применяемости и количественного состава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операций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операционного описания технологических операций одного вида формообразования, обработки, сборки и ремонта изделия в технологической последовательности с указанием переходов, технологических режимов и данных о средствах технологического оснащения и норм времени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деталей (сборочных единиц) к типовому (групповому) технологическому процессу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состава деталей (сборочных единиц, изделий), изготовляемых или ремонтируемых по типовому (групповому) технологическому процессу (операции), и переменных данных о материале, средствах технологического оснащения, режимах обработки и трудозатратах (операции)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деталей, изготовленных из отходов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данных о деталях, изготовленных из отходов при раскрое металла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 txBox="1"/>
          <p:nvPr>
            <p:ph type="title"/>
          </p:nvPr>
        </p:nvSpPr>
        <p:spPr>
          <a:xfrm>
            <a:off x="458049" y="1151070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Основные технологические документы</a:t>
            </a:r>
            <a:endParaRPr/>
          </a:p>
        </p:txBody>
      </p:sp>
      <p:sp>
        <p:nvSpPr>
          <p:cNvPr id="318" name="Google Shape;318;p1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20" name="Google Shape;320;p1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321" name="Google Shape;321;p13"/>
          <p:cNvGraphicFramePr/>
          <p:nvPr/>
        </p:nvGraphicFramePr>
        <p:xfrm>
          <a:off x="458049" y="1555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3039300"/>
                <a:gridCol w="813585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документа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Назначение документа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дефектации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изделий (составных частей изделий), подлежащих ремонту, с определением вида ремонта, дефектов и для указания дополнительной технологической информации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стержней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информации, необходимой при изготовлении стержней для отливок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техно­логических документов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полного состава документов, не­обходимых для изготовления или ремонта изделий (составных частей из­делий)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держа­телей подлинников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Документ предназначен для указания полного состава документов, не­ обходимых при передаче комплекта документов на микрофильмирование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Программы</a:t>
            </a:r>
            <a:endParaRPr/>
          </a:p>
        </p:txBody>
      </p:sp>
      <p:sp>
        <p:nvSpPr>
          <p:cNvPr id="328" name="Google Shape;328;p14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4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30" name="Google Shape;330;p14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sp>
        <p:nvSpPr>
          <p:cNvPr id="331" name="Google Shape;331;p14"/>
          <p:cNvSpPr/>
          <p:nvPr/>
        </p:nvSpPr>
        <p:spPr>
          <a:xfrm>
            <a:off x="585899" y="2343617"/>
            <a:ext cx="5673993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Компонент – программа, рассматриваемая как единое целое, выполняющая законченную функцию и применяемая самостоятельно или в составе комплекса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Комплекс – программа, состоящая из двух или более компонентов и (или) комплексов, выполняющих взаимосвязанные функции, и применяемая самостоятельно или в составе другого комплекса</a:t>
            </a:r>
            <a:endParaRPr/>
          </a:p>
        </p:txBody>
      </p:sp>
      <p:pic>
        <p:nvPicPr>
          <p:cNvPr id="332" name="Google Shape;3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8905" y="2119387"/>
            <a:ext cx="4523196" cy="3618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Программная документация</a:t>
            </a:r>
            <a:endParaRPr/>
          </a:p>
        </p:txBody>
      </p:sp>
      <p:sp>
        <p:nvSpPr>
          <p:cNvPr id="339" name="Google Shape;339;p15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5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41" name="Google Shape;341;p15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342" name="Google Shape;342;p15"/>
          <p:cNvGraphicFramePr/>
          <p:nvPr/>
        </p:nvGraphicFramePr>
        <p:xfrm>
          <a:off x="585898" y="18526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3249500"/>
                <a:gridCol w="52115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программного документа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Содержание программного документа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Спецификация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Состав программы и документации на нее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держателей подлинников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предприятий, на которых хранят подлинники программных документов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Текст программы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Запись программы с необходимыми комментариями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Описание программы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Сведения о логической структуре и функционировании программы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Программа и методика испытаний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Требования, подлежащие проверке при испытании программы, а также порядок и методы их контроля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Техническое задание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Назначение и область применения программы, технические, технико-экономические и специальные требования, предъявляемые к программе, необходимые стадии и сроки разработки, виды испытаний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Пояснительная записка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Схема алгоритма, общее описание алгоритма и (или) функционирования программы, а также обоснование принятых технических и технико-экономических решений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Эксплуатационные документы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Сведения для обеспечения функционирования и эксплуатации программы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7029" y="2462192"/>
            <a:ext cx="2773033" cy="3444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Эксплуатационные документы</a:t>
            </a:r>
            <a:endParaRPr/>
          </a:p>
        </p:txBody>
      </p:sp>
      <p:sp>
        <p:nvSpPr>
          <p:cNvPr id="350" name="Google Shape;350;p16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6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52" name="Google Shape;352;p16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353" name="Google Shape;353;p16"/>
          <p:cNvGraphicFramePr/>
          <p:nvPr/>
        </p:nvGraphicFramePr>
        <p:xfrm>
          <a:off x="585898" y="18526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3313000"/>
                <a:gridCol w="51480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эксплуатационного документа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Содержание эксплуатационного документа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эксплуатационных документов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эксплуатационных документов на программу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Формуляр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Основные характеристики программы, комплектность и сведения об эксплуатации программы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Описание применения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Сведения о назначении программы, области применения, применяемых методах, классе решаемых задач, ограничениях для применения, минимальной конфигурации технических средств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Руководство системного программиста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Сведения для проверки, обеспечения функционирования и настройки программы на условия конкретного применения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Руководство программиста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Сведения для эксплуатации программы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Руководство оператора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Сведения для обеспечения процедуры общения оператора с вычислительной системой в процессе выполнения программы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Описание языка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Описание синтаксиса и семантики языка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Руководство по техническому обслуживанию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Сведения для применения тестовых и диагностических программ при обслуживании технических средств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354" name="Google Shape;3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2691" y="2444612"/>
            <a:ext cx="2769122" cy="34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Программные средства</a:t>
            </a:r>
            <a:endParaRPr/>
          </a:p>
        </p:txBody>
      </p:sp>
      <p:sp>
        <p:nvSpPr>
          <p:cNvPr id="361" name="Google Shape;361;p17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63" name="Google Shape;363;p17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sp>
        <p:nvSpPr>
          <p:cNvPr id="364" name="Google Shape;364;p17"/>
          <p:cNvSpPr/>
          <p:nvPr/>
        </p:nvSpPr>
        <p:spPr>
          <a:xfrm>
            <a:off x="185184" y="2343617"/>
            <a:ext cx="5673993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Внутренние виды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Режим эксплуатации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Масштаб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Стабильность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Функциональные возможности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Требование защиты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Требование надежности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Требуемые рабочие характеристики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Исходный язык</a:t>
            </a:r>
            <a:endParaRPr/>
          </a:p>
        </p:txBody>
      </p:sp>
      <p:sp>
        <p:nvSpPr>
          <p:cNvPr id="365" name="Google Shape;365;p17"/>
          <p:cNvSpPr txBox="1"/>
          <p:nvPr/>
        </p:nvSpPr>
        <p:spPr>
          <a:xfrm>
            <a:off x="5348177" y="2343617"/>
            <a:ext cx="6658639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Виды среды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Прикладная область информационной системы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Вычислительная система и среда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Класс пользователя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Требование к вычислительным ресурсам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Критичность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Готовность программного продукта</a:t>
            </a:r>
            <a:endParaRPr/>
          </a:p>
        </p:txBody>
      </p:sp>
      <p:sp>
        <p:nvSpPr>
          <p:cNvPr id="366" name="Google Shape;366;p17"/>
          <p:cNvSpPr txBox="1"/>
          <p:nvPr/>
        </p:nvSpPr>
        <p:spPr>
          <a:xfrm>
            <a:off x="185184" y="5513716"/>
            <a:ext cx="609777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Виды данных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Представление данных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Использование программных данных</a:t>
            </a:r>
            <a:endParaRPr/>
          </a:p>
        </p:txBody>
      </p:sp>
      <p:pic>
        <p:nvPicPr>
          <p:cNvPr id="367" name="Google Shape;3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2825" y="4664814"/>
            <a:ext cx="4823637" cy="197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"/>
          <p:cNvSpPr txBox="1"/>
          <p:nvPr>
            <p:ph type="title"/>
          </p:nvPr>
        </p:nvSpPr>
        <p:spPr>
          <a:xfrm>
            <a:off x="458049" y="1151070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Программные средства по внутренним видам </a:t>
            </a:r>
            <a:endParaRPr/>
          </a:p>
        </p:txBody>
      </p:sp>
      <p:sp>
        <p:nvSpPr>
          <p:cNvPr id="374" name="Google Shape;374;p18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76" name="Google Shape;376;p18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377" name="Google Shape;377;p18"/>
          <p:cNvGraphicFramePr/>
          <p:nvPr/>
        </p:nvGraphicFramePr>
        <p:xfrm>
          <a:off x="458049" y="1555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1423925"/>
                <a:gridCol w="4221125"/>
                <a:gridCol w="5539575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классификации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 определения классов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Примеры классов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Режим эксплуатации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Конкретные технологии или типы обработки, принятые в системе программного обеспечения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Пакетная обработка данных, обработка данных в режиме реального времени, обработка данных в режиме разделения времени, параллельная обработка данных, совмещенная обработка данных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Масштаб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Размер или сложность ПС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Малый, средний, большой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Стабильность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Внутренние эволюционные аспекты ПС или стабильность в терминах характеристик системы, частью которой ПС является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Постоянное внесение изменений, дискретное внесение изменений, маловероятное внесение изменений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Функция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Тип функции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Обработка деловых сообщений, компиляция, научные вычисления, обработка текстов, медицинские системы, системы управления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Требования защиты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защиты от несанкционированного доступа, контрольный след и обеспечение живучести (устойчивости к внешним воздействиям)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Защита от несанкционированного доступа, контрольный след, защита программ и данных (сильная, средняя, слабая)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Требования надежности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требуемой надежности, включая завершенность, отказоустойчивость и восстанавливаемость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Завершенность, отказоустойчивость, восстанавливаемость (высокая, средняя, низкая)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Требуемые рабочие характеристики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Производительность ПС в терминах «емкости», «производительности» или «длительности обработки», степень или уровень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Емкость (высокая, средняя, низкая), длительность обработки (время отклика) (быстрая, умеренная, медленная), производительность (большая, средняя, малая)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Исходный язык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Тип исходного языка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Традиционный (Кобол, Фортран и т. д.), процедурный (Си или эквивалентный), функциональный (Лисп или эквивалентный), объектно-ориентированный (СИ++ или эквивалентный)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"/>
          <p:cNvSpPr txBox="1"/>
          <p:nvPr>
            <p:ph type="title"/>
          </p:nvPr>
        </p:nvSpPr>
        <p:spPr>
          <a:xfrm>
            <a:off x="458049" y="1151070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Программные средства по видам среды</a:t>
            </a:r>
            <a:endParaRPr/>
          </a:p>
        </p:txBody>
      </p:sp>
      <p:sp>
        <p:nvSpPr>
          <p:cNvPr id="384" name="Google Shape;384;p19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9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86" name="Google Shape;386;p19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387" name="Google Shape;387;p19"/>
          <p:cNvGraphicFramePr/>
          <p:nvPr/>
        </p:nvGraphicFramePr>
        <p:xfrm>
          <a:off x="458049" y="1555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1498350"/>
                <a:gridCol w="4146700"/>
                <a:gridCol w="5539575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классификации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 определения классов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Примеры классов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Прикладная область информационной системы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Тип или класс внешней системы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Наука, бытовые устройства, оборудование, аппаратура управления процессом, предпринимательство, система организации сети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Вычислительная система и среда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Использование ПС в конкретной целевой вычислительной системе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Микропроцессорное управление (рабочие станции, персональные, переносимые и портативные компьютеры), универсальные компьютеры, специализированное микропрограммирование, нефоннеймановская машина, операционная система, система реального времени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Класс пользователя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мастерства или характеристик определенного класса пользователей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Начинающий, средний, специалист (эксперт), обычный, случайный, другая система программного обеспечения, технические средства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Требование к вычислительным ресурсам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Требования, определяемые компьютером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Требования к центральному обрабатывающему устройству (процессору), требования к оперативной (основной) памяти, требования к внешней памяти, требования к памяти на дисках, требования к локальной вычислительной сети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Критичность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Оценка уровня целостности продукции, с учетом конкретной методологии оценки и указанием значимости или важности / Степень влияния или важности для общества повреждений программного обеспечения системы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Национальная безопасность, человеческая жизнь, социальный хаос или паника, организационная безопасность, частная собственность, секретность / Степень влияния (глобальное, международное), важность для общества (индивидуальное, групповое, деловое) повреждений программного обеспечения системы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Готовность программного продукта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Тип имеющегося в наличии ПС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Наличие в готовом виде, заказное, общедоступное, запатентованное (оригинальная разработка)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Четыре «П» в разработке</a:t>
            </a:r>
            <a:endParaRPr/>
          </a:p>
        </p:txBody>
      </p:sp>
      <p:sp>
        <p:nvSpPr>
          <p:cNvPr id="196" name="Google Shape;196;p2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98" name="Google Shape;198;p2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pic>
        <p:nvPicPr>
          <p:cNvPr id="199" name="Google Shape;1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898" y="4592672"/>
            <a:ext cx="11021902" cy="18503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"/>
          <p:cNvSpPr/>
          <p:nvPr/>
        </p:nvSpPr>
        <p:spPr>
          <a:xfrm>
            <a:off x="585898" y="2253167"/>
            <a:ext cx="923736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Процесс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Персонал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Продукт</a:t>
            </a: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8547100" y="4592671"/>
            <a:ext cx="1930400" cy="461930"/>
          </a:xfrm>
          <a:prstGeom prst="frame">
            <a:avLst>
              <a:gd fmla="val 1754" name="adj1"/>
            </a:avLst>
          </a:prstGeom>
          <a:solidFill>
            <a:srgbClr val="FF0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10629900" y="5283199"/>
            <a:ext cx="876300" cy="279401"/>
          </a:xfrm>
          <a:prstGeom prst="frame">
            <a:avLst>
              <a:gd fmla="val 1754" name="adj1"/>
            </a:avLst>
          </a:prstGeom>
          <a:solidFill>
            <a:srgbClr val="FF0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10629900" y="5963113"/>
            <a:ext cx="876300" cy="279401"/>
          </a:xfrm>
          <a:prstGeom prst="frame">
            <a:avLst>
              <a:gd fmla="val 1754" name="adj1"/>
            </a:avLst>
          </a:prstGeom>
          <a:solidFill>
            <a:srgbClr val="FF0000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441748"/>
            <a:ext cx="4241800" cy="29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0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Программные средства по видам данных</a:t>
            </a:r>
            <a:endParaRPr/>
          </a:p>
        </p:txBody>
      </p:sp>
      <p:sp>
        <p:nvSpPr>
          <p:cNvPr id="394" name="Google Shape;394;p20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0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396" name="Google Shape;396;p20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397" name="Google Shape;397;p20"/>
          <p:cNvGraphicFramePr/>
          <p:nvPr/>
        </p:nvGraphicFramePr>
        <p:xfrm>
          <a:off x="585898" y="23436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2879600"/>
                <a:gridCol w="2952750"/>
                <a:gridCol w="53964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классификации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 определения классов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Примеры классов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Представление данных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Элемен­ты, типы и структуры данных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Последовательный, реляционный, индексируемый, сетевой, предметный, объектный, форматированный файл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Использование программных данных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Тип применения программных данных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Для единственного пользователя (индивидуальные), для множества пользователей, с конкурентным взаимоисключением.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1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Изделия</a:t>
            </a:r>
            <a:endParaRPr/>
          </a:p>
        </p:txBody>
      </p:sp>
      <p:sp>
        <p:nvSpPr>
          <p:cNvPr id="404" name="Google Shape;404;p21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1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06" name="Google Shape;406;p21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pic>
        <p:nvPicPr>
          <p:cNvPr id="407" name="Google Shape;4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6805" y="1852655"/>
            <a:ext cx="6598389" cy="473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 txBox="1"/>
          <p:nvPr>
            <p:ph type="title"/>
          </p:nvPr>
        </p:nvSpPr>
        <p:spPr>
          <a:xfrm>
            <a:off x="585898" y="1447791"/>
            <a:ext cx="10014762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Изделия по конструктивно-функциональным характеристикам</a:t>
            </a:r>
            <a:endParaRPr/>
          </a:p>
        </p:txBody>
      </p:sp>
      <p:sp>
        <p:nvSpPr>
          <p:cNvPr id="414" name="Google Shape;414;p22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2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16" name="Google Shape;416;p22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pic>
        <p:nvPicPr>
          <p:cNvPr id="417" name="Google Shape;4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9018" y="2343617"/>
            <a:ext cx="6453963" cy="4337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"/>
          <p:cNvSpPr txBox="1"/>
          <p:nvPr>
            <p:ph type="title"/>
          </p:nvPr>
        </p:nvSpPr>
        <p:spPr>
          <a:xfrm>
            <a:off x="585898" y="1447791"/>
            <a:ext cx="10014762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Изделия по назначению</a:t>
            </a:r>
            <a:endParaRPr/>
          </a:p>
        </p:txBody>
      </p:sp>
      <p:sp>
        <p:nvSpPr>
          <p:cNvPr id="424" name="Google Shape;424;p2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26" name="Google Shape;426;p2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pic>
        <p:nvPicPr>
          <p:cNvPr id="427" name="Google Shape;4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0527" y="3958308"/>
            <a:ext cx="7030945" cy="2350972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3"/>
          <p:cNvSpPr/>
          <p:nvPr/>
        </p:nvSpPr>
        <p:spPr>
          <a:xfrm>
            <a:off x="585899" y="2343617"/>
            <a:ext cx="110567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Изделия основного производства – изделие, предназначенное для поставки (реализации) в качестве товарной продукции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Изделия вспомогательного производства – изделие, предназначенное для нужд предприятия, изготовившего его (нетоварное изделие)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 txBox="1"/>
          <p:nvPr>
            <p:ph type="title"/>
          </p:nvPr>
        </p:nvSpPr>
        <p:spPr>
          <a:xfrm>
            <a:off x="585898" y="1447791"/>
            <a:ext cx="10014762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Изделия по разработке</a:t>
            </a:r>
            <a:endParaRPr/>
          </a:p>
        </p:txBody>
      </p:sp>
      <p:sp>
        <p:nvSpPr>
          <p:cNvPr id="435" name="Google Shape;435;p24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4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37" name="Google Shape;437;p24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585898" y="1852655"/>
            <a:ext cx="1105675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Изделие собственного производства – изделие, которое изготавливают на данном предприятии по КД, переданной разработчиком – держателем подлинника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Покупное изделие – изделие, изготовленное по КД предприятия-поставщика, приобретаемое предприятием в готовом виде с эксплуатационной документацией.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Кооперированное изделие – изделие, получаемое предприятием в готовом виде и изготовленное по его КД.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Заимствованное изделие – изделие, которое применяют в другом изделии по ранее разработанной КД данным предприятием.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4507148"/>
            <a:ext cx="7772400" cy="181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/>
          <p:nvPr>
            <p:ph type="title"/>
          </p:nvPr>
        </p:nvSpPr>
        <p:spPr>
          <a:xfrm>
            <a:off x="585898" y="1447791"/>
            <a:ext cx="10014762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Изделия по структуре</a:t>
            </a:r>
            <a:endParaRPr/>
          </a:p>
        </p:txBody>
      </p:sp>
      <p:sp>
        <p:nvSpPr>
          <p:cNvPr id="446" name="Google Shape;446;p25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5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48" name="Google Shape;448;p25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sp>
        <p:nvSpPr>
          <p:cNvPr id="449" name="Google Shape;449;p25"/>
          <p:cNvSpPr/>
          <p:nvPr/>
        </p:nvSpPr>
        <p:spPr>
          <a:xfrm>
            <a:off x="585899" y="2343617"/>
            <a:ext cx="110567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Специфицированное изделие – изделие, состоящее из двух или более СЧ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Неспецифицированное изделие – изделие, не имеющее СЧ</a:t>
            </a:r>
            <a:endParaRPr/>
          </a:p>
        </p:txBody>
      </p:sp>
      <p:pic>
        <p:nvPicPr>
          <p:cNvPr id="450" name="Google Shape;45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3415556"/>
            <a:ext cx="7772400" cy="28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 txBox="1"/>
          <p:nvPr>
            <p:ph type="title"/>
          </p:nvPr>
        </p:nvSpPr>
        <p:spPr>
          <a:xfrm>
            <a:off x="585898" y="1447791"/>
            <a:ext cx="10014762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Изделия по уровню стандартизации</a:t>
            </a:r>
            <a:endParaRPr/>
          </a:p>
        </p:txBody>
      </p:sp>
      <p:sp>
        <p:nvSpPr>
          <p:cNvPr id="457" name="Google Shape;457;p26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459" name="Google Shape;459;p26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sp>
        <p:nvSpPr>
          <p:cNvPr id="460" name="Google Shape;460;p26"/>
          <p:cNvSpPr/>
          <p:nvPr/>
        </p:nvSpPr>
        <p:spPr>
          <a:xfrm>
            <a:off x="585899" y="2343617"/>
            <a:ext cx="1105675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Оригинальное изделие – изделие, примененное в конструкторской документации только одного изделия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Унифицированное изделие – изделие, примененное в конструкторской документации нескольких изделий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Стандартное изделие – изделие, примененное по стандарту, полностью и однозначно определяющему его конструкцию, показатели качества, методы контроля, правила приемки и поставки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4548103"/>
            <a:ext cx="7772400" cy="2099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"/>
          <p:cNvSpPr txBox="1"/>
          <p:nvPr/>
        </p:nvSpPr>
        <p:spPr>
          <a:xfrm>
            <a:off x="6622991" y="2461188"/>
            <a:ext cx="4541041" cy="2851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r>
              <a:rPr b="1" i="0" lang="ru-RU" sz="2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</a:t>
            </a:r>
            <a:r>
              <a:rPr b="0" i="0" lang="ru-RU" sz="2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2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«Виды разрабатываемых продуктов </a:t>
            </a:r>
            <a:br>
              <a:rPr b="1" i="0" lang="ru-RU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современными промышленными </a:t>
            </a:r>
            <a:br>
              <a:rPr b="1" i="0" lang="ru-RU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предприятиями»</a:t>
            </a:r>
            <a:br>
              <a:rPr b="0" i="0" lang="ru-RU" sz="1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t/>
            </a:r>
            <a:endParaRPr b="1" i="0" sz="180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b="1" i="0" lang="ru-RU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Докладчик</a:t>
            </a:r>
            <a:r>
              <a:rPr b="0" i="0" lang="ru-RU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Ландер Леонид Борисович, </a:t>
            </a:r>
            <a:br>
              <a:rPr b="0" i="0" lang="ru-RU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магистрант 2 г.о. образовательной программы 11.04.02 Интернет вещей и киберфизические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b="0" i="0" lang="ru-RU" sz="1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системы</a:t>
            </a:r>
            <a:endParaRPr/>
          </a:p>
        </p:txBody>
      </p:sp>
      <p:pic>
        <p:nvPicPr>
          <p:cNvPr id="468" name="Google Shape;4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3921" y="3456296"/>
            <a:ext cx="949596" cy="9495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9" name="Google Shape;469;p27"/>
          <p:cNvSpPr txBox="1"/>
          <p:nvPr>
            <p:ph type="title"/>
          </p:nvPr>
        </p:nvSpPr>
        <p:spPr>
          <a:xfrm>
            <a:off x="1027967" y="2776049"/>
            <a:ext cx="5347195" cy="2327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Научно-учебная группа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1800">
                <a:latin typeface="Arial"/>
                <a:ea typeface="Arial"/>
                <a:cs typeface="Arial"/>
                <a:sym typeface="Arial"/>
              </a:rPr>
              <a:t>Управление надежностью на предприятиях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ru-RU" sz="2000"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Доклад подготовлен в ходе проведения исследования 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в рамках Программы «Научный фонд Национального исследовательского университета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«Высшая школа экономики» (НИУ ВШЭ)» в 2024 г.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7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Департамент </a:t>
            </a:r>
            <a:br>
              <a:rPr lang="ru-RU"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latin typeface="Arial"/>
                <a:ea typeface="Arial"/>
                <a:cs typeface="Arial"/>
                <a:sym typeface="Arial"/>
              </a:rPr>
              <a:t>электронной инженерии</a:t>
            </a:r>
            <a:endParaRPr/>
          </a:p>
        </p:txBody>
      </p:sp>
      <p:sp>
        <p:nvSpPr>
          <p:cNvPr id="471" name="Google Shape;471;p27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</p:txBody>
      </p:sp>
      <p:sp>
        <p:nvSpPr>
          <p:cNvPr id="472" name="Google Shape;472;p27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02.02.2024 г.</a:t>
            </a:r>
            <a:endParaRPr/>
          </a:p>
        </p:txBody>
      </p:sp>
      <p:sp>
        <p:nvSpPr>
          <p:cNvPr id="473" name="Google Shape;473;p27"/>
          <p:cNvSpPr/>
          <p:nvPr/>
        </p:nvSpPr>
        <p:spPr>
          <a:xfrm>
            <a:off x="1027968" y="2461188"/>
            <a:ext cx="5347195" cy="295697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7"/>
          <p:cNvSpPr/>
          <p:nvPr/>
        </p:nvSpPr>
        <p:spPr>
          <a:xfrm>
            <a:off x="6622991" y="2461187"/>
            <a:ext cx="4541042" cy="2956974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продуктов</a:t>
            </a:r>
            <a:endParaRPr/>
          </a:p>
        </p:txBody>
      </p:sp>
      <p:sp>
        <p:nvSpPr>
          <p:cNvPr id="211" name="Google Shape;211;p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13" name="Google Shape;213;p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sp>
        <p:nvSpPr>
          <p:cNvPr id="214" name="Google Shape;214;p3"/>
          <p:cNvSpPr/>
          <p:nvPr/>
        </p:nvSpPr>
        <p:spPr>
          <a:xfrm>
            <a:off x="585898" y="2343617"/>
            <a:ext cx="432900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Конструкторская документация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Технологическая документация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Программы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Программная документация</a:t>
            </a:r>
            <a:endParaRPr/>
          </a:p>
        </p:txBody>
      </p:sp>
      <p:pic>
        <p:nvPicPr>
          <p:cNvPr id="215" name="Google Shape;2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689" y="4180521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5889" y="4180521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8089" y="4180521"/>
            <a:ext cx="2290568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8658" y="4180521"/>
            <a:ext cx="2315722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"/>
          <p:cNvSpPr txBox="1"/>
          <p:nvPr/>
        </p:nvSpPr>
        <p:spPr>
          <a:xfrm>
            <a:off x="5110657" y="2343616"/>
            <a:ext cx="455404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Программные средства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Изделия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Сопроводительная документация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Научная продукция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"/>
          <p:cNvSpPr txBox="1"/>
          <p:nvPr>
            <p:ph type="title"/>
          </p:nvPr>
        </p:nvSpPr>
        <p:spPr>
          <a:xfrm>
            <a:off x="585898" y="1447791"/>
            <a:ext cx="8177102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Конструкторская документация</a:t>
            </a:r>
            <a:endParaRPr/>
          </a:p>
        </p:txBody>
      </p:sp>
      <p:sp>
        <p:nvSpPr>
          <p:cNvPr id="226" name="Google Shape;226;p4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28" name="Google Shape;228;p4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229" name="Google Shape;229;p4"/>
          <p:cNvGraphicFramePr/>
          <p:nvPr/>
        </p:nvGraphicFramePr>
        <p:xfrm>
          <a:off x="585898" y="18526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3658500"/>
                <a:gridCol w="48025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sng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Электронная модель детали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покупных изделий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Чертеж детали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разрешения применения покупных из­делий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Электронная модель сборочной единицы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держателей подлинников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Сборочный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технического предложения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Чертеж общего вида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эскизного проекта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Теоретический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технического проекта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Габаритный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Пояснительная записка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Электромонтажный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электронных документов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Монтажный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Технические условия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Упаковочный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Программа и методика испытаний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Схема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Таблица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Электронная структура изделия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Расчет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Спецификация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Эксплуатационные документы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спецификаций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Ремонтные документы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ссылочных документов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Инструкция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30" name="Google Shape;230;p4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9046892" y="2097744"/>
            <a:ext cx="2843102" cy="4081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 txBox="1"/>
          <p:nvPr>
            <p:ph type="title"/>
          </p:nvPr>
        </p:nvSpPr>
        <p:spPr>
          <a:xfrm>
            <a:off x="585898" y="1447791"/>
            <a:ext cx="7072202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Пример построения полного комплекта КД комплекса</a:t>
            </a:r>
            <a:endParaRPr/>
          </a:p>
        </p:txBody>
      </p:sp>
      <p:sp>
        <p:nvSpPr>
          <p:cNvPr id="237" name="Google Shape;237;p5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39" name="Google Shape;239;p5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pic>
        <p:nvPicPr>
          <p:cNvPr id="240" name="Google Shape;2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449" y="2343617"/>
            <a:ext cx="9447102" cy="397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/>
          <p:nvPr>
            <p:ph type="title"/>
          </p:nvPr>
        </p:nvSpPr>
        <p:spPr>
          <a:xfrm>
            <a:off x="458049" y="1151070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Конструкторская документация</a:t>
            </a:r>
            <a:endParaRPr/>
          </a:p>
        </p:txBody>
      </p:sp>
      <p:sp>
        <p:nvSpPr>
          <p:cNvPr id="247" name="Google Shape;247;p6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49" name="Google Shape;249;p6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250" name="Google Shape;250;p6"/>
          <p:cNvGraphicFramePr/>
          <p:nvPr/>
        </p:nvGraphicFramePr>
        <p:xfrm>
          <a:off x="458049" y="1555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2595775"/>
                <a:gridCol w="8579375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документа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Содержание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Электронная модель детали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Электронная геометрическая модель детали и требования к ее изготовлению и контролю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Чертеж детали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Изображение детали и другие данные, необходимые для ее изготовления и контроля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Электронная модель сборочной единицы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Электронная геометрическая модель сборочной единицы, соответствующие электронные геометрические модели составных частей, свойства, характеристики и другие данные, необходимые для сборки (изготовления) и контроля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Сборочный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Изображение сборочной единицы и другие данные, необходимые для ее сборки (изготовления) и контроля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Чертеж общего вида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Конструкция изделия, взаимодействие его составных частей, пояснение принципа работы изделия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Теоретический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Геометрическая форма (контур) изделия и координаты расположения составных частей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Габаритный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Контурное (упрощенное) изображение изделия с габаритными, установочными и присоединительными размерами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Электромонтажный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Данные, необходимые для выполнения электрического монтажа изделия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Монтажный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Контурное (упрощенное) изображение изделия, а также данные, необходимые для его установки (монтажа) на месте применения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Упаковочный чертеж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Данные, необходимые для выполнения упаковывания изделия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Схема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Составные части изделия и связи между ними в виде условных изображений или обозначений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Электронная структура изделия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Структура изделия (сборочной единицы, комплекса или комплекта) и другие данные в зависимости от его назначения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Спецификация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Состав сборочной единицы, комплекса или комплекта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спецификаций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всех спецификаций составных частей изделия с указанием их количества и входимости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ссылочных документов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документов, на которые имеются ссылки в КД изделия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/>
          <p:nvPr>
            <p:ph type="title"/>
          </p:nvPr>
        </p:nvSpPr>
        <p:spPr>
          <a:xfrm>
            <a:off x="458049" y="1151070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Конструкторская документация</a:t>
            </a:r>
            <a:endParaRPr/>
          </a:p>
        </p:txBody>
      </p:sp>
      <p:sp>
        <p:nvSpPr>
          <p:cNvPr id="257" name="Google Shape;257;p7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59" name="Google Shape;259;p7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260" name="Google Shape;260;p7"/>
          <p:cNvGraphicFramePr/>
          <p:nvPr/>
        </p:nvGraphicFramePr>
        <p:xfrm>
          <a:off x="458049" y="1555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2945550"/>
                <a:gridCol w="82423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документа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Содержание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покупных изделий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покупных изделий, примененных в разрабатываемом изделии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разрешения применения покупных из­делий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покупных изделий, разрешенных к применению в соответствии с ГОСТ 2.124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держателей подлинников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предприятий (организаций), на которых хранят подлинники документов, разработанных и/или примененных для данного изделия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технического предложения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документов, вошедших в техническое предложение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эскизного проекта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документов, вошедших в эскизный проект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технического проекта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документов, вошедших в технический проект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Пояснительная записка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Описание устройства и принципа действия разрабатываемого изделия, обоснование принятых при его разработке технических и технико-экономических решений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электронных документов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электронных КД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Технические условия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Требования (совокупность всех показателей, норм, правил и положений) к изделию, его изготовлению, контролю, приемке и поставке, которые нецелесообразно указывать в других КД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Программа и методика испытаний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Технические данные, подлежащие проверке при испытании изделий, а также порядок и методы их контроля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Таблица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 зависимости от назначения соответствующие данные, сведенные в таблицу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Расчет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Расчеты параметров и величин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Эксплуатационные документы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Использование при эксплуатации, обслуживании и ремонте изделия в процессе эксплуатации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Ремонтные документы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Данные для проведения ремонтных работ на специализированных предприятиях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Инструкция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Указания и правила, используемые при изготовлении изделия (сборке, регулировке, контроле, приемке и т. п.)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Технологическая документация</a:t>
            </a:r>
            <a:endParaRPr/>
          </a:p>
        </p:txBody>
      </p:sp>
      <p:sp>
        <p:nvSpPr>
          <p:cNvPr id="267" name="Google Shape;267;p8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69" name="Google Shape;269;p8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sp>
        <p:nvSpPr>
          <p:cNvPr id="270" name="Google Shape;270;p8"/>
          <p:cNvSpPr/>
          <p:nvPr/>
        </p:nvSpPr>
        <p:spPr>
          <a:xfrm>
            <a:off x="585898" y="2343617"/>
            <a:ext cx="923736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Общего назначения</a:t>
            </a:r>
            <a:endParaRPr/>
          </a:p>
          <a:p>
            <a:pPr indent="-342900" lvl="1" marL="8001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Специального назначения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Вспомогательная</a:t>
            </a:r>
            <a:endParaRPr/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4098" y="2212914"/>
            <a:ext cx="5651787" cy="4197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/>
          <p:nvPr>
            <p:ph type="title"/>
          </p:nvPr>
        </p:nvSpPr>
        <p:spPr>
          <a:xfrm>
            <a:off x="585898" y="1447791"/>
            <a:ext cx="8177102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Основные технологические документы</a:t>
            </a:r>
            <a:endParaRPr/>
          </a:p>
        </p:txBody>
      </p:sp>
      <p:sp>
        <p:nvSpPr>
          <p:cNvPr id="278" name="Google Shape;278;p9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80" name="Google Shape;280;p9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Виды разрабатываемых продуктов современными промышленными предприятиями</a:t>
            </a:r>
            <a:endParaRPr/>
          </a:p>
        </p:txBody>
      </p:sp>
      <p:graphicFrame>
        <p:nvGraphicFramePr>
          <p:cNvPr id="281" name="Google Shape;281;p9"/>
          <p:cNvGraphicFramePr/>
          <p:nvPr/>
        </p:nvGraphicFramePr>
        <p:xfrm>
          <a:off x="1101217" y="18638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{62A084CF-02D3-486C-B508-A327568DE03E}</a:tableStyleId>
              </a:tblPr>
              <a:tblGrid>
                <a:gridCol w="4850375"/>
                <a:gridCol w="513917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Титульный лист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оборудования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эскизов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материалов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sng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Технологическая инструкция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специфицированных норм расхода материалов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Маршрутная карта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удельных норм расхода материалов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технологического процесса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Технологическая ведомость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типового (группового) технологического процесса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применяемости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Операционная кар­та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сборки изделия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типовой (групповой) операции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операций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технологи­ческой информации</a:t>
                      </a:r>
                      <a:endParaRPr/>
                    </a:p>
                  </a:txBody>
                  <a:tcPr marT="45725" marB="45725" marR="91450" marL="91450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деталей (сборочных единиц) к типовому (групповому) технологическому процессу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Комплектовочная карта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Технико-нормировочная карта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деталей, изготовленных из отходов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кодирования информации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дефектации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Карта наладки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стержней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техно­логических маршрутов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техно­логических документов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оснастки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Ведомость держа­телей подлинников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2021-11-11T08:52:47Z</dcterms:created>
  <dc:creator>Кутьков Юрий Юрьевич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