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71" r:id="rId5"/>
    <p:sldId id="370" r:id="rId6"/>
    <p:sldId id="369" r:id="rId7"/>
    <p:sldId id="371" r:id="rId8"/>
    <p:sldId id="372" r:id="rId9"/>
    <p:sldId id="373" r:id="rId10"/>
    <p:sldId id="375" r:id="rId11"/>
    <p:sldId id="376" r:id="rId12"/>
    <p:sldId id="377" r:id="rId13"/>
    <p:sldId id="379" r:id="rId14"/>
    <p:sldId id="380" r:id="rId15"/>
    <p:sldId id="387" r:id="rId16"/>
    <p:sldId id="381" r:id="rId17"/>
    <p:sldId id="388" r:id="rId18"/>
    <p:sldId id="389" r:id="rId19"/>
    <p:sldId id="378" r:id="rId20"/>
    <p:sldId id="382" r:id="rId21"/>
    <p:sldId id="385" r:id="rId22"/>
    <p:sldId id="383" r:id="rId23"/>
    <p:sldId id="386" r:id="rId2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9C63"/>
    <a:srgbClr val="E61F3D"/>
    <a:srgbClr val="02060E"/>
    <a:srgbClr val="96628C"/>
    <a:srgbClr val="11A0D7"/>
    <a:srgbClr val="CD5A5A"/>
    <a:srgbClr val="FFD746"/>
    <a:srgbClr val="0E2D6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21501-8AC7-D24B-9BD4-4AB280FA19DE}" v="6" dt="2021-11-26T18:08:21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4" autoAdjust="0"/>
    <p:restoredTop sz="94526" autoAdjust="0"/>
  </p:normalViewPr>
  <p:slideViewPr>
    <p:cSldViewPr snapToGrid="0" snapToObjects="1">
      <p:cViewPr varScale="1">
        <p:scale>
          <a:sx n="112" d="100"/>
          <a:sy n="112" d="100"/>
        </p:scale>
        <p:origin x="198" y="84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x-none" smtClean="0"/>
              <a:t>11.01.2024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82206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4469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23826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4061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62085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21551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1049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76849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8066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644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2984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6745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46562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05059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6261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8942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9886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763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x-none" smtClean="0"/>
              <a:t>11.01.2024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32.png"/><Relationship Id="rId5" Type="http://schemas.openxmlformats.org/officeDocument/2006/relationships/image" Target="../media/image12.png"/><Relationship Id="rId10" Type="http://schemas.openxmlformats.org/officeDocument/2006/relationships/image" Target="../media/image31.png"/><Relationship Id="rId4" Type="http://schemas.microsoft.com/office/2007/relationships/hdphoto" Target="../media/hdphoto5.wdp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Менеджмент кто это и что он делает: что это за профессия и кем можно  работать? — Сиеста Доставка еды">
            <a:extLst>
              <a:ext uri="{FF2B5EF4-FFF2-40B4-BE49-F238E27FC236}">
                <a16:creationId xmlns:a16="http://schemas.microsoft.com/office/drawing/2014/main" id="{F901B4AA-9B7B-4444-9FE7-D9745D425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429000"/>
            <a:ext cx="4065677" cy="2571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439838"/>
            <a:ext cx="9695450" cy="197832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НУГ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показателей надежности 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электронных модулей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05.11.2023 г.</a:t>
            </a:r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1"/>
            <a:ext cx="7945984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Предыстория сотрудничества с коллективом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92B82409-2462-48CB-8C18-BC74DE26D393}"/>
              </a:ext>
            </a:extLst>
          </p:cNvPr>
          <p:cNvSpPr/>
          <p:nvPr/>
        </p:nvSpPr>
        <p:spPr>
          <a:xfrm>
            <a:off x="636750" y="2034605"/>
            <a:ext cx="2180074" cy="13211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Совместные проекты в рамках СП1 и СП4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286C3CDC-D901-4EAC-8DDA-A396F4246BC9}"/>
              </a:ext>
            </a:extLst>
          </p:cNvPr>
          <p:cNvSpPr/>
          <p:nvPr/>
        </p:nvSpPr>
        <p:spPr>
          <a:xfrm>
            <a:off x="3672960" y="2033320"/>
            <a:ext cx="2180074" cy="13211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Совместные научные исследования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7CA0114-6361-4C0C-884D-D314166D20F2}"/>
              </a:ext>
            </a:extLst>
          </p:cNvPr>
          <p:cNvSpPr/>
          <p:nvPr/>
        </p:nvSpPr>
        <p:spPr>
          <a:xfrm>
            <a:off x="6713943" y="2017502"/>
            <a:ext cx="2180074" cy="13211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ВКР и МКР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3F37566-9EBA-40C1-8210-1EF569BC2C3B}"/>
              </a:ext>
            </a:extLst>
          </p:cNvPr>
          <p:cNvCxnSpPr/>
          <p:nvPr/>
        </p:nvCxnSpPr>
        <p:spPr>
          <a:xfrm>
            <a:off x="929514" y="6211874"/>
            <a:ext cx="101717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B628682-6E59-43C1-A15F-F1DAB6B78F28}"/>
              </a:ext>
            </a:extLst>
          </p:cNvPr>
          <p:cNvSpPr/>
          <p:nvPr/>
        </p:nvSpPr>
        <p:spPr>
          <a:xfrm>
            <a:off x="608826" y="6331678"/>
            <a:ext cx="75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6EF6E86-8180-4790-8DFD-875539031273}"/>
              </a:ext>
            </a:extLst>
          </p:cNvPr>
          <p:cNvSpPr/>
          <p:nvPr/>
        </p:nvSpPr>
        <p:spPr>
          <a:xfrm>
            <a:off x="1777738" y="6331678"/>
            <a:ext cx="75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1395654-3985-49C2-BFB5-0ED0A99D98B1}"/>
              </a:ext>
            </a:extLst>
          </p:cNvPr>
          <p:cNvSpPr/>
          <p:nvPr/>
        </p:nvSpPr>
        <p:spPr>
          <a:xfrm>
            <a:off x="2978168" y="6331678"/>
            <a:ext cx="75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685F1F0-9C5F-4A56-B0A2-4CDED799D43A}"/>
              </a:ext>
            </a:extLst>
          </p:cNvPr>
          <p:cNvSpPr/>
          <p:nvPr/>
        </p:nvSpPr>
        <p:spPr>
          <a:xfrm>
            <a:off x="4087154" y="6331136"/>
            <a:ext cx="75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5DE9FC8-6223-488B-8E10-0918194FC702}"/>
              </a:ext>
            </a:extLst>
          </p:cNvPr>
          <p:cNvSpPr/>
          <p:nvPr/>
        </p:nvSpPr>
        <p:spPr>
          <a:xfrm>
            <a:off x="5256066" y="6331136"/>
            <a:ext cx="75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FA68FDC-2E50-402E-AAE3-12788B84DF29}"/>
              </a:ext>
            </a:extLst>
          </p:cNvPr>
          <p:cNvSpPr/>
          <p:nvPr/>
        </p:nvSpPr>
        <p:spPr>
          <a:xfrm>
            <a:off x="6536630" y="6330594"/>
            <a:ext cx="75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47D90CC-63A2-4A17-92EB-63DFFAB29CC3}"/>
              </a:ext>
            </a:extLst>
          </p:cNvPr>
          <p:cNvSpPr/>
          <p:nvPr/>
        </p:nvSpPr>
        <p:spPr>
          <a:xfrm>
            <a:off x="7845452" y="6362986"/>
            <a:ext cx="75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884917E-7FAA-4F50-83DF-F170784AAD70}"/>
              </a:ext>
            </a:extLst>
          </p:cNvPr>
          <p:cNvSpPr/>
          <p:nvPr/>
        </p:nvSpPr>
        <p:spPr>
          <a:xfrm>
            <a:off x="9264333" y="6362987"/>
            <a:ext cx="75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DD1A43D-C94B-47AD-979E-15E3AACE3B0A}"/>
              </a:ext>
            </a:extLst>
          </p:cNvPr>
          <p:cNvSpPr/>
          <p:nvPr/>
        </p:nvSpPr>
        <p:spPr>
          <a:xfrm>
            <a:off x="10685742" y="6362987"/>
            <a:ext cx="75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768711A-EBE7-4E83-B12B-3EB03B47B3F4}"/>
              </a:ext>
            </a:extLst>
          </p:cNvPr>
          <p:cNvSpPr/>
          <p:nvPr/>
        </p:nvSpPr>
        <p:spPr>
          <a:xfrm>
            <a:off x="929514" y="6136304"/>
            <a:ext cx="124586" cy="1637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F65D238B-8143-44CF-B609-AD08D4AF228D}"/>
              </a:ext>
            </a:extLst>
          </p:cNvPr>
          <p:cNvSpPr/>
          <p:nvPr/>
        </p:nvSpPr>
        <p:spPr>
          <a:xfrm>
            <a:off x="11002605" y="6143864"/>
            <a:ext cx="124586" cy="1637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8EB870F2-7DAC-4505-BFC9-E99C503058B1}"/>
              </a:ext>
            </a:extLst>
          </p:cNvPr>
          <p:cNvSpPr/>
          <p:nvPr/>
        </p:nvSpPr>
        <p:spPr>
          <a:xfrm>
            <a:off x="9581196" y="6136304"/>
            <a:ext cx="124586" cy="1637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4C4425C3-CEE7-4C76-908D-948640516AC0}"/>
              </a:ext>
            </a:extLst>
          </p:cNvPr>
          <p:cNvSpPr/>
          <p:nvPr/>
        </p:nvSpPr>
        <p:spPr>
          <a:xfrm>
            <a:off x="8267699" y="6143864"/>
            <a:ext cx="124586" cy="1637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EC14200E-6568-4263-8F7A-CE9CBF1BBB67}"/>
              </a:ext>
            </a:extLst>
          </p:cNvPr>
          <p:cNvSpPr/>
          <p:nvPr/>
        </p:nvSpPr>
        <p:spPr>
          <a:xfrm>
            <a:off x="6854036" y="6128820"/>
            <a:ext cx="124586" cy="1637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FC04787F-6F3C-47CD-8C5A-9D04D161A975}"/>
              </a:ext>
            </a:extLst>
          </p:cNvPr>
          <p:cNvSpPr/>
          <p:nvPr/>
        </p:nvSpPr>
        <p:spPr>
          <a:xfrm>
            <a:off x="5548876" y="6130001"/>
            <a:ext cx="124586" cy="1637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B7748260-CF20-4FFF-B030-EFED9B8CEBE4}"/>
              </a:ext>
            </a:extLst>
          </p:cNvPr>
          <p:cNvSpPr/>
          <p:nvPr/>
        </p:nvSpPr>
        <p:spPr>
          <a:xfrm>
            <a:off x="4421953" y="6129999"/>
            <a:ext cx="124586" cy="1637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8117E2B-736B-45E8-BFA2-FED34436AA31}"/>
              </a:ext>
            </a:extLst>
          </p:cNvPr>
          <p:cNvSpPr/>
          <p:nvPr/>
        </p:nvSpPr>
        <p:spPr>
          <a:xfrm>
            <a:off x="3295031" y="6130000"/>
            <a:ext cx="124586" cy="1637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4EC88045-C74C-453E-9E97-9918DAED89A6}"/>
              </a:ext>
            </a:extLst>
          </p:cNvPr>
          <p:cNvSpPr/>
          <p:nvPr/>
        </p:nvSpPr>
        <p:spPr>
          <a:xfrm>
            <a:off x="2094601" y="6136304"/>
            <a:ext cx="124586" cy="1637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CCE6ABB-2F77-4C70-B9C8-F1861534ED9E}"/>
              </a:ext>
            </a:extLst>
          </p:cNvPr>
          <p:cNvSpPr/>
          <p:nvPr/>
        </p:nvSpPr>
        <p:spPr>
          <a:xfrm>
            <a:off x="399498" y="5663202"/>
            <a:ext cx="13092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Полесский С.Н.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Королев П.С.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6A12C93B-6A50-40EE-8D05-B237CC9F1DB0}"/>
              </a:ext>
            </a:extLst>
          </p:cNvPr>
          <p:cNvSpPr/>
          <p:nvPr/>
        </p:nvSpPr>
        <p:spPr>
          <a:xfrm>
            <a:off x="1564585" y="5493029"/>
            <a:ext cx="13092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Полесский С.Н.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Королев П.С.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И др.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9C6C799-D080-48CA-98A7-A5FCC3C6A6AE}"/>
              </a:ext>
            </a:extLst>
          </p:cNvPr>
          <p:cNvSpPr/>
          <p:nvPr/>
        </p:nvSpPr>
        <p:spPr>
          <a:xfrm>
            <a:off x="2804561" y="5493029"/>
            <a:ext cx="13092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Полесский С.Н.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Королев П.С.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И др.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B7E28E30-2F69-49AD-A593-F457B290A6E0}"/>
              </a:ext>
            </a:extLst>
          </p:cNvPr>
          <p:cNvSpPr/>
          <p:nvPr/>
        </p:nvSpPr>
        <p:spPr>
          <a:xfrm>
            <a:off x="3946862" y="5487827"/>
            <a:ext cx="13092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Полесский С.Н.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Королев П.С.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И др.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B221CBAD-71A2-4AEB-8A8D-7C71A1ABC3D5}"/>
              </a:ext>
            </a:extLst>
          </p:cNvPr>
          <p:cNvSpPr/>
          <p:nvPr/>
        </p:nvSpPr>
        <p:spPr>
          <a:xfrm>
            <a:off x="5089163" y="5352876"/>
            <a:ext cx="13092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Полесский С.Н.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Королев П.С.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Цветков В.Э.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И др.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CC30F3FC-39F0-4049-9145-A013A34BC4E0}"/>
              </a:ext>
            </a:extLst>
          </p:cNvPr>
          <p:cNvSpPr/>
          <p:nvPr/>
        </p:nvSpPr>
        <p:spPr>
          <a:xfrm>
            <a:off x="6376326" y="5185253"/>
            <a:ext cx="13092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Полесский С.Н.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Королев П.С.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Цветков В.Э.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Ландер Л.Б.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И др.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767D8C06-92F9-4756-9F40-D4123F8A386B}"/>
              </a:ext>
            </a:extLst>
          </p:cNvPr>
          <p:cNvSpPr/>
          <p:nvPr/>
        </p:nvSpPr>
        <p:spPr>
          <a:xfrm>
            <a:off x="7746157" y="5040027"/>
            <a:ext cx="13092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Полесский С.Н.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Королев П.С.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Цветков В.Э.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Ландер Л.Б.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Кононова Н.А.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И др.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85E7F1C-65EE-4571-AE7D-E21FD22A2A10}"/>
              </a:ext>
            </a:extLst>
          </p:cNvPr>
          <p:cNvSpPr/>
          <p:nvPr/>
        </p:nvSpPr>
        <p:spPr>
          <a:xfrm>
            <a:off x="9072636" y="4569699"/>
            <a:ext cx="13092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Полесский С.Н.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Королев П.С.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Цветков В.Э.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Ландер Л.Б.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Кононова Н.А.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Козлова А.А.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Мкртчян Г.А.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Насыров Д.Д.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И др.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6C957701-D049-497C-B72F-FF317E74482A}"/>
              </a:ext>
            </a:extLst>
          </p:cNvPr>
          <p:cNvSpPr/>
          <p:nvPr/>
        </p:nvSpPr>
        <p:spPr>
          <a:xfrm>
            <a:off x="10472589" y="4270586"/>
            <a:ext cx="13092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Полесский С.Н.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Королев П.С.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Цветков В.Э.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Ландер Л.Б.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Кононова Н.А.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Козлова А.А.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Мкртчян Г.А.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Насыров Д.Д.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Бушуев Н.И.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Цветков П.А.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И др.</a:t>
            </a: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17AF860-6FA4-4F45-A4D8-3ACB55542D21}"/>
              </a:ext>
            </a:extLst>
          </p:cNvPr>
          <p:cNvSpPr/>
          <p:nvPr/>
        </p:nvSpPr>
        <p:spPr>
          <a:xfrm>
            <a:off x="1992845" y="3443752"/>
            <a:ext cx="2180074" cy="13211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Выступления на научных мероприятиях</a:t>
            </a: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2FBD3A7-3D3A-48C2-B225-D2582ECBF754}"/>
              </a:ext>
            </a:extLst>
          </p:cNvPr>
          <p:cNvSpPr/>
          <p:nvPr/>
        </p:nvSpPr>
        <p:spPr>
          <a:xfrm>
            <a:off x="5308330" y="3435390"/>
            <a:ext cx="2180074" cy="12739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Совместные проекты в проектной деятельности МИЭМ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FCDE652-081A-44C5-9FAF-47EDE9014ABD}"/>
              </a:ext>
            </a:extLst>
          </p:cNvPr>
          <p:cNvSpPr/>
          <p:nvPr/>
        </p:nvSpPr>
        <p:spPr>
          <a:xfrm>
            <a:off x="9205449" y="2717963"/>
            <a:ext cx="2180074" cy="13211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Совместные НИР и НИОКР</a:t>
            </a:r>
          </a:p>
        </p:txBody>
      </p:sp>
    </p:spTree>
    <p:extLst>
      <p:ext uri="{BB962C8B-B14F-4D97-AF65-F5344CB8AC3E}">
        <p14:creationId xmlns:p14="http://schemas.microsoft.com/office/powerpoint/2010/main" val="2296934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1"/>
            <a:ext cx="7945984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НУГ. Структура коллектива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AABD6AC-8DA3-41E6-A74A-9E9DB517B8E2}"/>
              </a:ext>
            </a:extLst>
          </p:cNvPr>
          <p:cNvSpPr/>
          <p:nvPr/>
        </p:nvSpPr>
        <p:spPr>
          <a:xfrm>
            <a:off x="4670240" y="2177364"/>
            <a:ext cx="2347755" cy="5239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НУГ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EEDE891-3A3D-4956-843B-3E719CB5B48C}"/>
              </a:ext>
            </a:extLst>
          </p:cNvPr>
          <p:cNvSpPr/>
          <p:nvPr/>
        </p:nvSpPr>
        <p:spPr>
          <a:xfrm>
            <a:off x="4670240" y="3124197"/>
            <a:ext cx="2347755" cy="5239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руководителя НУГ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F91DD96-2BB3-4A8F-B7E1-E11629B8E5EC}"/>
              </a:ext>
            </a:extLst>
          </p:cNvPr>
          <p:cNvSpPr/>
          <p:nvPr/>
        </p:nvSpPr>
        <p:spPr>
          <a:xfrm>
            <a:off x="1506326" y="4071031"/>
            <a:ext cx="2347755" cy="5239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отдела разработки программного обеспечения и анализа данных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61B0541-1F02-4C71-9B32-C4EAB883477C}"/>
              </a:ext>
            </a:extLst>
          </p:cNvPr>
          <p:cNvSpPr/>
          <p:nvPr/>
        </p:nvSpPr>
        <p:spPr>
          <a:xfrm>
            <a:off x="4675316" y="4071031"/>
            <a:ext cx="2347755" cy="5239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отдела разработки опросников для экспертной оценки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750CC4A-5865-4314-97B5-B6F1CD9B8E14}"/>
              </a:ext>
            </a:extLst>
          </p:cNvPr>
          <p:cNvSpPr/>
          <p:nvPr/>
        </p:nvSpPr>
        <p:spPr>
          <a:xfrm>
            <a:off x="7844306" y="4071031"/>
            <a:ext cx="2347755" cy="5239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отдела популяризации науки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D8516E9-4C8E-44D2-8E04-D51853878C15}"/>
              </a:ext>
            </a:extLst>
          </p:cNvPr>
          <p:cNvSpPr/>
          <p:nvPr/>
        </p:nvSpPr>
        <p:spPr>
          <a:xfrm>
            <a:off x="7023071" y="2329449"/>
            <a:ext cx="13092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Королев П.С.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5D75461-A5D7-4981-A69D-7F27454275F0}"/>
              </a:ext>
            </a:extLst>
          </p:cNvPr>
          <p:cNvSpPr/>
          <p:nvPr/>
        </p:nvSpPr>
        <p:spPr>
          <a:xfrm>
            <a:off x="7032779" y="3263064"/>
            <a:ext cx="13092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Полесский С.Н.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CDA8B19-38B9-4747-BD59-2985EF8978BC}"/>
              </a:ext>
            </a:extLst>
          </p:cNvPr>
          <p:cNvSpPr/>
          <p:nvPr/>
        </p:nvSpPr>
        <p:spPr>
          <a:xfrm>
            <a:off x="2955495" y="4583165"/>
            <a:ext cx="13092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Мкртчян Г.А.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CDCAD4A-E49E-4A3B-903C-85453538E66C}"/>
              </a:ext>
            </a:extLst>
          </p:cNvPr>
          <p:cNvSpPr/>
          <p:nvPr/>
        </p:nvSpPr>
        <p:spPr>
          <a:xfrm>
            <a:off x="6162422" y="4593188"/>
            <a:ext cx="13092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Цветков В.Э.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4830AF8-D7C3-42BD-84E6-8C5645ADA575}"/>
              </a:ext>
            </a:extLst>
          </p:cNvPr>
          <p:cNvSpPr/>
          <p:nvPr/>
        </p:nvSpPr>
        <p:spPr>
          <a:xfrm>
            <a:off x="9287598" y="4583165"/>
            <a:ext cx="13092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Насыров Д.Д.</a:t>
            </a:r>
          </a:p>
        </p:txBody>
      </p:sp>
      <p:sp>
        <p:nvSpPr>
          <p:cNvPr id="21" name="Стрелка: вверх-вниз 20">
            <a:extLst>
              <a:ext uri="{FF2B5EF4-FFF2-40B4-BE49-F238E27FC236}">
                <a16:creationId xmlns:a16="http://schemas.microsoft.com/office/drawing/2014/main" id="{89CA17EB-3733-4A07-9ED8-1CE9FE17AC91}"/>
              </a:ext>
            </a:extLst>
          </p:cNvPr>
          <p:cNvSpPr/>
          <p:nvPr/>
        </p:nvSpPr>
        <p:spPr>
          <a:xfrm>
            <a:off x="5844117" y="3718054"/>
            <a:ext cx="103262" cy="297513"/>
          </a:xfrm>
          <a:prstGeom prst="up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: вверх-вниз 23">
            <a:extLst>
              <a:ext uri="{FF2B5EF4-FFF2-40B4-BE49-F238E27FC236}">
                <a16:creationId xmlns:a16="http://schemas.microsoft.com/office/drawing/2014/main" id="{07C1066E-D313-4DD4-8F9E-457BD5D4CC16}"/>
              </a:ext>
            </a:extLst>
          </p:cNvPr>
          <p:cNvSpPr/>
          <p:nvPr/>
        </p:nvSpPr>
        <p:spPr>
          <a:xfrm rot="17963526">
            <a:off x="7409418" y="3578719"/>
            <a:ext cx="103262" cy="422877"/>
          </a:xfrm>
          <a:prstGeom prst="up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: вверх-вниз 24">
            <a:extLst>
              <a:ext uri="{FF2B5EF4-FFF2-40B4-BE49-F238E27FC236}">
                <a16:creationId xmlns:a16="http://schemas.microsoft.com/office/drawing/2014/main" id="{2FC3B519-0A47-4A78-8599-9739B0453100}"/>
              </a:ext>
            </a:extLst>
          </p:cNvPr>
          <p:cNvSpPr/>
          <p:nvPr/>
        </p:nvSpPr>
        <p:spPr>
          <a:xfrm>
            <a:off x="5844117" y="2764002"/>
            <a:ext cx="103262" cy="297513"/>
          </a:xfrm>
          <a:prstGeom prst="up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: вверх-вниз 25">
            <a:extLst>
              <a:ext uri="{FF2B5EF4-FFF2-40B4-BE49-F238E27FC236}">
                <a16:creationId xmlns:a16="http://schemas.microsoft.com/office/drawing/2014/main" id="{F7FE10E8-8D64-4150-A562-1D6BADC96104}"/>
              </a:ext>
            </a:extLst>
          </p:cNvPr>
          <p:cNvSpPr/>
          <p:nvPr/>
        </p:nvSpPr>
        <p:spPr>
          <a:xfrm rot="3131802">
            <a:off x="4211691" y="3633732"/>
            <a:ext cx="103262" cy="422877"/>
          </a:xfrm>
          <a:prstGeom prst="up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трелка: вверх-вниз 26">
            <a:extLst>
              <a:ext uri="{FF2B5EF4-FFF2-40B4-BE49-F238E27FC236}">
                <a16:creationId xmlns:a16="http://schemas.microsoft.com/office/drawing/2014/main" id="{65909CE8-D436-4C31-A35D-58B4FC60ACB9}"/>
              </a:ext>
            </a:extLst>
          </p:cNvPr>
          <p:cNvSpPr/>
          <p:nvPr/>
        </p:nvSpPr>
        <p:spPr>
          <a:xfrm>
            <a:off x="2680203" y="4803740"/>
            <a:ext cx="103262" cy="297513"/>
          </a:xfrm>
          <a:prstGeom prst="up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84B6E32-8D2E-4B3D-AFE5-EFB209CDACCA}"/>
              </a:ext>
            </a:extLst>
          </p:cNvPr>
          <p:cNvSpPr/>
          <p:nvPr/>
        </p:nvSpPr>
        <p:spPr>
          <a:xfrm>
            <a:off x="2262319" y="5179691"/>
            <a:ext cx="13092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Насыров Д.Д.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Цветков П.А.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Козлова А.А.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Бушуев Н.И.</a:t>
            </a:r>
          </a:p>
        </p:txBody>
      </p:sp>
      <p:sp>
        <p:nvSpPr>
          <p:cNvPr id="30" name="Стрелка: вверх-вниз 29">
            <a:extLst>
              <a:ext uri="{FF2B5EF4-FFF2-40B4-BE49-F238E27FC236}">
                <a16:creationId xmlns:a16="http://schemas.microsoft.com/office/drawing/2014/main" id="{24F2669F-D43B-4007-9F09-CB779415B6B7}"/>
              </a:ext>
            </a:extLst>
          </p:cNvPr>
          <p:cNvSpPr/>
          <p:nvPr/>
        </p:nvSpPr>
        <p:spPr>
          <a:xfrm>
            <a:off x="5844117" y="4801957"/>
            <a:ext cx="103262" cy="297513"/>
          </a:xfrm>
          <a:prstGeom prst="up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F8DD6DE-98BF-4324-A7E0-D89820827B92}"/>
              </a:ext>
            </a:extLst>
          </p:cNvPr>
          <p:cNvSpPr/>
          <p:nvPr/>
        </p:nvSpPr>
        <p:spPr>
          <a:xfrm>
            <a:off x="5426233" y="5177908"/>
            <a:ext cx="13092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Ландер Л.Б.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Кононова Н.А.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Мкртчян Г.А.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Насыров Д.Д.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Цветков П.А.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Козлова А.А.</a:t>
            </a:r>
          </a:p>
        </p:txBody>
      </p:sp>
      <p:sp>
        <p:nvSpPr>
          <p:cNvPr id="32" name="Стрелка: вверх-вниз 31">
            <a:extLst>
              <a:ext uri="{FF2B5EF4-FFF2-40B4-BE49-F238E27FC236}">
                <a16:creationId xmlns:a16="http://schemas.microsoft.com/office/drawing/2014/main" id="{B130AE57-B9AB-4A13-BDA2-790F0A2FE520}"/>
              </a:ext>
            </a:extLst>
          </p:cNvPr>
          <p:cNvSpPr/>
          <p:nvPr/>
        </p:nvSpPr>
        <p:spPr>
          <a:xfrm rot="5400000">
            <a:off x="4224419" y="4115660"/>
            <a:ext cx="103262" cy="422877"/>
          </a:xfrm>
          <a:prstGeom prst="up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Стрелка: вверх-вниз 32">
            <a:extLst>
              <a:ext uri="{FF2B5EF4-FFF2-40B4-BE49-F238E27FC236}">
                <a16:creationId xmlns:a16="http://schemas.microsoft.com/office/drawing/2014/main" id="{04F677D7-29E2-456D-B777-DF50CB3D0CE5}"/>
              </a:ext>
            </a:extLst>
          </p:cNvPr>
          <p:cNvSpPr/>
          <p:nvPr/>
        </p:nvSpPr>
        <p:spPr>
          <a:xfrm rot="5400000">
            <a:off x="7373424" y="4115661"/>
            <a:ext cx="103262" cy="422877"/>
          </a:xfrm>
          <a:prstGeom prst="up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B9F356E-CA7A-4A07-B80A-E67423EEB039}"/>
              </a:ext>
            </a:extLst>
          </p:cNvPr>
          <p:cNvSpPr/>
          <p:nvPr/>
        </p:nvSpPr>
        <p:spPr>
          <a:xfrm>
            <a:off x="487846" y="6361647"/>
            <a:ext cx="108158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Всего 10 человек, из них: 2 взрослых исполнителя, 3 магистранта, 4 бакалавра и 1 студент-специалист.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5B4AB8F-9218-46EA-A0D3-F6B2494133C0}"/>
              </a:ext>
            </a:extLst>
          </p:cNvPr>
          <p:cNvSpPr/>
          <p:nvPr/>
        </p:nvSpPr>
        <p:spPr>
          <a:xfrm>
            <a:off x="8531881" y="5167532"/>
            <a:ext cx="13092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Мкртчян Г.А.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Цветков П.А.</a:t>
            </a:r>
            <a:b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Цветков В.Э.</a:t>
            </a:r>
          </a:p>
        </p:txBody>
      </p:sp>
      <p:sp>
        <p:nvSpPr>
          <p:cNvPr id="35" name="Стрелка: вверх-вниз 34">
            <a:extLst>
              <a:ext uri="{FF2B5EF4-FFF2-40B4-BE49-F238E27FC236}">
                <a16:creationId xmlns:a16="http://schemas.microsoft.com/office/drawing/2014/main" id="{A04CC62A-4265-4942-91DC-46A5BEA11B12}"/>
              </a:ext>
            </a:extLst>
          </p:cNvPr>
          <p:cNvSpPr/>
          <p:nvPr/>
        </p:nvSpPr>
        <p:spPr>
          <a:xfrm>
            <a:off x="9008031" y="4809583"/>
            <a:ext cx="103262" cy="297513"/>
          </a:xfrm>
          <a:prstGeom prst="up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Стрелка: вверх-вниз 35">
            <a:extLst>
              <a:ext uri="{FF2B5EF4-FFF2-40B4-BE49-F238E27FC236}">
                <a16:creationId xmlns:a16="http://schemas.microsoft.com/office/drawing/2014/main" id="{2F97D2DC-44DF-4049-9849-B502907E5DB4}"/>
              </a:ext>
            </a:extLst>
          </p:cNvPr>
          <p:cNvSpPr/>
          <p:nvPr/>
        </p:nvSpPr>
        <p:spPr>
          <a:xfrm rot="5400000">
            <a:off x="4224419" y="5353175"/>
            <a:ext cx="103262" cy="422877"/>
          </a:xfrm>
          <a:prstGeom prst="up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Стрелка: вверх-вниз 36">
            <a:extLst>
              <a:ext uri="{FF2B5EF4-FFF2-40B4-BE49-F238E27FC236}">
                <a16:creationId xmlns:a16="http://schemas.microsoft.com/office/drawing/2014/main" id="{06ED6978-06C7-4820-9B49-6859B6DBC67A}"/>
              </a:ext>
            </a:extLst>
          </p:cNvPr>
          <p:cNvSpPr/>
          <p:nvPr/>
        </p:nvSpPr>
        <p:spPr>
          <a:xfrm rot="5400000">
            <a:off x="7370588" y="5353176"/>
            <a:ext cx="103262" cy="422877"/>
          </a:xfrm>
          <a:prstGeom prst="up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013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1"/>
            <a:ext cx="7945984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НУГ.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D0C7BB3-B152-45C0-A580-7A2874014491}"/>
              </a:ext>
            </a:extLst>
          </p:cNvPr>
          <p:cNvSpPr/>
          <p:nvPr/>
        </p:nvSpPr>
        <p:spPr>
          <a:xfrm>
            <a:off x="513243" y="3061467"/>
            <a:ext cx="29334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Не реже 1 раза в 4 недели.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Выступление 1-2 человек.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Дискуссии.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Открытый тип.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Протокол семинара.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Очный и онлайн-формат (воркшоп).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Приглашение специалистов из </a:t>
            </a:r>
            <a:br>
              <a:rPr lang="ru-RU" sz="12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других организаций.</a:t>
            </a:r>
          </a:p>
        </p:txBody>
      </p:sp>
      <p:pic>
        <p:nvPicPr>
          <p:cNvPr id="1026" name="Picture 2" descr="reunião de negócios. mulher fala, apresenta projeto. pessoas na sala de  conferências na oficina, treinamento, seminário. desenho vetorial 7351031  Vetor no Vecteezy">
            <a:extLst>
              <a:ext uri="{FF2B5EF4-FFF2-40B4-BE49-F238E27FC236}">
                <a16:creationId xmlns:a16="http://schemas.microsoft.com/office/drawing/2014/main" id="{67B07C7E-71DB-45CB-920D-F9AAECDCB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4" y="1869657"/>
            <a:ext cx="2444768" cy="234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stema de votación para reuniones virtuales ⋆ MagnetMedia">
            <a:extLst>
              <a:ext uri="{FF2B5EF4-FFF2-40B4-BE49-F238E27FC236}">
                <a16:creationId xmlns:a16="http://schemas.microsoft.com/office/drawing/2014/main" id="{D66CB264-CBDD-4960-81B5-120A5E7F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2" y="1940828"/>
            <a:ext cx="2414588" cy="227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34FE20C-D055-4117-94DD-8D38C79B5DBF}"/>
              </a:ext>
            </a:extLst>
          </p:cNvPr>
          <p:cNvSpPr/>
          <p:nvPr/>
        </p:nvSpPr>
        <p:spPr>
          <a:xfrm>
            <a:off x="585897" y="2081639"/>
            <a:ext cx="1938149" cy="5239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Научный семинар</a:t>
            </a:r>
          </a:p>
        </p:txBody>
      </p:sp>
      <p:pic>
        <p:nvPicPr>
          <p:cNvPr id="1030" name="Picture 6" descr="Встреча – Бесплатные иконки: коммуникации">
            <a:extLst>
              <a:ext uri="{FF2B5EF4-FFF2-40B4-BE49-F238E27FC236}">
                <a16:creationId xmlns:a16="http://schemas.microsoft.com/office/drawing/2014/main" id="{1B860C4D-90AD-4CEC-A760-BFB197A8A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635" y="2098642"/>
            <a:ext cx="2100468" cy="210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80D74B59-B34E-4AD5-81F4-520D912C7E7D}"/>
              </a:ext>
            </a:extLst>
          </p:cNvPr>
          <p:cNvSpPr/>
          <p:nvPr/>
        </p:nvSpPr>
        <p:spPr>
          <a:xfrm>
            <a:off x="1471844" y="2694774"/>
            <a:ext cx="166254" cy="27961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: вниз 35">
            <a:extLst>
              <a:ext uri="{FF2B5EF4-FFF2-40B4-BE49-F238E27FC236}">
                <a16:creationId xmlns:a16="http://schemas.microsoft.com/office/drawing/2014/main" id="{D77C5A49-0406-41AF-A183-6009A828BF18}"/>
              </a:ext>
            </a:extLst>
          </p:cNvPr>
          <p:cNvSpPr/>
          <p:nvPr/>
        </p:nvSpPr>
        <p:spPr>
          <a:xfrm>
            <a:off x="1471844" y="4703313"/>
            <a:ext cx="166254" cy="27961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7692906-C6B5-4FEF-AC8D-6AB07902262E}"/>
              </a:ext>
            </a:extLst>
          </p:cNvPr>
          <p:cNvSpPr/>
          <p:nvPr/>
        </p:nvSpPr>
        <p:spPr>
          <a:xfrm>
            <a:off x="585897" y="5005346"/>
            <a:ext cx="55101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Тема №1: «Обзор и анализ подходов к оценке «коэффициента качества производства» в разных странах».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Тема №2: «Роль СМК в управлении надежностью электронных модулей на разных стадиях жизненного цикла».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Тема №3: «Роль СМН на предприятиях и взаимосвязь с СМК в разных странах».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Тема №4: «Методы оценки факторов, влияющих на этап проектирования и производства электронных модулей».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…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0A9EF3-BD14-402C-9DE9-5E97A4EFD020}"/>
              </a:ext>
            </a:extLst>
          </p:cNvPr>
          <p:cNvSpPr txBox="1"/>
          <p:nvPr/>
        </p:nvSpPr>
        <p:spPr>
          <a:xfrm>
            <a:off x="6589715" y="4432327"/>
            <a:ext cx="514991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Цель научного семинара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– формирование профессиональных компетенций для работы участников проекта на предприятиях электронной промышленности (как оборонного комплекса, космического комплекса, так и народнохозяйственного). </a:t>
            </a: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Научный семинар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углубляет общеинженерные профессиональные знания навыками исследовательской работы в области управления надежностью электронных модулей на всех стадиях жизненного цикла; активного управления надежностью при проектировании изделий; дает фундаментальные знания в области современных методов и моделей теории надежности, включая, физические основы теории безотказности электронной компонентной базы.</a:t>
            </a:r>
          </a:p>
        </p:txBody>
      </p:sp>
    </p:spTree>
    <p:extLst>
      <p:ext uri="{BB962C8B-B14F-4D97-AF65-F5344CB8AC3E}">
        <p14:creationId xmlns:p14="http://schemas.microsoft.com/office/powerpoint/2010/main" val="1750942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1"/>
            <a:ext cx="7945984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Коллектив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72BFAB-F788-45E7-8DDE-805BE81313C3}"/>
              </a:ext>
            </a:extLst>
          </p:cNvPr>
          <p:cNvSpPr txBox="1"/>
          <p:nvPr/>
        </p:nvSpPr>
        <p:spPr>
          <a:xfrm>
            <a:off x="306287" y="3044954"/>
            <a:ext cx="341860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Королев Павел Сергеевич: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к.т.н., доцент департамента электронной инженерии.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Научное руководство проектом.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Руководство научным семинаром.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Постановка и распределение задач участникам НУГ.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Консультирование членов НУГ по теории надежности электронных модулей.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докладов и публикаций.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Редактирование научных материалов членов НУГ.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Координация проекта.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Сопровождение проекта.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научных проблем.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Проверка целесообразности и перспективности выполненных работ.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Содействие в сборе и анализе данных.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Контроль реализации задач.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Коммуникация с представителями партнеров.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Мотивация команды.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Сбор отчетов.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Выявление проблем.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2F8BC8-2BDA-47AD-B813-404DDAA32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494" y="1865436"/>
            <a:ext cx="1180433" cy="11629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0AD966-D50F-4709-A002-00629CB8BC36}"/>
              </a:ext>
            </a:extLst>
          </p:cNvPr>
          <p:cNvSpPr txBox="1"/>
          <p:nvPr/>
        </p:nvSpPr>
        <p:spPr>
          <a:xfrm>
            <a:off x="4333034" y="3042389"/>
            <a:ext cx="341860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Полесский Сергей Николаевич: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к.т.н., доцент департамента компьютерной инженерии.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Методическое руководство проектом.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Постановка и распределение задач участникам НУГ.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Консультирование членов НУГ по теоретическим и практическим вопросам оценки и обеспечения надежности электронных модулей, методам управления надежностью на предприятиях.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Редактирование научных материалов членов НУГ.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Сопровождение проекта.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научных проблем.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Проверка целесообразности результатов.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Содействие в сборе и анализе данных.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Контроль реализации задач.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Коммуникация с представителями партнеров.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Мотивация команды.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Сбор отчетов.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B560802-A4B5-44C3-A22A-3B53E6C0D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003" y="1852655"/>
            <a:ext cx="1200012" cy="11757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D30C80-FC12-45F3-864C-C72B8DF46E4C}"/>
              </a:ext>
            </a:extLst>
          </p:cNvPr>
          <p:cNvSpPr txBox="1"/>
          <p:nvPr/>
        </p:nvSpPr>
        <p:spPr>
          <a:xfrm>
            <a:off x="8439624" y="3042389"/>
            <a:ext cx="3418607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Цветков Вячеслав Эдуардович: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магистрант 2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образовательной программы «Интернет вещей и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киберфизические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системы».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аналитических исследований в области расчетной оценки единичных показателей надежности электронных модулей.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докладов и публикаций.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Редактирование научных материалов членов НУГ.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Перевод с английского языка на русский вопросов, содержащихся в справочнике надежности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Handbook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217PlusTM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RIAC-HDBK-217Plus и относящихся к категории отказов, связанной с отказами комплектующих элементов.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методов расчетной оценки «коэффициента качества производства».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Гармонизация деятельности среди студентов-членов НУГ.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Сбор и анализ данных.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Поддержка уровня эмоционального интеллекта в команде.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Работа с документацией.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Контроль реализации задач.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B7205E0-223E-4991-88DB-5DFB6B07A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9566" y="1759133"/>
            <a:ext cx="1014151" cy="12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46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1"/>
            <a:ext cx="7945984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Коллектив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72BFAB-F788-45E7-8DDE-805BE81313C3}"/>
              </a:ext>
            </a:extLst>
          </p:cNvPr>
          <p:cNvSpPr txBox="1"/>
          <p:nvPr/>
        </p:nvSpPr>
        <p:spPr>
          <a:xfrm>
            <a:off x="306287" y="3044954"/>
            <a:ext cx="388786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Ландер Леонид Борисович: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магистрант 2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образовательной программы «Интернет вещей и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киберфизические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системы».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аналитических исследований в области расчетной оценки единичных показателей надежности электронных модулей.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механизмов функционирования СМК и СМН на предприятиях.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процедур внутреннего и внешнего аудита.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Изучение стандартов в области программ обеспечения надежности электронных модулей.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докладов и публикаций.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Редактирование научных материалов членов НУГ.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Перевод с английского языка на русский вопросов, содержащихся в справочнике надежности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Handbook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217PlusTM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RIAC-HDBK-217Plus и относящихся к конструктивной категории отказов.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Анализ нормативных требований к мероприятиям обеспечения надежности электронных модулей.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Содействие в сборе и анализе данных.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Работа с документацией.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Поддержка уровня эмоционального интеллекта в команде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0AD966-D50F-4709-A002-00629CB8BC36}"/>
              </a:ext>
            </a:extLst>
          </p:cNvPr>
          <p:cNvSpPr txBox="1"/>
          <p:nvPr/>
        </p:nvSpPr>
        <p:spPr>
          <a:xfrm>
            <a:off x="4374583" y="3042389"/>
            <a:ext cx="3770618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Кононова Наталья Алексеевна: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магистрант 2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образовательной программы «Прикладная электроника и фотоника».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аналитических исследований в области управления надежностью электронных модулей на предприятиях.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механизмов функционирования СМК и СМН на предприятиях.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процедур внутреннего и внешнего аудита.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Изучение стандартов в области программ обеспечения надежности электронных модулей.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докладов и публикаций.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Редактирование научных материалов членов НУГ.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Перевод с английского языка на русский вопросов, содержащихся в справочнике надежности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Handbook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217PlusTM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RIAC-HDBK-217Plus и относящихся к категориям отказов, обусловленных несовершенством управления повышением надежности и производственным отказам.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Анализ нормативных требований к мероприятиям обеспечения надежности электронных модулей.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Содействие в сборе и анализе данных.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Работа с документацией.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D30C80-FC12-45F3-864C-C72B8DF46E4C}"/>
              </a:ext>
            </a:extLst>
          </p:cNvPr>
          <p:cNvSpPr txBox="1"/>
          <p:nvPr/>
        </p:nvSpPr>
        <p:spPr>
          <a:xfrm>
            <a:off x="8439624" y="3042389"/>
            <a:ext cx="341860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Цветков Павел Алексеевич: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студент-специалист 1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образовательной программы «Компьютерная безопасность».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докладов и публикаций.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Редактирование научных материалов членов НУГ.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Перевод с английского языка на русский вопросов, содержащихся в справочнике надежности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Handbook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217PlusTM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RIAC-HDBK-217Plus и относящихся к категориям отказов, обусловленных эксплуатационными отказами.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Содействие в сборе и анализе данных.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Работа с документацией.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брендбука.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Создание концепции интерфейса с учетом эргономики.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Популяризация науки в рамках НУГ в медиа-пространстве.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666DA8-4475-4572-8DEC-990801845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282" y="1838790"/>
            <a:ext cx="1205228" cy="121746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305EA68-7F3F-45CD-B4EC-72A9C3450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743" y="1842513"/>
            <a:ext cx="1217465" cy="12174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0363D1-6BA5-4692-84DF-E45A8A25CA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3"/>
          <a:stretch/>
        </p:blipFill>
        <p:spPr bwMode="auto">
          <a:xfrm>
            <a:off x="9636584" y="1721984"/>
            <a:ext cx="1205228" cy="1423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6713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F987D50-8411-4AA3-BF66-136B08171B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52"/>
          <a:stretch/>
        </p:blipFill>
        <p:spPr>
          <a:xfrm>
            <a:off x="964155" y="1725582"/>
            <a:ext cx="1028132" cy="1105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1"/>
            <a:ext cx="7945984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Коллектив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72BFAB-F788-45E7-8DDE-805BE81313C3}"/>
              </a:ext>
            </a:extLst>
          </p:cNvPr>
          <p:cNvSpPr txBox="1"/>
          <p:nvPr/>
        </p:nvSpPr>
        <p:spPr>
          <a:xfrm>
            <a:off x="215602" y="2563411"/>
            <a:ext cx="273720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Козлова Анастасия Александровна: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бакалавр 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образовательной программы «Инфокоммуникационные технологии и системы связи».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докладов и публикаций.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Редактирование научных материалов членов НУГ.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Перевод с английского языка на русский вопросов, содержащихся в справочнике надежности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Handbook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217PlusTM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RIAC-HDBK-217Plus и относящихся к категориям отказов, обусловленных несовершенством системы управления.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Содействие в сборе и анализе данных.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Работа с документацией.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Web-сервиса для расчетной оценки весовых коэффициентов вопросов, сформированных на основе требований НТД.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Web-сервиса для внутреннего и внешнего аудита, а также для оценки дифференциального «коэффициента качества производства».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Тестирование Web-сервиса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0AD966-D50F-4709-A002-00629CB8BC36}"/>
              </a:ext>
            </a:extLst>
          </p:cNvPr>
          <p:cNvSpPr txBox="1"/>
          <p:nvPr/>
        </p:nvSpPr>
        <p:spPr>
          <a:xfrm>
            <a:off x="3130348" y="2583976"/>
            <a:ext cx="303885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Мкртчян Гарик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Андраникович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бакалавр 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образовательной программы «Инфокоммуникационные технологии и системы связи».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докладов и публикаций.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Редактирование научных материалов членов НУГ.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Перевод с английского языка на русский вопросов, содержащихся в справочнике надежности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Handbook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217PlusTM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RIAC-HDBK-217Plus и относящихся к категориям отказов, обусловленных несовершенством методов контроля.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Содействие в сборе и анализе данных.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Работа с документацией.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Заполнение баз данных.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Web-сервиса для расчетной оценки весовых коэффициентов вопросов, сформированных на основе требований НТД.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Web-сервиса для внутреннего и внешнего аудита, а также для оценки дифференциального «коэффициента качества производства».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Тестирование Web-сервиса.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D30C80-FC12-45F3-864C-C72B8DF46E4C}"/>
              </a:ext>
            </a:extLst>
          </p:cNvPr>
          <p:cNvSpPr txBox="1"/>
          <p:nvPr/>
        </p:nvSpPr>
        <p:spPr>
          <a:xfrm>
            <a:off x="6346745" y="2565770"/>
            <a:ext cx="279725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Насыров Даниэль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Дамилевич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бакалавр 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образовательной программы «Инфокоммуникационные технологии и системы связи».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докладов и публикаций.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Редактирование научных материалов членов НУГ.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Перевод с английского языка на русский вопросов, содержащихся в справочнике надежности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Handbook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217PlusTM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RIAC-HDBK-217Plus и относящихся к категориям отказов, обусловленных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деградационными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отказами.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Содействие в сборе и анализе данных.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Работа с документацией.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Заполнение баз данных.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Web-сервиса для расчетной оценки весовых коэффициентов вопросов, сформированных на основе требований НТД.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Web-сервиса для внутреннего и внешнего аудита, а также для оценки дифференциального «коэффициента качества производства».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Тестирование Web-сервиса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DFF122-8192-46CD-9667-1BC50236143D}"/>
              </a:ext>
            </a:extLst>
          </p:cNvPr>
          <p:cNvSpPr txBox="1"/>
          <p:nvPr/>
        </p:nvSpPr>
        <p:spPr>
          <a:xfrm>
            <a:off x="9321537" y="2563411"/>
            <a:ext cx="251649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Бушуев Никита Игоревич: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бакалавр 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образовательной программы «Инфокоммуникационные технологии и системы связи».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докладов и публикаций.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Редактирование научных материалов членов НУГ.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Содействие в сборе и анализе данных.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Работа с документацией.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Заполнение баз данных.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Web-сервиса для расчетной оценки весовых коэффициентов вопросов, сформированных на основе требований НТД.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Web-сервиса для внутреннего и внешнего аудита, а также для оценки дифференциального «коэффициента качества производства».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Тестирование Web-сервиса.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9972A41-4EE9-44BF-876C-C6A9E80E3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335" y="1515660"/>
            <a:ext cx="1161107" cy="1161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4E8970-B806-4313-B671-E949CB090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4905" y="1515660"/>
            <a:ext cx="1048571" cy="1121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E53CB96-6602-4391-9952-C643AC8CB7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4533" y="1478424"/>
            <a:ext cx="1048571" cy="1121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9418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1"/>
            <a:ext cx="7945984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Планируемые научные результаты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6780897-DA82-447C-844C-1A5B80EEA81E}"/>
              </a:ext>
            </a:extLst>
          </p:cNvPr>
          <p:cNvSpPr/>
          <p:nvPr/>
        </p:nvSpPr>
        <p:spPr>
          <a:xfrm>
            <a:off x="506032" y="1878387"/>
            <a:ext cx="923736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Объект исследования: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типовая процедура и инженерные методики прогнозирования единичных показателей надежности электронных модулей.</a:t>
            </a:r>
          </a:p>
          <a:p>
            <a:pPr algn="just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Предмет исследования: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методы и математические модели расчетной оценки единичных показателей надежности электронных модулей.</a:t>
            </a:r>
          </a:p>
          <a:p>
            <a:pPr algn="just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Научные результаты: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Математическая модель дифференциального «коэффициента качества производства», позволяющая учесть полноту выполнения необходимых мероприятий НТД при проектировании и производстве ЭМ, включая эффективность функционирования СМК и другие необходимые факторы, которые будут определены в ходе исследования.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Метод формирования опросника, позволяющий структурированно оценить полноту выполнения требований НТД при проектировании и производстве ЭМ на каждом уровне при онтологическом подходе.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Методика оценки единичных показателей надежности ЭМ с учетом состояния СМК и СМН организации-исполнителя.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Методика обеспечения надежности, повышающая уровень проектной надежности благодаря своевременному применению корректирующих действий посредством строгой локализации невыполненных мероприятий НТД (нарушений) на этапах проектирования, производства ЭМ и формированию механизма обратной связи – предупреждающих действий по обеспечению надежности.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Научная новизна:</a:t>
            </a:r>
          </a:p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Состоит в развитии технологии обеспечения (управления) надежности(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ью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) электронных модулей при проектировании и производстве с увеличенным сроком эксплуатации, включающая в себя модели, методы, программные средства и методики, интегрированные в сквозную технологию автоматизированного проектирования и построенную на базе основных принципов ИПИ(CALS)-технологий.</a:t>
            </a:r>
          </a:p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Полученные научные результаты предполагается согласовывать с результатами, опубликованными в отечественной и зарубежной литературе, а также с заинтересованными предприятиями, такими как, АО "Концерн "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Океанприбор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«, АО "НПП "Радар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ммс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«, АО «Концерн «МПО –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Гидроприбор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», АО "ИТТ«, АО "НПК "СПП«, АО "НИИ ТП«, АО "НПО "Электромашина«, АО «СЭГЗ», ФГБОУ «МАИ НИУ», </a:t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Трансконвертер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», ФГБОУ ВО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УУНиТ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АО «НИКИРЭТ», АО "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Коцерн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ВКО "Алмаз-Антей«, АО "РТИ им Минца«, АО "УПТ«, </a:t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ПАО «НПО «Алмаз», ПАО «РКК «Энергия» им. С.П. Королёва», Филиал ОРКК - НИИ КП, ИКИ РАН, АО "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КБточмаш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им. А.Э.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Нудельмана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НИИ Радио, ИТМО, Воронежский государственный технический университет, Пензенский государственный университет и др.</a:t>
            </a:r>
          </a:p>
        </p:txBody>
      </p:sp>
      <p:pic>
        <p:nvPicPr>
          <p:cNvPr id="6146" name="Picture 2" descr="строительная индустрия нефть газ аннотация круг фон плоский PNG ,  справочная информация, черный, бизнес PNG картинки и пнг рисунок для  бесплатной загрузки">
            <a:extLst>
              <a:ext uri="{FF2B5EF4-FFF2-40B4-BE49-F238E27FC236}">
                <a16:creationId xmlns:a16="http://schemas.microsoft.com/office/drawing/2014/main" id="{53AAC58C-6137-4A01-9079-FFB79397A3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7" t="19019" r="17693" b="9816"/>
          <a:stretch/>
        </p:blipFill>
        <p:spPr bwMode="auto">
          <a:xfrm>
            <a:off x="11229984" y="3807867"/>
            <a:ext cx="672576" cy="7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Миссия Психея близка к запуску | Positivnews.ru">
            <a:extLst>
              <a:ext uri="{FF2B5EF4-FFF2-40B4-BE49-F238E27FC236}">
                <a16:creationId xmlns:a16="http://schemas.microsoft.com/office/drawing/2014/main" id="{368300DB-4DB4-424F-8A47-A9C04C46E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346" y="1896962"/>
            <a:ext cx="1489152" cy="805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Атомная Электростанция – Бесплатные иконки: промышленность">
            <a:extLst>
              <a:ext uri="{FF2B5EF4-FFF2-40B4-BE49-F238E27FC236}">
                <a16:creationId xmlns:a16="http://schemas.microsoft.com/office/drawing/2014/main" id="{7FB64F8B-A589-4A64-87CA-DF4A9AB64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640" y="1896962"/>
            <a:ext cx="630925" cy="74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Здравоохранение и медицина – Бесплатные иконки: медицинский">
            <a:extLst>
              <a:ext uri="{FF2B5EF4-FFF2-40B4-BE49-F238E27FC236}">
                <a16:creationId xmlns:a16="http://schemas.microsoft.com/office/drawing/2014/main" id="{85DACE08-B856-49DD-A563-9F02DED77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400" y="3718393"/>
            <a:ext cx="767847" cy="76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промышленность PNG и картинки пнг | рисунок Векторы и PSD | Бесплатная  загрузка на Pngtree">
            <a:extLst>
              <a:ext uri="{FF2B5EF4-FFF2-40B4-BE49-F238E27FC236}">
                <a16:creationId xmlns:a16="http://schemas.microsoft.com/office/drawing/2014/main" id="{A0226A7F-DCC9-41AE-8EDE-574364EE49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7" t="8353" r="9775" b="6493"/>
          <a:stretch/>
        </p:blipFill>
        <p:spPr bwMode="auto">
          <a:xfrm>
            <a:off x="9748396" y="2804591"/>
            <a:ext cx="767847" cy="81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Российская оборонная промышленность достигла пределов | 18.01.2022, ИноСМИ">
            <a:extLst>
              <a:ext uri="{FF2B5EF4-FFF2-40B4-BE49-F238E27FC236}">
                <a16:creationId xmlns:a16="http://schemas.microsoft.com/office/drawing/2014/main" id="{A7A0C655-ECD0-4D9A-84FB-09356FFC7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687" y="2831252"/>
            <a:ext cx="1184878" cy="794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9AABDA-C84C-4A31-98FA-3D5928115418}"/>
              </a:ext>
            </a:extLst>
          </p:cNvPr>
          <p:cNvSpPr txBox="1"/>
          <p:nvPr/>
        </p:nvSpPr>
        <p:spPr>
          <a:xfrm>
            <a:off x="9139121" y="6403421"/>
            <a:ext cx="30528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https://asonika.tilda.ws/products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E63F16-0A17-45EF-8473-69F2BE30B0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72133" y="4438311"/>
            <a:ext cx="2025944" cy="1670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92E540-454E-4330-AC5B-E676AC5069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1731">
            <a:off x="9862491" y="6063663"/>
            <a:ext cx="1979390" cy="323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84914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1"/>
            <a:ext cx="7945984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 как продукты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2058" name="Picture 10" descr="Веб-разработка сайта: нюансы и особенности процесса | АРБУЗ">
            <a:extLst>
              <a:ext uri="{FF2B5EF4-FFF2-40B4-BE49-F238E27FC236}">
                <a16:creationId xmlns:a16="http://schemas.microsoft.com/office/drawing/2014/main" id="{FFF735C6-F1C5-4A2F-95E4-88C24BE72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97" y="2439417"/>
            <a:ext cx="2979066" cy="2486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199739-8A7F-4B6D-9A10-383F14C363BF}"/>
              </a:ext>
            </a:extLst>
          </p:cNvPr>
          <p:cNvSpPr/>
          <p:nvPr/>
        </p:nvSpPr>
        <p:spPr>
          <a:xfrm>
            <a:off x="480097" y="2016740"/>
            <a:ext cx="49836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Программное обеспечение (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сервис/приложение)</a:t>
            </a:r>
          </a:p>
        </p:txBody>
      </p:sp>
      <p:pic>
        <p:nvPicPr>
          <p:cNvPr id="2060" name="Picture 12" descr="Проблемы разработки ПО: Сроки против качества">
            <a:extLst>
              <a:ext uri="{FF2B5EF4-FFF2-40B4-BE49-F238E27FC236}">
                <a16:creationId xmlns:a16="http://schemas.microsoft.com/office/drawing/2014/main" id="{2FF6A5DD-9F3A-492A-90B5-1071499CD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264" y="2430743"/>
            <a:ext cx="4377997" cy="2486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База данных как объект интеллектуальных прав: чего не хватает в  регулировании - новости Право.ру">
            <a:extLst>
              <a:ext uri="{FF2B5EF4-FFF2-40B4-BE49-F238E27FC236}">
                <a16:creationId xmlns:a16="http://schemas.microsoft.com/office/drawing/2014/main" id="{CB88F326-2F29-4578-844E-45958145F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082" y="2439418"/>
            <a:ext cx="3752821" cy="2486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73C13B-8B58-4EEC-A15B-09E12DA6D349}"/>
              </a:ext>
            </a:extLst>
          </p:cNvPr>
          <p:cNvSpPr/>
          <p:nvPr/>
        </p:nvSpPr>
        <p:spPr>
          <a:xfrm>
            <a:off x="7964654" y="2115025"/>
            <a:ext cx="2464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База данных (опросник)</a:t>
            </a:r>
          </a:p>
        </p:txBody>
      </p:sp>
      <p:sp>
        <p:nvSpPr>
          <p:cNvPr id="2" name="Левая фигурная скобка 1">
            <a:extLst>
              <a:ext uri="{FF2B5EF4-FFF2-40B4-BE49-F238E27FC236}">
                <a16:creationId xmlns:a16="http://schemas.microsoft.com/office/drawing/2014/main" id="{1050A03A-30A5-4198-8DEE-D51D4A8BF646}"/>
              </a:ext>
            </a:extLst>
          </p:cNvPr>
          <p:cNvSpPr/>
          <p:nvPr/>
        </p:nvSpPr>
        <p:spPr>
          <a:xfrm rot="16200000">
            <a:off x="5963752" y="-574619"/>
            <a:ext cx="264496" cy="11231806"/>
          </a:xfrm>
          <a:prstGeom prst="leftBrace">
            <a:avLst>
              <a:gd name="adj1" fmla="val 142618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64" name="Picture 16" descr="Что такое OKR? Цели и ключевые результаты для команды | HURMA">
            <a:extLst>
              <a:ext uri="{FF2B5EF4-FFF2-40B4-BE49-F238E27FC236}">
                <a16:creationId xmlns:a16="http://schemas.microsoft.com/office/drawing/2014/main" id="{FE8C531D-1291-4B83-B359-80DBF2E7A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84" y="5380897"/>
            <a:ext cx="2865056" cy="133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Результаты олимпиады «Высшая проба» – Новости – Олимпиада школьников  «Высшая проба» – Национальный исследовательский университет «Высшая школа  экономики»">
            <a:extLst>
              <a:ext uri="{FF2B5EF4-FFF2-40B4-BE49-F238E27FC236}">
                <a16:creationId xmlns:a16="http://schemas.microsoft.com/office/drawing/2014/main" id="{A859B74F-1561-4838-890F-754CDDDA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621" y="1136166"/>
            <a:ext cx="2594579" cy="103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7DD36E9-B55F-4CFB-804A-D44B2E5B21C4}"/>
              </a:ext>
            </a:extLst>
          </p:cNvPr>
          <p:cNvSpPr txBox="1"/>
          <p:nvPr/>
        </p:nvSpPr>
        <p:spPr>
          <a:xfrm>
            <a:off x="5775548" y="5646033"/>
            <a:ext cx="484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FFC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K</a:t>
            </a:r>
            <a:r>
              <a:rPr lang="en-US" sz="1100" b="1" i="1" dirty="0">
                <a:solidFill>
                  <a:srgbClr val="FFC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</a:t>
            </a:r>
            <a:r>
              <a:rPr lang="ru-RU" sz="1800" b="1" i="1" dirty="0">
                <a:solidFill>
                  <a:srgbClr val="FFC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endParaRPr lang="ru-RU" b="1" i="1" dirty="0">
              <a:solidFill>
                <a:srgbClr val="FFC000"/>
              </a:solidFill>
            </a:endParaRPr>
          </a:p>
        </p:txBody>
      </p:sp>
      <p:pic>
        <p:nvPicPr>
          <p:cNvPr id="22" name="Picture 4" descr="От требований к постановкам задач на разработку с помощью архитектурного  проекта - Практические курсы по бизнес-анализу – обучение системных и  бизнес-аналитиков, курсы BABOK">
            <a:extLst>
              <a:ext uri="{FF2B5EF4-FFF2-40B4-BE49-F238E27FC236}">
                <a16:creationId xmlns:a16="http://schemas.microsoft.com/office/drawing/2014/main" id="{0C7965AD-5DB6-4824-AC69-D6DD2FC87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60" y="5328067"/>
            <a:ext cx="2110485" cy="123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Печатные платы — РЕЗОНИТ — Производство и монтаж печатных плат">
            <a:extLst>
              <a:ext uri="{FF2B5EF4-FFF2-40B4-BE49-F238E27FC236}">
                <a16:creationId xmlns:a16="http://schemas.microsoft.com/office/drawing/2014/main" id="{DAF6FCA0-F176-4E6E-A9B4-72362528B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8" t="11418" r="6859" b="6811"/>
          <a:stretch/>
        </p:blipFill>
        <p:spPr bwMode="auto">
          <a:xfrm>
            <a:off x="9949688" y="5191804"/>
            <a:ext cx="1937512" cy="15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14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Что такое федеральные округа и зачем они нужны. Объясняем простыми словами  — Секрет фирмы">
            <a:extLst>
              <a:ext uri="{FF2B5EF4-FFF2-40B4-BE49-F238E27FC236}">
                <a16:creationId xmlns:a16="http://schemas.microsoft.com/office/drawing/2014/main" id="{BEEDE8B0-1ADD-4780-930D-0BFB6E309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t="2598" r="1493" b="5799"/>
          <a:stretch/>
        </p:blipFill>
        <p:spPr bwMode="auto">
          <a:xfrm>
            <a:off x="342900" y="2017723"/>
            <a:ext cx="11553825" cy="458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1"/>
            <a:ext cx="7945984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Карта партнеров НУГ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6385A34-0B05-4794-BF38-3EB462D56831}"/>
              </a:ext>
            </a:extLst>
          </p:cNvPr>
          <p:cNvSpPr/>
          <p:nvPr/>
        </p:nvSpPr>
        <p:spPr>
          <a:xfrm>
            <a:off x="1752981" y="4324016"/>
            <a:ext cx="1309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"Концерн "</a:t>
            </a:r>
            <a:r>
              <a:rPr lang="ru-RU" sz="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Океанприбор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699AFC5-2AA3-4DB6-B5DB-8D177509F5CA}"/>
              </a:ext>
            </a:extLst>
          </p:cNvPr>
          <p:cNvSpPr/>
          <p:nvPr/>
        </p:nvSpPr>
        <p:spPr>
          <a:xfrm>
            <a:off x="2671501" y="4530698"/>
            <a:ext cx="8562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"НПП "Радар </a:t>
            </a:r>
            <a:r>
              <a:rPr lang="ru-RU" sz="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ммс</a:t>
            </a:r>
            <a:r>
              <a:rPr lang="ru-RU" sz="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5738556-C883-4F8C-9A7E-474FFF637E3C}"/>
              </a:ext>
            </a:extLst>
          </p:cNvPr>
          <p:cNvSpPr/>
          <p:nvPr/>
        </p:nvSpPr>
        <p:spPr>
          <a:xfrm>
            <a:off x="3228814" y="4461215"/>
            <a:ext cx="15122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«Концерн «МПО – </a:t>
            </a:r>
            <a:r>
              <a:rPr lang="ru-RU" sz="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Гидроприбор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75C1C07-4917-4CFD-B854-27FE6230F03D}"/>
              </a:ext>
            </a:extLst>
          </p:cNvPr>
          <p:cNvSpPr/>
          <p:nvPr/>
        </p:nvSpPr>
        <p:spPr>
          <a:xfrm>
            <a:off x="1452519" y="4655451"/>
            <a:ext cx="68849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АО "ИТТ"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47031EB-0FD9-48B9-A191-EE853F0F87A9}"/>
              </a:ext>
            </a:extLst>
          </p:cNvPr>
          <p:cNvSpPr/>
          <p:nvPr/>
        </p:nvSpPr>
        <p:spPr>
          <a:xfrm>
            <a:off x="1229331" y="5128317"/>
            <a:ext cx="100473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АО "НПК "СПП"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866AF5D-6154-4B93-9A89-8609B6E2B1CC}"/>
              </a:ext>
            </a:extLst>
          </p:cNvPr>
          <p:cNvSpPr/>
          <p:nvPr/>
        </p:nvSpPr>
        <p:spPr>
          <a:xfrm>
            <a:off x="1234565" y="5256313"/>
            <a:ext cx="92924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"НИИ ТП"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1530EBE-3D5D-4A6A-9F1E-9F7898B579E6}"/>
              </a:ext>
            </a:extLst>
          </p:cNvPr>
          <p:cNvSpPr/>
          <p:nvPr/>
        </p:nvSpPr>
        <p:spPr>
          <a:xfrm>
            <a:off x="4136366" y="4849793"/>
            <a:ext cx="15122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"НПО "Электромашина"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C613289-00A0-4906-8936-52CEAD4A244C}"/>
              </a:ext>
            </a:extLst>
          </p:cNvPr>
          <p:cNvSpPr/>
          <p:nvPr/>
        </p:nvSpPr>
        <p:spPr>
          <a:xfrm>
            <a:off x="2411926" y="5094317"/>
            <a:ext cx="10307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«СЭГЗ»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4C355E4-575F-4D01-825D-18BCB36A0866}"/>
              </a:ext>
            </a:extLst>
          </p:cNvPr>
          <p:cNvSpPr/>
          <p:nvPr/>
        </p:nvSpPr>
        <p:spPr>
          <a:xfrm>
            <a:off x="1237375" y="4755118"/>
            <a:ext cx="151226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Трансконвертер</a:t>
            </a:r>
            <a:r>
              <a:rPr lang="ru-RU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BADFE3D-536A-4267-8C2F-E65EAA899FA7}"/>
              </a:ext>
            </a:extLst>
          </p:cNvPr>
          <p:cNvSpPr/>
          <p:nvPr/>
        </p:nvSpPr>
        <p:spPr>
          <a:xfrm>
            <a:off x="2246513" y="5283990"/>
            <a:ext cx="10307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«НИКИРЭТ»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7DB768-10DE-41FA-AF92-DD7E27357576}"/>
              </a:ext>
            </a:extLst>
          </p:cNvPr>
          <p:cNvSpPr/>
          <p:nvPr/>
        </p:nvSpPr>
        <p:spPr>
          <a:xfrm>
            <a:off x="1138511" y="4872742"/>
            <a:ext cx="18531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АО "</a:t>
            </a:r>
            <a:r>
              <a:rPr lang="ru-RU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Коцерн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 ВКО "Алмаз-Антей"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227EB35-1A53-41F3-9F1B-4ACC416BE0A1}"/>
              </a:ext>
            </a:extLst>
          </p:cNvPr>
          <p:cNvSpPr/>
          <p:nvPr/>
        </p:nvSpPr>
        <p:spPr>
          <a:xfrm>
            <a:off x="1210074" y="4987484"/>
            <a:ext cx="121918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"РТИ им Минца"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E47576C-CC6A-4C29-BE01-1A11CDBBC96A}"/>
              </a:ext>
            </a:extLst>
          </p:cNvPr>
          <p:cNvSpPr/>
          <p:nvPr/>
        </p:nvSpPr>
        <p:spPr>
          <a:xfrm>
            <a:off x="-13929" y="4562758"/>
            <a:ext cx="92924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"УПТ"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7470626-5396-4019-80A7-D57BD26ABCA0}"/>
              </a:ext>
            </a:extLst>
          </p:cNvPr>
          <p:cNvSpPr/>
          <p:nvPr/>
        </p:nvSpPr>
        <p:spPr>
          <a:xfrm>
            <a:off x="93643" y="4689928"/>
            <a:ext cx="12513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ПАО «НПО «Алмаз»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3FB0B58-7906-427A-9B59-90A2153FFD63}"/>
              </a:ext>
            </a:extLst>
          </p:cNvPr>
          <p:cNvSpPr/>
          <p:nvPr/>
        </p:nvSpPr>
        <p:spPr>
          <a:xfrm>
            <a:off x="67606" y="4801285"/>
            <a:ext cx="1251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«РКК «Энергия» им. С.П. Королёва»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8E266B5-51F4-4935-85D1-0E268208BF0E}"/>
              </a:ext>
            </a:extLst>
          </p:cNvPr>
          <p:cNvSpPr/>
          <p:nvPr/>
        </p:nvSpPr>
        <p:spPr>
          <a:xfrm>
            <a:off x="84234" y="4447126"/>
            <a:ext cx="140350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Филиал ОРКК - НИИ КП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D00AE5A-23D5-4904-B17D-217B9C9BD44F}"/>
              </a:ext>
            </a:extLst>
          </p:cNvPr>
          <p:cNvSpPr/>
          <p:nvPr/>
        </p:nvSpPr>
        <p:spPr>
          <a:xfrm>
            <a:off x="61030" y="5040869"/>
            <a:ext cx="12513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НИИ Радио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F76A1D6-2331-4D2A-9236-333FE9B1E4E0}"/>
              </a:ext>
            </a:extLst>
          </p:cNvPr>
          <p:cNvSpPr/>
          <p:nvPr/>
        </p:nvSpPr>
        <p:spPr>
          <a:xfrm>
            <a:off x="41270" y="5142122"/>
            <a:ext cx="1251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"</a:t>
            </a:r>
            <a:r>
              <a:rPr lang="ru-RU" sz="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КБточмаш</a:t>
            </a:r>
            <a:r>
              <a:rPr lang="ru-RU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им. А.Э. </a:t>
            </a:r>
            <a:r>
              <a:rPr lang="ru-RU" sz="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Нудельмана</a:t>
            </a:r>
            <a:r>
              <a:rPr lang="ru-RU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DF20D08-4491-414C-82D0-C9D7F1FAE3BC}"/>
              </a:ext>
            </a:extLst>
          </p:cNvPr>
          <p:cNvSpPr/>
          <p:nvPr/>
        </p:nvSpPr>
        <p:spPr>
          <a:xfrm>
            <a:off x="508466" y="4568527"/>
            <a:ext cx="12513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ИКИ РАН</a:t>
            </a: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0E9506CD-A2D6-4D93-A3C8-293CF2C19DE8}"/>
              </a:ext>
            </a:extLst>
          </p:cNvPr>
          <p:cNvSpPr/>
          <p:nvPr/>
        </p:nvSpPr>
        <p:spPr>
          <a:xfrm>
            <a:off x="107362" y="4416777"/>
            <a:ext cx="1378538" cy="1025708"/>
          </a:xfrm>
          <a:custGeom>
            <a:avLst/>
            <a:gdLst>
              <a:gd name="connsiteX0" fmla="*/ 1378538 w 1378538"/>
              <a:gd name="connsiteY0" fmla="*/ 307623 h 1025708"/>
              <a:gd name="connsiteX1" fmla="*/ 1346788 w 1378538"/>
              <a:gd name="connsiteY1" fmla="*/ 237773 h 1025708"/>
              <a:gd name="connsiteX2" fmla="*/ 1321388 w 1378538"/>
              <a:gd name="connsiteY2" fmla="*/ 174273 h 1025708"/>
              <a:gd name="connsiteX3" fmla="*/ 1308688 w 1378538"/>
              <a:gd name="connsiteY3" fmla="*/ 142523 h 1025708"/>
              <a:gd name="connsiteX4" fmla="*/ 1283288 w 1378538"/>
              <a:gd name="connsiteY4" fmla="*/ 79023 h 1025708"/>
              <a:gd name="connsiteX5" fmla="*/ 1245188 w 1378538"/>
              <a:gd name="connsiteY5" fmla="*/ 47273 h 1025708"/>
              <a:gd name="connsiteX6" fmla="*/ 1219788 w 1378538"/>
              <a:gd name="connsiteY6" fmla="*/ 28223 h 1025708"/>
              <a:gd name="connsiteX7" fmla="*/ 1130888 w 1378538"/>
              <a:gd name="connsiteY7" fmla="*/ 9173 h 1025708"/>
              <a:gd name="connsiteX8" fmla="*/ 1111838 w 1378538"/>
              <a:gd name="connsiteY8" fmla="*/ 2823 h 1025708"/>
              <a:gd name="connsiteX9" fmla="*/ 984838 w 1378538"/>
              <a:gd name="connsiteY9" fmla="*/ 21873 h 1025708"/>
              <a:gd name="connsiteX10" fmla="*/ 934038 w 1378538"/>
              <a:gd name="connsiteY10" fmla="*/ 47273 h 1025708"/>
              <a:gd name="connsiteX11" fmla="*/ 914988 w 1378538"/>
              <a:gd name="connsiteY11" fmla="*/ 59973 h 1025708"/>
              <a:gd name="connsiteX12" fmla="*/ 895938 w 1378538"/>
              <a:gd name="connsiteY12" fmla="*/ 66323 h 1025708"/>
              <a:gd name="connsiteX13" fmla="*/ 762588 w 1378538"/>
              <a:gd name="connsiteY13" fmla="*/ 59973 h 1025708"/>
              <a:gd name="connsiteX14" fmla="*/ 743538 w 1378538"/>
              <a:gd name="connsiteY14" fmla="*/ 53623 h 1025708"/>
              <a:gd name="connsiteX15" fmla="*/ 718138 w 1378538"/>
              <a:gd name="connsiteY15" fmla="*/ 47273 h 1025708"/>
              <a:gd name="connsiteX16" fmla="*/ 699088 w 1378538"/>
              <a:gd name="connsiteY16" fmla="*/ 40923 h 1025708"/>
              <a:gd name="connsiteX17" fmla="*/ 540338 w 1378538"/>
              <a:gd name="connsiteY17" fmla="*/ 28223 h 1025708"/>
              <a:gd name="connsiteX18" fmla="*/ 451438 w 1378538"/>
              <a:gd name="connsiteY18" fmla="*/ 15523 h 1025708"/>
              <a:gd name="connsiteX19" fmla="*/ 419688 w 1378538"/>
              <a:gd name="connsiteY19" fmla="*/ 9173 h 1025708"/>
              <a:gd name="connsiteX20" fmla="*/ 349838 w 1378538"/>
              <a:gd name="connsiteY20" fmla="*/ 2823 h 1025708"/>
              <a:gd name="connsiteX21" fmla="*/ 146638 w 1378538"/>
              <a:gd name="connsiteY21" fmla="*/ 15523 h 1025708"/>
              <a:gd name="connsiteX22" fmla="*/ 121238 w 1378538"/>
              <a:gd name="connsiteY22" fmla="*/ 28223 h 1025708"/>
              <a:gd name="connsiteX23" fmla="*/ 89488 w 1378538"/>
              <a:gd name="connsiteY23" fmla="*/ 47273 h 1025708"/>
              <a:gd name="connsiteX24" fmla="*/ 76788 w 1378538"/>
              <a:gd name="connsiteY24" fmla="*/ 98073 h 1025708"/>
              <a:gd name="connsiteX25" fmla="*/ 70438 w 1378538"/>
              <a:gd name="connsiteY25" fmla="*/ 123473 h 1025708"/>
              <a:gd name="connsiteX26" fmla="*/ 64088 w 1378538"/>
              <a:gd name="connsiteY26" fmla="*/ 212373 h 1025708"/>
              <a:gd name="connsiteX27" fmla="*/ 57738 w 1378538"/>
              <a:gd name="connsiteY27" fmla="*/ 377473 h 1025708"/>
              <a:gd name="connsiteX28" fmla="*/ 45038 w 1378538"/>
              <a:gd name="connsiteY28" fmla="*/ 434623 h 1025708"/>
              <a:gd name="connsiteX29" fmla="*/ 38688 w 1378538"/>
              <a:gd name="connsiteY29" fmla="*/ 472723 h 1025708"/>
              <a:gd name="connsiteX30" fmla="*/ 32338 w 1378538"/>
              <a:gd name="connsiteY30" fmla="*/ 529873 h 1025708"/>
              <a:gd name="connsiteX31" fmla="*/ 25988 w 1378538"/>
              <a:gd name="connsiteY31" fmla="*/ 650523 h 1025708"/>
              <a:gd name="connsiteX32" fmla="*/ 32338 w 1378538"/>
              <a:gd name="connsiteY32" fmla="*/ 688623 h 1025708"/>
              <a:gd name="connsiteX33" fmla="*/ 38688 w 1378538"/>
              <a:gd name="connsiteY33" fmla="*/ 752123 h 1025708"/>
              <a:gd name="connsiteX34" fmla="*/ 45038 w 1378538"/>
              <a:gd name="connsiteY34" fmla="*/ 783873 h 1025708"/>
              <a:gd name="connsiteX35" fmla="*/ 51388 w 1378538"/>
              <a:gd name="connsiteY35" fmla="*/ 821973 h 1025708"/>
              <a:gd name="connsiteX36" fmla="*/ 64088 w 1378538"/>
              <a:gd name="connsiteY36" fmla="*/ 891823 h 1025708"/>
              <a:gd name="connsiteX37" fmla="*/ 70438 w 1378538"/>
              <a:gd name="connsiteY37" fmla="*/ 974373 h 1025708"/>
              <a:gd name="connsiteX38" fmla="*/ 76788 w 1378538"/>
              <a:gd name="connsiteY38" fmla="*/ 1006123 h 1025708"/>
              <a:gd name="connsiteX39" fmla="*/ 121238 w 1378538"/>
              <a:gd name="connsiteY39" fmla="*/ 1012473 h 1025708"/>
              <a:gd name="connsiteX40" fmla="*/ 254588 w 1378538"/>
              <a:gd name="connsiteY40" fmla="*/ 1025173 h 1025708"/>
              <a:gd name="connsiteX41" fmla="*/ 540338 w 1378538"/>
              <a:gd name="connsiteY41" fmla="*/ 1012473 h 1025708"/>
              <a:gd name="connsiteX42" fmla="*/ 559388 w 1378538"/>
              <a:gd name="connsiteY42" fmla="*/ 1006123 h 1025708"/>
              <a:gd name="connsiteX43" fmla="*/ 934038 w 1378538"/>
              <a:gd name="connsiteY43" fmla="*/ 1012473 h 1025708"/>
              <a:gd name="connsiteX44" fmla="*/ 1118188 w 1378538"/>
              <a:gd name="connsiteY44" fmla="*/ 999773 h 1025708"/>
              <a:gd name="connsiteX45" fmla="*/ 1162638 w 1378538"/>
              <a:gd name="connsiteY45" fmla="*/ 993423 h 1025708"/>
              <a:gd name="connsiteX46" fmla="*/ 1194388 w 1378538"/>
              <a:gd name="connsiteY46" fmla="*/ 974373 h 1025708"/>
              <a:gd name="connsiteX47" fmla="*/ 1213438 w 1378538"/>
              <a:gd name="connsiteY47" fmla="*/ 968023 h 1025708"/>
              <a:gd name="connsiteX48" fmla="*/ 1245188 w 1378538"/>
              <a:gd name="connsiteY48" fmla="*/ 948973 h 102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378538" h="1025708">
                <a:moveTo>
                  <a:pt x="1378538" y="307623"/>
                </a:moveTo>
                <a:cubicBezTo>
                  <a:pt x="1360317" y="216518"/>
                  <a:pt x="1390730" y="347627"/>
                  <a:pt x="1346788" y="237773"/>
                </a:cubicBezTo>
                <a:lnTo>
                  <a:pt x="1321388" y="174273"/>
                </a:lnTo>
                <a:cubicBezTo>
                  <a:pt x="1317155" y="163690"/>
                  <a:pt x="1312293" y="153337"/>
                  <a:pt x="1308688" y="142523"/>
                </a:cubicBezTo>
                <a:cubicBezTo>
                  <a:pt x="1302905" y="125173"/>
                  <a:pt x="1294967" y="95374"/>
                  <a:pt x="1283288" y="79023"/>
                </a:cubicBezTo>
                <a:cubicBezTo>
                  <a:pt x="1270935" y="61728"/>
                  <a:pt x="1261433" y="58876"/>
                  <a:pt x="1245188" y="47273"/>
                </a:cubicBezTo>
                <a:cubicBezTo>
                  <a:pt x="1236576" y="41122"/>
                  <a:pt x="1229423" y="32602"/>
                  <a:pt x="1219788" y="28223"/>
                </a:cubicBezTo>
                <a:cubicBezTo>
                  <a:pt x="1192819" y="15964"/>
                  <a:pt x="1159636" y="13280"/>
                  <a:pt x="1130888" y="9173"/>
                </a:cubicBezTo>
                <a:cubicBezTo>
                  <a:pt x="1124538" y="7056"/>
                  <a:pt x="1118521" y="2452"/>
                  <a:pt x="1111838" y="2823"/>
                </a:cubicBezTo>
                <a:cubicBezTo>
                  <a:pt x="1062939" y="5540"/>
                  <a:pt x="1028774" y="13086"/>
                  <a:pt x="984838" y="21873"/>
                </a:cubicBezTo>
                <a:cubicBezTo>
                  <a:pt x="948708" y="58003"/>
                  <a:pt x="985950" y="27806"/>
                  <a:pt x="934038" y="47273"/>
                </a:cubicBezTo>
                <a:cubicBezTo>
                  <a:pt x="926892" y="49953"/>
                  <a:pt x="921814" y="56560"/>
                  <a:pt x="914988" y="59973"/>
                </a:cubicBezTo>
                <a:cubicBezTo>
                  <a:pt x="909001" y="62966"/>
                  <a:pt x="902288" y="64206"/>
                  <a:pt x="895938" y="66323"/>
                </a:cubicBezTo>
                <a:cubicBezTo>
                  <a:pt x="851488" y="64206"/>
                  <a:pt x="806935" y="63669"/>
                  <a:pt x="762588" y="59973"/>
                </a:cubicBezTo>
                <a:cubicBezTo>
                  <a:pt x="755918" y="59417"/>
                  <a:pt x="749974" y="55462"/>
                  <a:pt x="743538" y="53623"/>
                </a:cubicBezTo>
                <a:cubicBezTo>
                  <a:pt x="735147" y="51225"/>
                  <a:pt x="726529" y="49671"/>
                  <a:pt x="718138" y="47273"/>
                </a:cubicBezTo>
                <a:cubicBezTo>
                  <a:pt x="711702" y="45434"/>
                  <a:pt x="705690" y="42023"/>
                  <a:pt x="699088" y="40923"/>
                </a:cubicBezTo>
                <a:cubicBezTo>
                  <a:pt x="656680" y="33855"/>
                  <a:pt x="575265" y="30406"/>
                  <a:pt x="540338" y="28223"/>
                </a:cubicBezTo>
                <a:cubicBezTo>
                  <a:pt x="510705" y="23990"/>
                  <a:pt x="480791" y="21394"/>
                  <a:pt x="451438" y="15523"/>
                </a:cubicBezTo>
                <a:cubicBezTo>
                  <a:pt x="440855" y="13406"/>
                  <a:pt x="430398" y="10512"/>
                  <a:pt x="419688" y="9173"/>
                </a:cubicBezTo>
                <a:cubicBezTo>
                  <a:pt x="396489" y="6273"/>
                  <a:pt x="373121" y="4940"/>
                  <a:pt x="349838" y="2823"/>
                </a:cubicBezTo>
                <a:cubicBezTo>
                  <a:pt x="330455" y="3491"/>
                  <a:pt x="205271" y="-9605"/>
                  <a:pt x="146638" y="15523"/>
                </a:cubicBezTo>
                <a:cubicBezTo>
                  <a:pt x="137937" y="19252"/>
                  <a:pt x="129513" y="23626"/>
                  <a:pt x="121238" y="28223"/>
                </a:cubicBezTo>
                <a:cubicBezTo>
                  <a:pt x="110449" y="34217"/>
                  <a:pt x="100071" y="40923"/>
                  <a:pt x="89488" y="47273"/>
                </a:cubicBezTo>
                <a:lnTo>
                  <a:pt x="76788" y="98073"/>
                </a:lnTo>
                <a:lnTo>
                  <a:pt x="70438" y="123473"/>
                </a:lnTo>
                <a:cubicBezTo>
                  <a:pt x="68321" y="153106"/>
                  <a:pt x="65572" y="182701"/>
                  <a:pt x="64088" y="212373"/>
                </a:cubicBezTo>
                <a:cubicBezTo>
                  <a:pt x="61338" y="267378"/>
                  <a:pt x="62441" y="322600"/>
                  <a:pt x="57738" y="377473"/>
                </a:cubicBezTo>
                <a:cubicBezTo>
                  <a:pt x="56071" y="396916"/>
                  <a:pt x="48865" y="415487"/>
                  <a:pt x="45038" y="434623"/>
                </a:cubicBezTo>
                <a:cubicBezTo>
                  <a:pt x="42513" y="447248"/>
                  <a:pt x="40390" y="459961"/>
                  <a:pt x="38688" y="472723"/>
                </a:cubicBezTo>
                <a:cubicBezTo>
                  <a:pt x="36155" y="491722"/>
                  <a:pt x="35297" y="510936"/>
                  <a:pt x="32338" y="529873"/>
                </a:cubicBezTo>
                <a:cubicBezTo>
                  <a:pt x="8616" y="681695"/>
                  <a:pt x="-23458" y="716451"/>
                  <a:pt x="25988" y="650523"/>
                </a:cubicBezTo>
                <a:cubicBezTo>
                  <a:pt x="52393" y="690130"/>
                  <a:pt x="32338" y="649188"/>
                  <a:pt x="32338" y="688623"/>
                </a:cubicBezTo>
                <a:cubicBezTo>
                  <a:pt x="32338" y="709895"/>
                  <a:pt x="35877" y="731037"/>
                  <a:pt x="38688" y="752123"/>
                </a:cubicBezTo>
                <a:cubicBezTo>
                  <a:pt x="40114" y="762821"/>
                  <a:pt x="43107" y="773254"/>
                  <a:pt x="45038" y="783873"/>
                </a:cubicBezTo>
                <a:cubicBezTo>
                  <a:pt x="47341" y="796541"/>
                  <a:pt x="48863" y="809348"/>
                  <a:pt x="51388" y="821973"/>
                </a:cubicBezTo>
                <a:cubicBezTo>
                  <a:pt x="60711" y="868586"/>
                  <a:pt x="57631" y="827255"/>
                  <a:pt x="64088" y="891823"/>
                </a:cubicBezTo>
                <a:cubicBezTo>
                  <a:pt x="66834" y="919284"/>
                  <a:pt x="67390" y="946944"/>
                  <a:pt x="70438" y="974373"/>
                </a:cubicBezTo>
                <a:cubicBezTo>
                  <a:pt x="71630" y="985100"/>
                  <a:pt x="68154" y="999647"/>
                  <a:pt x="76788" y="1006123"/>
                </a:cubicBezTo>
                <a:cubicBezTo>
                  <a:pt x="88762" y="1015103"/>
                  <a:pt x="106445" y="1010197"/>
                  <a:pt x="121238" y="1012473"/>
                </a:cubicBezTo>
                <a:cubicBezTo>
                  <a:pt x="200944" y="1024736"/>
                  <a:pt x="121236" y="1016283"/>
                  <a:pt x="254588" y="1025173"/>
                </a:cubicBezTo>
                <a:cubicBezTo>
                  <a:pt x="298411" y="1024049"/>
                  <a:pt x="454571" y="1031532"/>
                  <a:pt x="540338" y="1012473"/>
                </a:cubicBezTo>
                <a:cubicBezTo>
                  <a:pt x="546872" y="1011021"/>
                  <a:pt x="553038" y="1008240"/>
                  <a:pt x="559388" y="1006123"/>
                </a:cubicBezTo>
                <a:cubicBezTo>
                  <a:pt x="684271" y="1008240"/>
                  <a:pt x="809145" y="1013892"/>
                  <a:pt x="934038" y="1012473"/>
                </a:cubicBezTo>
                <a:cubicBezTo>
                  <a:pt x="995563" y="1011774"/>
                  <a:pt x="1118188" y="999773"/>
                  <a:pt x="1118188" y="999773"/>
                </a:cubicBezTo>
                <a:cubicBezTo>
                  <a:pt x="1133005" y="997656"/>
                  <a:pt x="1148439" y="998156"/>
                  <a:pt x="1162638" y="993423"/>
                </a:cubicBezTo>
                <a:cubicBezTo>
                  <a:pt x="1174347" y="989520"/>
                  <a:pt x="1183349" y="979893"/>
                  <a:pt x="1194388" y="974373"/>
                </a:cubicBezTo>
                <a:cubicBezTo>
                  <a:pt x="1200375" y="971380"/>
                  <a:pt x="1207451" y="971016"/>
                  <a:pt x="1213438" y="968023"/>
                </a:cubicBezTo>
                <a:cubicBezTo>
                  <a:pt x="1224477" y="962503"/>
                  <a:pt x="1245188" y="948973"/>
                  <a:pt x="1245188" y="948973"/>
                </a:cubicBezTo>
              </a:path>
            </a:pathLst>
          </a:cu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009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1"/>
            <a:ext cx="7945984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Уровень издания публикаций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2D599F-DAA5-473E-9082-4FA47FA4EFE8}"/>
              </a:ext>
            </a:extLst>
          </p:cNvPr>
          <p:cNvSpPr/>
          <p:nvPr/>
        </p:nvSpPr>
        <p:spPr>
          <a:xfrm>
            <a:off x="480096" y="2016740"/>
            <a:ext cx="1136176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Коэффициент качества производства современных электронных модулей от российских предприятий //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Известия высших учебных заведений. Приборостроение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0.7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а.л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Журнал из списка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Влияние эффективности функционирования системы менеджмента качества на надежность выпускаемых электронных модулей //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Авиакосмическое приборостроение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0.7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а.л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Журнал из списка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682BBC-29BB-4B55-AA00-A9F07FA32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828" y="2604298"/>
            <a:ext cx="6866029" cy="966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0C4EAD-E7EA-49ED-A7DA-8D69B262D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597" y="4571101"/>
            <a:ext cx="6139755" cy="1851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62475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Иерархия электронных модулей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C31D48-0BF7-47CC-9D3D-9AE26AF188A2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900"/>
          <a:stretch/>
        </p:blipFill>
        <p:spPr bwMode="auto">
          <a:xfrm>
            <a:off x="5186184" y="1020198"/>
            <a:ext cx="6829485" cy="5675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C3726DF2-2AD1-4B57-BDB2-266C2CB349B8}"/>
              </a:ext>
            </a:extLst>
          </p:cNvPr>
          <p:cNvSpPr/>
          <p:nvPr/>
        </p:nvSpPr>
        <p:spPr>
          <a:xfrm>
            <a:off x="4798711" y="4677798"/>
            <a:ext cx="6829485" cy="11600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Монтаж печатных плат в компании АТБ Электроника">
            <a:extLst>
              <a:ext uri="{FF2B5EF4-FFF2-40B4-BE49-F238E27FC236}">
                <a16:creationId xmlns:a16="http://schemas.microsoft.com/office/drawing/2014/main" id="{2D821C92-D82C-459E-A208-56D4C2310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523" y="5101230"/>
            <a:ext cx="2300018" cy="1473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CAFE51-0CD9-4EFC-8D37-AF20BE54AC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127" t="21471" r="6320" b="12413"/>
          <a:stretch/>
        </p:blipFill>
        <p:spPr>
          <a:xfrm>
            <a:off x="585898" y="2120907"/>
            <a:ext cx="3189933" cy="2465173"/>
          </a:xfrm>
          <a:prstGeom prst="rect">
            <a:avLst/>
          </a:prstGeom>
        </p:spPr>
      </p:pic>
      <p:pic>
        <p:nvPicPr>
          <p:cNvPr id="3080" name="Picture 8" descr="Подробнее о выходных документах_AD | Altium Designer 21 Техническая  документация">
            <a:extLst>
              <a:ext uri="{FF2B5EF4-FFF2-40B4-BE49-F238E27FC236}">
                <a16:creationId xmlns:a16="http://schemas.microsoft.com/office/drawing/2014/main" id="{5042E311-B120-4972-B54D-3D6C1B3A5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43" y="5101230"/>
            <a:ext cx="1882911" cy="1480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46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Менеджмент кто это и что он делает: что это за профессия и кем можно  работать? — Сиеста Доставка еды">
            <a:extLst>
              <a:ext uri="{FF2B5EF4-FFF2-40B4-BE49-F238E27FC236}">
                <a16:creationId xmlns:a16="http://schemas.microsoft.com/office/drawing/2014/main" id="{F901B4AA-9B7B-4444-9FE7-D9745D425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429000"/>
            <a:ext cx="4065677" cy="2571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439838"/>
            <a:ext cx="9695450" cy="197832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НУГ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показателей надежности 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электронных модулей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05.11.2023 г.</a:t>
            </a:r>
          </a:p>
        </p:txBody>
      </p:sp>
    </p:spTree>
    <p:extLst>
      <p:ext uri="{BB962C8B-B14F-4D97-AF65-F5344CB8AC3E}">
        <p14:creationId xmlns:p14="http://schemas.microsoft.com/office/powerpoint/2010/main" val="1214298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Существующая проблема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3F537B44-C499-4CC2-B212-CE154C494B4F}"/>
              </a:ext>
            </a:extLst>
          </p:cNvPr>
          <p:cNvSpPr/>
          <p:nvPr/>
        </p:nvSpPr>
        <p:spPr>
          <a:xfrm>
            <a:off x="5575739" y="3178953"/>
            <a:ext cx="849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Расчет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3C4A17-AB89-4B27-A5FF-3FCF8B469F20}"/>
              </a:ext>
            </a:extLst>
          </p:cNvPr>
          <p:cNvSpPr/>
          <p:nvPr/>
        </p:nvSpPr>
        <p:spPr>
          <a:xfrm>
            <a:off x="1520944" y="2171893"/>
            <a:ext cx="2495773" cy="33404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Результаты расчетной оценки показателей надежности электронных модулей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5FDBECAC-4DD4-43DC-8EBE-06782C7FAB36}"/>
              </a:ext>
            </a:extLst>
          </p:cNvPr>
          <p:cNvSpPr/>
          <p:nvPr/>
        </p:nvSpPr>
        <p:spPr>
          <a:xfrm>
            <a:off x="8262242" y="2171893"/>
            <a:ext cx="2495773" cy="33404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Реальная статистика отказов при эксплуатации электронных модулей</a:t>
            </a:r>
          </a:p>
        </p:txBody>
      </p:sp>
      <p:pic>
        <p:nvPicPr>
          <p:cNvPr id="2050" name="Picture 2" descr="Расчеты – Бесплатные иконки: технологии">
            <a:extLst>
              <a:ext uri="{FF2B5EF4-FFF2-40B4-BE49-F238E27FC236}">
                <a16:creationId xmlns:a16="http://schemas.microsoft.com/office/drawing/2014/main" id="{3776896F-36AE-44FD-9461-6132117BA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16" y="2224783"/>
            <a:ext cx="1028027" cy="102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татистика – Бесплатные иконки: бизнес и финансы">
            <a:extLst>
              <a:ext uri="{FF2B5EF4-FFF2-40B4-BE49-F238E27FC236}">
                <a16:creationId xmlns:a16="http://schemas.microsoft.com/office/drawing/2014/main" id="{5231A11E-7FC9-42AF-AA60-23C10EE10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166" y="2251869"/>
            <a:ext cx="989923" cy="98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ot The Way I Saw It Going In My Head: On Second-Guessing Decisions YMI |  happyheart.cz">
            <a:extLst>
              <a:ext uri="{FF2B5EF4-FFF2-40B4-BE49-F238E27FC236}">
                <a16:creationId xmlns:a16="http://schemas.microsoft.com/office/drawing/2014/main" id="{B48A10A4-AFE1-435A-BDBF-A4BCE5210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78" y="3966152"/>
            <a:ext cx="1752628" cy="175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3521995-A8D9-4C93-BEE6-953779BB066A}"/>
              </a:ext>
            </a:extLst>
          </p:cNvPr>
          <p:cNvCxnSpPr/>
          <p:nvPr/>
        </p:nvCxnSpPr>
        <p:spPr>
          <a:xfrm>
            <a:off x="5544377" y="2383752"/>
            <a:ext cx="0" cy="132248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E07C2140-0051-46C1-A310-88035CF6DD1C}"/>
              </a:ext>
            </a:extLst>
          </p:cNvPr>
          <p:cNvCxnSpPr>
            <a:cxnSpLocks/>
          </p:cNvCxnSpPr>
          <p:nvPr/>
        </p:nvCxnSpPr>
        <p:spPr>
          <a:xfrm flipH="1">
            <a:off x="5529264" y="2612353"/>
            <a:ext cx="1060462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16C43EC7-6C44-4D7B-B8B7-EC7A9DA3E8EE}"/>
              </a:ext>
            </a:extLst>
          </p:cNvPr>
          <p:cNvCxnSpPr>
            <a:cxnSpLocks/>
          </p:cNvCxnSpPr>
          <p:nvPr/>
        </p:nvCxnSpPr>
        <p:spPr>
          <a:xfrm flipH="1">
            <a:off x="5529264" y="3482670"/>
            <a:ext cx="1060462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61257404-31A3-4A7E-9661-A175DAA2C26B}"/>
              </a:ext>
            </a:extLst>
          </p:cNvPr>
          <p:cNvSpPr/>
          <p:nvPr/>
        </p:nvSpPr>
        <p:spPr>
          <a:xfrm>
            <a:off x="5571501" y="2328297"/>
            <a:ext cx="1086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Статистика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CD35FC3D-8175-42B7-A680-183585D4EC9D}"/>
              </a:ext>
            </a:extLst>
          </p:cNvPr>
          <p:cNvCxnSpPr>
            <a:cxnSpLocks/>
          </p:cNvCxnSpPr>
          <p:nvPr/>
        </p:nvCxnSpPr>
        <p:spPr>
          <a:xfrm>
            <a:off x="6450550" y="2690431"/>
            <a:ext cx="0" cy="709122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60A3798E-0981-468E-BD43-DB590F591612}"/>
              </a:ext>
            </a:extLst>
          </p:cNvPr>
          <p:cNvSpPr/>
          <p:nvPr/>
        </p:nvSpPr>
        <p:spPr>
          <a:xfrm>
            <a:off x="6529014" y="2708757"/>
            <a:ext cx="1086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Разница в несколько порядков</a:t>
            </a:r>
          </a:p>
        </p:txBody>
      </p:sp>
      <p:pic>
        <p:nvPicPr>
          <p:cNvPr id="2062" name="Picture 14" descr="Ремонт – Бесплатные иконки: инструменты редактирования">
            <a:extLst>
              <a:ext uri="{FF2B5EF4-FFF2-40B4-BE49-F238E27FC236}">
                <a16:creationId xmlns:a16="http://schemas.microsoft.com/office/drawing/2014/main" id="{7CE94239-8A6E-4FED-BF96-A24FE2E38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936" y="4759205"/>
            <a:ext cx="630382" cy="63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Smart tv – Бесплатные иконки: технологии">
            <a:extLst>
              <a:ext uri="{FF2B5EF4-FFF2-40B4-BE49-F238E27FC236}">
                <a16:creationId xmlns:a16="http://schemas.microsoft.com/office/drawing/2014/main" id="{B5ECAF67-BB86-46F1-B68C-9E808B98E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63" y="4636764"/>
            <a:ext cx="875932" cy="87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72746E5F-1395-4CAA-9051-F6F2CD868B5C}"/>
              </a:ext>
            </a:extLst>
          </p:cNvPr>
          <p:cNvSpPr txBox="1"/>
          <p:nvPr/>
        </p:nvSpPr>
        <p:spPr>
          <a:xfrm>
            <a:off x="3048630" y="5889255"/>
            <a:ext cx="6094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 достигается целевой уровень надежности из-за наличия недостатков в стратегии ее обеспечения!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0B6A9603-BEC5-478B-91FF-03E7FD21B613}"/>
              </a:ext>
            </a:extLst>
          </p:cNvPr>
          <p:cNvSpPr/>
          <p:nvPr/>
        </p:nvSpPr>
        <p:spPr>
          <a:xfrm>
            <a:off x="1418112" y="1880702"/>
            <a:ext cx="1825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Проектирование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BCCB275F-E215-4DAF-941F-C60D89C10C02}"/>
              </a:ext>
            </a:extLst>
          </p:cNvPr>
          <p:cNvSpPr/>
          <p:nvPr/>
        </p:nvSpPr>
        <p:spPr>
          <a:xfrm>
            <a:off x="8147397" y="1880702"/>
            <a:ext cx="1825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9E13E55A-D015-4C78-9B46-E2576EB1DDD3}"/>
              </a:ext>
            </a:extLst>
          </p:cNvPr>
          <p:cNvSpPr/>
          <p:nvPr/>
        </p:nvSpPr>
        <p:spPr>
          <a:xfrm rot="16200000">
            <a:off x="4279920" y="2846945"/>
            <a:ext cx="21068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Интенсивность отказов 1/ч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6B465FEC-50DC-4137-AE9A-F4E708E20651}"/>
              </a:ext>
            </a:extLst>
          </p:cNvPr>
          <p:cNvSpPr/>
          <p:nvPr/>
        </p:nvSpPr>
        <p:spPr>
          <a:xfrm>
            <a:off x="6734581" y="4211190"/>
            <a:ext cx="1334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Завышенная оценка надежности!</a:t>
            </a:r>
          </a:p>
        </p:txBody>
      </p:sp>
    </p:spTree>
    <p:extLst>
      <p:ext uri="{BB962C8B-B14F-4D97-AF65-F5344CB8AC3E}">
        <p14:creationId xmlns:p14="http://schemas.microsoft.com/office/powerpoint/2010/main" val="31043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2" grpId="0" animBg="1"/>
      <p:bldP spid="61" grpId="0" animBg="1"/>
      <p:bldP spid="76" grpId="0"/>
      <p:bldP spid="77" grpId="0"/>
      <p:bldP spid="85" grpId="0"/>
      <p:bldP spid="86" grpId="0"/>
      <p:bldP spid="87" grpId="0"/>
      <p:bldP spid="88" grpId="0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Подтверждение проблемы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BA9A64-866C-4D58-8DCF-C2BC6D0F7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433" y="1935781"/>
            <a:ext cx="9645924" cy="472174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1BED0AB-A1D1-468A-97FC-4467CE51CE4D}"/>
              </a:ext>
            </a:extLst>
          </p:cNvPr>
          <p:cNvSpPr/>
          <p:nvPr/>
        </p:nvSpPr>
        <p:spPr>
          <a:xfrm>
            <a:off x="171202" y="5899900"/>
            <a:ext cx="1825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 данным </a:t>
            </a:r>
            <a:b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Центра исследования надежности RIAC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9CA7D1-9549-4066-B14A-AC4DBD174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250" y="3581961"/>
            <a:ext cx="425122" cy="4148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A7CFAC9-2098-403D-BEF3-93B69D29A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624" y="1995054"/>
            <a:ext cx="471539" cy="4657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8F2280-2951-48AC-AC98-B2E8345F76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4250" y="2460795"/>
            <a:ext cx="508250" cy="5122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4736563-06A1-4465-8B71-11E1D4F05D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4601" y="4062675"/>
            <a:ext cx="466060" cy="46795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A0E5293-7353-4F2D-B547-3DC5D2DD79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9407" y="4581323"/>
            <a:ext cx="508250" cy="5145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769013B-2086-4782-87CA-0D45B376AF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17952">
            <a:off x="3132440" y="5674661"/>
            <a:ext cx="259801" cy="432317"/>
          </a:xfrm>
          <a:prstGeom prst="rect">
            <a:avLst/>
          </a:prstGeom>
        </p:spPr>
      </p:pic>
      <p:pic>
        <p:nvPicPr>
          <p:cNvPr id="1026" name="Picture 2" descr="Корпус для пк на 3д принтере | Пикабу">
            <a:extLst>
              <a:ext uri="{FF2B5EF4-FFF2-40B4-BE49-F238E27FC236}">
                <a16:creationId xmlns:a16="http://schemas.microsoft.com/office/drawing/2014/main" id="{E9980ACD-A505-4F29-AD88-9AB2C5550F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5" r="14652"/>
          <a:stretch/>
        </p:blipFill>
        <p:spPr bwMode="auto">
          <a:xfrm>
            <a:off x="3485637" y="5050009"/>
            <a:ext cx="725475" cy="628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чество – Бесплатные иконки: маркетинг">
            <a:extLst>
              <a:ext uri="{FF2B5EF4-FFF2-40B4-BE49-F238E27FC236}">
                <a16:creationId xmlns:a16="http://schemas.microsoft.com/office/drawing/2014/main" id="{C124C061-854E-4601-8346-CDC2F9467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35" y="2831607"/>
            <a:ext cx="508251" cy="50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045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1"/>
            <a:ext cx="7945984" cy="40486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Коэффициенты риска проектов в космической отрасли РФ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A89C0A-7DA5-4A52-8F9D-381E816F4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056" y="2055510"/>
            <a:ext cx="8451772" cy="45523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0A741B-78F4-493E-9180-90F4BE79D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897" y="3630160"/>
            <a:ext cx="1800200" cy="65007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6780897-DA82-447C-844C-1A5B80EEA81E}"/>
              </a:ext>
            </a:extLst>
          </p:cNvPr>
          <p:cNvSpPr/>
          <p:nvPr/>
        </p:nvSpPr>
        <p:spPr>
          <a:xfrm>
            <a:off x="171202" y="6058724"/>
            <a:ext cx="1825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 данным </a:t>
            </a:r>
            <a:b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статистики сбоев и отказов в работе ИСЗ</a:t>
            </a:r>
          </a:p>
        </p:txBody>
      </p:sp>
      <p:pic>
        <p:nvPicPr>
          <p:cNvPr id="2050" name="Picture 2" descr="Спутник Пространство Коммуникации - Бесплатная векторная графика на Pixabay  - Pixabay">
            <a:extLst>
              <a:ext uri="{FF2B5EF4-FFF2-40B4-BE49-F238E27FC236}">
                <a16:creationId xmlns:a16="http://schemas.microsoft.com/office/drawing/2014/main" id="{5DDE081C-06F8-48DA-A47F-6E146D198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29" y="2138638"/>
            <a:ext cx="2002612" cy="100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76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1"/>
            <a:ext cx="7621031" cy="40486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Существующая методика оценки показателей надежности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EFC10A-C91E-4DB4-82D9-DDBBE7AA48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83"/>
          <a:stretch/>
        </p:blipFill>
        <p:spPr>
          <a:xfrm>
            <a:off x="338835" y="1913111"/>
            <a:ext cx="11514329" cy="4716956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856966D5-7CCA-4A4E-8B4A-813A924FB35B}"/>
              </a:ext>
            </a:extLst>
          </p:cNvPr>
          <p:cNvSpPr/>
          <p:nvPr/>
        </p:nvSpPr>
        <p:spPr>
          <a:xfrm>
            <a:off x="6892007" y="4760926"/>
            <a:ext cx="1753229" cy="8539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71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Система менеджмента качества">
            <a:extLst>
              <a:ext uri="{FF2B5EF4-FFF2-40B4-BE49-F238E27FC236}">
                <a16:creationId xmlns:a16="http://schemas.microsoft.com/office/drawing/2014/main" id="{1CD7EED2-1558-4B87-8993-F31A1A697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87"/>
          <a:stretch/>
        </p:blipFill>
        <p:spPr bwMode="auto">
          <a:xfrm>
            <a:off x="8467372" y="3444595"/>
            <a:ext cx="3541264" cy="321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1"/>
            <a:ext cx="7621031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Коэффициент качества производства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443AAF-D337-4B4C-95CB-2416096C6C65}"/>
              </a:ext>
            </a:extLst>
          </p:cNvPr>
          <p:cNvSpPr txBox="1"/>
          <p:nvPr/>
        </p:nvSpPr>
        <p:spPr>
          <a:xfrm>
            <a:off x="2244407" y="3888406"/>
            <a:ext cx="5053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Недостаток: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интегральным и усредненным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справедлив для высоконадежных ЭМ1 прошлого поколения (до 2000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г.г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.)!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D3B8462-1C09-4C4B-8C1C-8138F39358B2}"/>
              </a:ext>
            </a:extLst>
          </p:cNvPr>
          <p:cNvSpPr/>
          <p:nvPr/>
        </p:nvSpPr>
        <p:spPr>
          <a:xfrm>
            <a:off x="1834197" y="5310369"/>
            <a:ext cx="27417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Положения «РК - …»: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CAA90F-D5B2-4613-9B8B-BB1D1142F8F3}"/>
              </a:ext>
            </a:extLst>
          </p:cNvPr>
          <p:cNvSpPr txBox="1"/>
          <p:nvPr/>
        </p:nvSpPr>
        <p:spPr>
          <a:xfrm>
            <a:off x="4400298" y="5279591"/>
            <a:ext cx="103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47A9CD2-5F9F-4ACF-8DFC-7193E30B923F}"/>
              </a:ext>
            </a:extLst>
          </p:cNvPr>
          <p:cNvSpPr/>
          <p:nvPr/>
        </p:nvSpPr>
        <p:spPr>
          <a:xfrm>
            <a:off x="183364" y="6410675"/>
            <a:ext cx="3462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Справочник «Надежность ЭРИ» 2006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0FF25EB-756A-4F79-9D70-6EE205815120}"/>
              </a:ext>
            </a:extLst>
          </p:cNvPr>
          <p:cNvSpPr/>
          <p:nvPr/>
        </p:nvSpPr>
        <p:spPr>
          <a:xfrm>
            <a:off x="7278973" y="3074852"/>
            <a:ext cx="46462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Суммарная интенсивность отказов ЭМ0 (ЭРИ)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C163BF5-9756-4B4E-A966-C579200006E3}"/>
              </a:ext>
            </a:extLst>
          </p:cNvPr>
          <p:cNvSpPr/>
          <p:nvPr/>
        </p:nvSpPr>
        <p:spPr>
          <a:xfrm>
            <a:off x="2854755" y="3079245"/>
            <a:ext cx="40172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«Коэффициент качества производства»</a:t>
            </a:r>
          </a:p>
        </p:txBody>
      </p:sp>
      <p:sp>
        <p:nvSpPr>
          <p:cNvPr id="21" name="Стрелка вправо 16">
            <a:extLst>
              <a:ext uri="{FF2B5EF4-FFF2-40B4-BE49-F238E27FC236}">
                <a16:creationId xmlns:a16="http://schemas.microsoft.com/office/drawing/2014/main" id="{C9409DE5-9EB7-4211-A89E-CC89E292E0B1}"/>
              </a:ext>
            </a:extLst>
          </p:cNvPr>
          <p:cNvSpPr/>
          <p:nvPr/>
        </p:nvSpPr>
        <p:spPr>
          <a:xfrm rot="7849094">
            <a:off x="6316085" y="2807779"/>
            <a:ext cx="265471" cy="16960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трелка вправо 16">
            <a:extLst>
              <a:ext uri="{FF2B5EF4-FFF2-40B4-BE49-F238E27FC236}">
                <a16:creationId xmlns:a16="http://schemas.microsoft.com/office/drawing/2014/main" id="{F27F2720-9BF4-4AB7-B5B8-3AC64AE2FC19}"/>
              </a:ext>
            </a:extLst>
          </p:cNvPr>
          <p:cNvSpPr/>
          <p:nvPr/>
        </p:nvSpPr>
        <p:spPr>
          <a:xfrm rot="3179081">
            <a:off x="7491910" y="2808935"/>
            <a:ext cx="265471" cy="16960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трелка вправо 16">
            <a:extLst>
              <a:ext uri="{FF2B5EF4-FFF2-40B4-BE49-F238E27FC236}">
                <a16:creationId xmlns:a16="http://schemas.microsoft.com/office/drawing/2014/main" id="{E863B552-49A5-4B55-B34C-6AD7C69D487A}"/>
              </a:ext>
            </a:extLst>
          </p:cNvPr>
          <p:cNvSpPr/>
          <p:nvPr/>
        </p:nvSpPr>
        <p:spPr>
          <a:xfrm rot="5400000">
            <a:off x="4730646" y="3595009"/>
            <a:ext cx="265471" cy="16960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трелка вправо 16">
            <a:extLst>
              <a:ext uri="{FF2B5EF4-FFF2-40B4-BE49-F238E27FC236}">
                <a16:creationId xmlns:a16="http://schemas.microsoft.com/office/drawing/2014/main" id="{9B3C1A27-7974-4625-AF8C-7F437357BA6A}"/>
              </a:ext>
            </a:extLst>
          </p:cNvPr>
          <p:cNvSpPr/>
          <p:nvPr/>
        </p:nvSpPr>
        <p:spPr>
          <a:xfrm rot="5400000">
            <a:off x="4730646" y="4889786"/>
            <a:ext cx="265471" cy="16960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40C1E86-6120-4BA7-866F-809E7E1079E9}"/>
              </a:ext>
            </a:extLst>
          </p:cNvPr>
          <p:cNvSpPr/>
          <p:nvPr/>
        </p:nvSpPr>
        <p:spPr>
          <a:xfrm>
            <a:off x="1806509" y="5682690"/>
            <a:ext cx="4289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КГВС «Мороз-6, 7» и «Климат 8» :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CA7916-E8B7-4348-83D8-0BBD95CB305E}"/>
              </a:ext>
            </a:extLst>
          </p:cNvPr>
          <p:cNvSpPr txBox="1"/>
          <p:nvPr/>
        </p:nvSpPr>
        <p:spPr>
          <a:xfrm>
            <a:off x="5538736" y="5895727"/>
            <a:ext cx="103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8" descr="Not The Way I Saw It Going In My Head: On Second-Guessing Decisions YMI |  happyheart.cz">
            <a:extLst>
              <a:ext uri="{FF2B5EF4-FFF2-40B4-BE49-F238E27FC236}">
                <a16:creationId xmlns:a16="http://schemas.microsoft.com/office/drawing/2014/main" id="{9888E037-3854-477C-AEDC-80D15CC0D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468" y="4941389"/>
            <a:ext cx="1033688" cy="10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F01CCBB-99D4-4F5C-BA08-C967D341F461}"/>
              </a:ext>
            </a:extLst>
          </p:cNvPr>
          <p:cNvSpPr/>
          <p:nvPr/>
        </p:nvSpPr>
        <p:spPr>
          <a:xfrm>
            <a:off x="6397916" y="4974589"/>
            <a:ext cx="20257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1. Эффективно ли функционирует 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СМК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2. Какой </a:t>
            </a:r>
            <a:r>
              <a:rPr lang="ru-RU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700" b="1" i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для ЭМ1 гражданского назначения?</a:t>
            </a:r>
          </a:p>
          <a:p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3. Как оценить</a:t>
            </a:r>
            <a:r>
              <a:rPr lang="ru-RU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 К</a:t>
            </a:r>
            <a:r>
              <a:rPr lang="ru-RU" sz="700" b="1" i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для других уровней ЭМ?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CF3F3F7-9AD7-4D5A-8976-A05EF7B8EA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2417" y="2192152"/>
            <a:ext cx="2192228" cy="551890"/>
          </a:xfrm>
          <a:prstGeom prst="rect">
            <a:avLst/>
          </a:prstGeom>
        </p:spPr>
      </p:pic>
      <p:pic>
        <p:nvPicPr>
          <p:cNvPr id="29" name="Picture 2" descr="Спутник Пространство Коммуникации - Бесплатная векторная графика на Pixabay  - Pixabay">
            <a:extLst>
              <a:ext uri="{FF2B5EF4-FFF2-40B4-BE49-F238E27FC236}">
                <a16:creationId xmlns:a16="http://schemas.microsoft.com/office/drawing/2014/main" id="{7BAC82DB-4A1C-4712-9E11-C7688BACF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61" y="5130203"/>
            <a:ext cx="1120018" cy="56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Танк – Бесплатные иконки: транспорт">
            <a:extLst>
              <a:ext uri="{FF2B5EF4-FFF2-40B4-BE49-F238E27FC236}">
                <a16:creationId xmlns:a16="http://schemas.microsoft.com/office/drawing/2014/main" id="{945E76EF-F42E-4F13-9F72-3D42C541D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69" y="5682690"/>
            <a:ext cx="789252" cy="78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т требований к постановкам задач на разработку с помощью архитектурного  проекта - Практические курсы по бизнес-анализу – обучение системных и  бизнес-аналитиков, курсы BABOK">
            <a:extLst>
              <a:ext uri="{FF2B5EF4-FFF2-40B4-BE49-F238E27FC236}">
                <a16:creationId xmlns:a16="http://schemas.microsoft.com/office/drawing/2014/main" id="{76BC2FE0-5742-4168-891C-3641186B8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61" y="2242649"/>
            <a:ext cx="1830846" cy="83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ечатные платы — РЕЗОНИТ — Производство и монтаж печатных плат">
            <a:extLst>
              <a:ext uri="{FF2B5EF4-FFF2-40B4-BE49-F238E27FC236}">
                <a16:creationId xmlns:a16="http://schemas.microsoft.com/office/drawing/2014/main" id="{F93A003E-29EF-4D24-B8C8-F58D4DAB3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8" t="11418" r="6859" b="6811"/>
          <a:stretch/>
        </p:blipFill>
        <p:spPr bwMode="auto">
          <a:xfrm>
            <a:off x="368127" y="3157165"/>
            <a:ext cx="1937512" cy="15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Требования – Бесплатные иконки: файлы и папки">
            <a:extLst>
              <a:ext uri="{FF2B5EF4-FFF2-40B4-BE49-F238E27FC236}">
                <a16:creationId xmlns:a16="http://schemas.microsoft.com/office/drawing/2014/main" id="{F37B304D-77B7-48C1-A835-665E8AC3A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" t="5396" r="11829" b="4508"/>
          <a:stretch/>
        </p:blipFill>
        <p:spPr bwMode="auto">
          <a:xfrm>
            <a:off x="3624231" y="2101193"/>
            <a:ext cx="681498" cy="76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: изогнутая вверх 1">
            <a:extLst>
              <a:ext uri="{FF2B5EF4-FFF2-40B4-BE49-F238E27FC236}">
                <a16:creationId xmlns:a16="http://schemas.microsoft.com/office/drawing/2014/main" id="{8DF5D661-7790-40DE-BC50-5C0CB4C78704}"/>
              </a:ext>
            </a:extLst>
          </p:cNvPr>
          <p:cNvSpPr/>
          <p:nvPr/>
        </p:nvSpPr>
        <p:spPr>
          <a:xfrm rot="16200000">
            <a:off x="4392808" y="2534705"/>
            <a:ext cx="673126" cy="348420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16">
            <a:extLst>
              <a:ext uri="{FF2B5EF4-FFF2-40B4-BE49-F238E27FC236}">
                <a16:creationId xmlns:a16="http://schemas.microsoft.com/office/drawing/2014/main" id="{564056CE-9079-42FF-BA39-E69C2A917D24}"/>
              </a:ext>
            </a:extLst>
          </p:cNvPr>
          <p:cNvSpPr/>
          <p:nvPr/>
        </p:nvSpPr>
        <p:spPr>
          <a:xfrm rot="10433982">
            <a:off x="2476274" y="2473280"/>
            <a:ext cx="837878" cy="15891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трелка вправо 16">
            <a:extLst>
              <a:ext uri="{FF2B5EF4-FFF2-40B4-BE49-F238E27FC236}">
                <a16:creationId xmlns:a16="http://schemas.microsoft.com/office/drawing/2014/main" id="{A8FAF670-1EA9-400B-9F3F-36A5AAA46243}"/>
              </a:ext>
            </a:extLst>
          </p:cNvPr>
          <p:cNvSpPr/>
          <p:nvPr/>
        </p:nvSpPr>
        <p:spPr>
          <a:xfrm rot="9352578">
            <a:off x="2084776" y="3035958"/>
            <a:ext cx="1358464" cy="158188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96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5" grpId="0"/>
      <p:bldP spid="16" grpId="0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8" grpId="0"/>
      <p:bldP spid="2" grpId="0" animBg="1"/>
      <p:bldP spid="31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1"/>
            <a:ext cx="7621031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Влияние СМК на целевой уровень надежности ЭМ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CEE8A48-8194-463C-8C69-DF6BF74E65A4}"/>
              </a:ext>
            </a:extLst>
          </p:cNvPr>
          <p:cNvSpPr/>
          <p:nvPr/>
        </p:nvSpPr>
        <p:spPr>
          <a:xfrm>
            <a:off x="499095" y="3462727"/>
            <a:ext cx="8246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Причины неэффективного функционирования СМК на предприятиях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B7CDEA1-D0E2-4BFD-BAD2-A5AE2CDFAD46}"/>
              </a:ext>
            </a:extLst>
          </p:cNvPr>
          <p:cNvSpPr/>
          <p:nvPr/>
        </p:nvSpPr>
        <p:spPr>
          <a:xfrm>
            <a:off x="659066" y="3773197"/>
            <a:ext cx="95050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Отстраненность высшего руководства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Требования ISO 9001 реализуются не в полной мере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Некомпетентность в интерпретации требований ISO 9001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(без учета отраслевой специфики)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Непонимание организации СМК подавляющим большинством персонала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Фиктивное «внедрение» СМК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Нарушение этапов процесса сертификации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Невыполнение организацией в полном объеме требований ISO 9001 по обеспечению удовлетворенности потребителей и отсутствие ориентации органов по сертификации на проверку этого требования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Низкая достоверность статистических данных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Недостаточный объем аудиторских проверок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BA680FF-EF45-4CC9-9F53-52124A9A8F1E}"/>
              </a:ext>
            </a:extLst>
          </p:cNvPr>
          <p:cNvSpPr/>
          <p:nvPr/>
        </p:nvSpPr>
        <p:spPr>
          <a:xfrm>
            <a:off x="659066" y="2135975"/>
            <a:ext cx="3839513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indent="-182563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Ориентация на потребителя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Лидерство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работников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Процессный подход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Улучшение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Принятие решений, основанное на свидетельствах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Менеджмент взаимоотношений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B12880F-ABA0-4C72-9E45-0E105FD32C50}"/>
              </a:ext>
            </a:extLst>
          </p:cNvPr>
          <p:cNvSpPr/>
          <p:nvPr/>
        </p:nvSpPr>
        <p:spPr>
          <a:xfrm>
            <a:off x="4331474" y="2144510"/>
            <a:ext cx="6255239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160338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требований потребителей и стремление превзойти их ожидания</a:t>
            </a:r>
          </a:p>
          <a:p>
            <a:pPr marL="342900" indent="-160338">
              <a:buFont typeface="+mj-lt"/>
              <a:buAutoNum type="arabicPeriod"/>
            </a:pP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Единство цели и направления деятельности</a:t>
            </a:r>
          </a:p>
          <a:p>
            <a:pPr marL="342900" indent="-160338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Компетентность персонала для создания ценности</a:t>
            </a:r>
          </a:p>
          <a:p>
            <a:pPr marL="342900" indent="-160338">
              <a:buFont typeface="+mj-lt"/>
              <a:buAutoNum type="arabicPeriod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Получение последовательных и прогнозируемых результатов</a:t>
            </a:r>
          </a:p>
          <a:p>
            <a:pPr marL="342900" indent="-160338">
              <a:buFont typeface="+mj-lt"/>
              <a:buAutoNum type="arabicPeriod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Уровни осуществления деятельности (полнота выполнения)</a:t>
            </a:r>
          </a:p>
          <a:p>
            <a:pPr marL="342900" indent="-160338">
              <a:buFont typeface="+mj-lt"/>
              <a:buAutoNum type="arabicPeriod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Решения, основанные на анализе статистических и оценке экспертных данных</a:t>
            </a:r>
          </a:p>
          <a:p>
            <a:pPr marL="342900" indent="-160338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Взаимоотношение с поставщиками</a:t>
            </a:r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525D6AB4-47B6-4962-9946-DF65CA77B123}"/>
              </a:ext>
            </a:extLst>
          </p:cNvPr>
          <p:cNvCxnSpPr/>
          <p:nvPr/>
        </p:nvCxnSpPr>
        <p:spPr>
          <a:xfrm>
            <a:off x="2963322" y="2278599"/>
            <a:ext cx="1584176" cy="8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E2949DD7-CB25-424E-A982-B113E2C96123}"/>
              </a:ext>
            </a:extLst>
          </p:cNvPr>
          <p:cNvCxnSpPr/>
          <p:nvPr/>
        </p:nvCxnSpPr>
        <p:spPr>
          <a:xfrm>
            <a:off x="1811194" y="2447875"/>
            <a:ext cx="2736304" cy="1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F083B034-C35D-41A9-97BD-335558850D6F}"/>
              </a:ext>
            </a:extLst>
          </p:cNvPr>
          <p:cNvCxnSpPr/>
          <p:nvPr/>
        </p:nvCxnSpPr>
        <p:spPr>
          <a:xfrm>
            <a:off x="2938863" y="2618544"/>
            <a:ext cx="1608635" cy="2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67D4EF2A-FAB0-4E78-A428-54138DEBBF46}"/>
              </a:ext>
            </a:extLst>
          </p:cNvPr>
          <p:cNvCxnSpPr/>
          <p:nvPr/>
        </p:nvCxnSpPr>
        <p:spPr>
          <a:xfrm flipV="1">
            <a:off x="2308893" y="2778587"/>
            <a:ext cx="2238605" cy="45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B77EB03F-4567-4664-9517-283C7599569E}"/>
              </a:ext>
            </a:extLst>
          </p:cNvPr>
          <p:cNvCxnSpPr/>
          <p:nvPr/>
        </p:nvCxnSpPr>
        <p:spPr>
          <a:xfrm flipV="1">
            <a:off x="1811194" y="2940499"/>
            <a:ext cx="2736304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95D2772D-AB61-443A-B508-774F618BF676}"/>
              </a:ext>
            </a:extLst>
          </p:cNvPr>
          <p:cNvCxnSpPr/>
          <p:nvPr/>
        </p:nvCxnSpPr>
        <p:spPr>
          <a:xfrm>
            <a:off x="3107338" y="3274301"/>
            <a:ext cx="14401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C9485C4-7F3D-4A6F-86F0-AC14F751C894}"/>
              </a:ext>
            </a:extLst>
          </p:cNvPr>
          <p:cNvSpPr txBox="1"/>
          <p:nvPr/>
        </p:nvSpPr>
        <p:spPr>
          <a:xfrm>
            <a:off x="659066" y="5985290"/>
            <a:ext cx="94690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статистических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данных </a:t>
            </a:r>
            <a:r>
              <a:rPr lang="ru-RU" sz="14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недостаточно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оценки «коэффициента качества производства».</a:t>
            </a:r>
          </a:p>
          <a:p>
            <a:pPr algn="just"/>
            <a:r>
              <a:rPr lang="ru-RU" sz="14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расширять объем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экспертных оценок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4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последовательный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контроль полноты выполнения необходимых требований (мероприятий).</a:t>
            </a: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70C2AD5E-FE7D-47A2-AE43-EC583B0C4E12}"/>
              </a:ext>
            </a:extLst>
          </p:cNvPr>
          <p:cNvCxnSpPr/>
          <p:nvPr/>
        </p:nvCxnSpPr>
        <p:spPr>
          <a:xfrm>
            <a:off x="4331474" y="3142755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EA7B785-5778-4771-BCD9-035BC3683E48}"/>
              </a:ext>
            </a:extLst>
          </p:cNvPr>
          <p:cNvSpPr/>
          <p:nvPr/>
        </p:nvSpPr>
        <p:spPr>
          <a:xfrm>
            <a:off x="499095" y="1828105"/>
            <a:ext cx="8246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Принципы менеджмента качества</a:t>
            </a:r>
          </a:p>
        </p:txBody>
      </p:sp>
      <p:pic>
        <p:nvPicPr>
          <p:cNvPr id="4098" name="Picture 2" descr="Фон внимание (54 фото) » Фоны и обои для рабочего стола. Картинки для  заставки на телефон">
            <a:extLst>
              <a:ext uri="{FF2B5EF4-FFF2-40B4-BE49-F238E27FC236}">
                <a16:creationId xmlns:a16="http://schemas.microsoft.com/office/drawing/2014/main" id="{942F470F-EEC7-40BB-8366-D6D81EF89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1" t="12935" r="38060" b="3570"/>
          <a:stretch/>
        </p:blipFill>
        <p:spPr bwMode="auto">
          <a:xfrm>
            <a:off x="9792470" y="5812709"/>
            <a:ext cx="371653" cy="9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13D3EF3E-77CF-4B98-B94F-E7A10FC36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911" y="1294802"/>
            <a:ext cx="2072612" cy="71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51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1"/>
            <a:ext cx="7945984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 и задачи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6780897-DA82-447C-844C-1A5B80EEA81E}"/>
              </a:ext>
            </a:extLst>
          </p:cNvPr>
          <p:cNvSpPr/>
          <p:nvPr/>
        </p:nvSpPr>
        <p:spPr>
          <a:xfrm>
            <a:off x="503711" y="1855380"/>
            <a:ext cx="1151195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Глобальная цель: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надежности электронных модулей различного назначения посредством обеспечения необходимой точности расчетной оценки единичных показателей безотказности на ранних этапах проектирования.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Частная цель: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достоверности количественной расчетной оценки единичных показателей надежности электронных модулей на этапах проектирования с помощью учета состояния СМК организации-исполнителя (предприятия).</a:t>
            </a: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Научные задачи: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Аналитический обзор и анализ методов и методик оценки единичных показателей безотказности электронных модулей по КГВС «Мороз-7», КГВС «Климат-8» и др.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методов расчетной оценки «коэффициента качества производства» (учета уровня требований к проектированию и производству) в разных странах для электронных модулей.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Изучение стандартов в области программ обеспечения надежности электронных модулей.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Изучение политики СМК на российских и иностранных предприятиях на факт взаимосвязи с СМН.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процедур внутреннего и внешнего аудита по результатам проектирования и производства электронных модулей.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метода расчетной оценки эффективности функционирования СМК организации-исполнителя.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метода расчетной оценки эффективности выполнения требований технического задания.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метода расчетной оценки полноты выполнения требований нормативно-технической документации при проектировании и производстве ЭМ.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метода расчетной оценки качества применяемой электронной компонентной базы в ЭМ1.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метода определения весовых коэффициентов для вопросов, сформированных на основе требований НТД.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Модернизация методов и методики оценки дифференциального «коэффициента качества производства» для разных уровней электронных модулей и категорий применения (назначения).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схемы работы и структуры базы данных для хранения вопросов, сформированных из КГВС «Мороз-7», КГВС «Климат-8» и др.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Наполнение базы данных вопросами из применяемой нормативно-технической документации на этапах проектирования и производства электронных модулей.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Качественный (технический, прикладной) перевод вопросника для оценки «коэффициента качества производства», содержащегося в стандарте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Handbook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217PlusTM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RIAC-HDBK-217Plus.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Web-сервиса для расчетной оценки весовых коэффициентов вопросов, сформированных на основе требований НТД.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Web-сервиса для внутреннего и внешнего аудита, а также для оценки дифференциального «коэффициента качества производства».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экспертной оценки для получения количественных значений весовых коэффициентов вопросам (для вопросника).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экспертной оценки для выявления факта выполнения требований нормативно-технической документации на этапах проектирования и производства в рамках внутреннего аудита на промышленных предприятиях, выпускающих электронные модули.</a:t>
            </a:r>
          </a:p>
        </p:txBody>
      </p:sp>
    </p:spTree>
    <p:extLst>
      <p:ext uri="{BB962C8B-B14F-4D97-AF65-F5344CB8AC3E}">
        <p14:creationId xmlns:p14="http://schemas.microsoft.com/office/powerpoint/2010/main" val="1311389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10591</TotalTime>
  <Words>3405</Words>
  <Application>Microsoft Office PowerPoint</Application>
  <PresentationFormat>Широкоэкранный</PresentationFormat>
  <Paragraphs>431</Paragraphs>
  <Slides>20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HSE Sans</vt:lpstr>
      <vt:lpstr>Times New Roman</vt:lpstr>
      <vt:lpstr>Office Theme</vt:lpstr>
      <vt:lpstr>НУГ  «Управление надежностью на предприятиях»  Проект  «Развитие методов прогнозирования    показателей надежности    электронных модулей»</vt:lpstr>
      <vt:lpstr>Иерархия электронных модулей</vt:lpstr>
      <vt:lpstr>Существующая проблема</vt:lpstr>
      <vt:lpstr>Подтверждение проблемы</vt:lpstr>
      <vt:lpstr>Коэффициенты риска проектов в космической отрасли РФ</vt:lpstr>
      <vt:lpstr>Существующая методика оценки показателей надежности</vt:lpstr>
      <vt:lpstr>Коэффициент качества производства</vt:lpstr>
      <vt:lpstr>Влияние СМК на целевой уровень надежности ЭМ</vt:lpstr>
      <vt:lpstr>Цель и задачи</vt:lpstr>
      <vt:lpstr>Предыстория сотрудничества с коллективом</vt:lpstr>
      <vt:lpstr>Организация работы НУГ. Структура коллектива</vt:lpstr>
      <vt:lpstr>Организация работы НУГ. </vt:lpstr>
      <vt:lpstr>Коллектив</vt:lpstr>
      <vt:lpstr>Коллектив</vt:lpstr>
      <vt:lpstr>Коллектив</vt:lpstr>
      <vt:lpstr>Планируемые научные результаты</vt:lpstr>
      <vt:lpstr>Планируемые результаты как продукты</vt:lpstr>
      <vt:lpstr>Карта партнеров НУГ</vt:lpstr>
      <vt:lpstr>Уровень издания публикаций</vt:lpstr>
      <vt:lpstr>НУГ  «Управление надежностью на предприятиях»  Проект  «Развитие методов прогнозирования    показателей надежности    электронных модулей»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Pavel Korolev</cp:lastModifiedBy>
  <cp:revision>464</cp:revision>
  <cp:lastPrinted>2021-11-11T13:08:42Z</cp:lastPrinted>
  <dcterms:created xsi:type="dcterms:W3CDTF">2021-11-11T08:52:47Z</dcterms:created>
  <dcterms:modified xsi:type="dcterms:W3CDTF">2024-01-11T18:21:54Z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