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71" r:id="rId5"/>
    <p:sldId id="370" r:id="rId6"/>
    <p:sldId id="369" r:id="rId7"/>
    <p:sldId id="372" r:id="rId8"/>
    <p:sldId id="374" r:id="rId9"/>
    <p:sldId id="375" r:id="rId10"/>
    <p:sldId id="376" r:id="rId11"/>
    <p:sldId id="377" r:id="rId12"/>
    <p:sldId id="388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90" r:id="rId24"/>
    <p:sldId id="389" r:id="rId25"/>
    <p:sldId id="371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4" autoAdjust="0"/>
    <p:restoredTop sz="94526" autoAdjust="0"/>
  </p:normalViewPr>
  <p:slideViewPr>
    <p:cSldViewPr snapToGrid="0" snapToObjects="1">
      <p:cViewPr varScale="1">
        <p:scale>
          <a:sx n="112" d="100"/>
          <a:sy n="112" d="100"/>
        </p:scale>
        <p:origin x="126" y="102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2206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4207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4908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8037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40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802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227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2639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7254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0686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387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2984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751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674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505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626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942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223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671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040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01.02.2024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microsoft.com/office/2007/relationships/hdphoto" Target="../media/hdphoto4.wdp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02.02.2024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«Метод оценки коэффициента качества производства электронных модулей»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Королев Павел Сергеевич,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к.т.н., доцент Департамента электронной инженерии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19DD4-D8DC-44D9-A4C7-D29A8C50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83" y="3533041"/>
            <a:ext cx="822701" cy="8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38485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СМК на целевой уровень надежности ЭМ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801083-E900-46EA-BBAC-896AD021A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7" y="2327141"/>
            <a:ext cx="5981535" cy="29882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CFA73F-2737-47FD-827C-51D980F95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071" y="2360384"/>
            <a:ext cx="5229534" cy="245503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4C37B0-1ED6-4F06-B77E-C64235173F40}"/>
              </a:ext>
            </a:extLst>
          </p:cNvPr>
          <p:cNvCxnSpPr>
            <a:cxnSpLocks/>
          </p:cNvCxnSpPr>
          <p:nvPr/>
        </p:nvCxnSpPr>
        <p:spPr>
          <a:xfrm>
            <a:off x="6426437" y="1991170"/>
            <a:ext cx="0" cy="457199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7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42E048-16E7-45CA-98D3-799094F97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9" t="2980"/>
          <a:stretch/>
        </p:blipFill>
        <p:spPr>
          <a:xfrm>
            <a:off x="2486826" y="1433121"/>
            <a:ext cx="9462935" cy="517744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97657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СМК на целевой уровень надежности ЭМ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EA8D62-8A57-4D60-8C8C-77CE0695AED9}"/>
              </a:ext>
            </a:extLst>
          </p:cNvPr>
          <p:cNvSpPr txBox="1"/>
          <p:nvPr/>
        </p:nvSpPr>
        <p:spPr>
          <a:xfrm>
            <a:off x="303899" y="1646705"/>
            <a:ext cx="315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Вес. </a:t>
            </a:r>
            <a:r>
              <a:rPr lang="ru-RU" sz="1200" b="1" dirty="0" err="1">
                <a:solidFill>
                  <a:srgbClr val="C00000"/>
                </a:solidFill>
              </a:rPr>
              <a:t>коэф</a:t>
            </a:r>
            <a:r>
              <a:rPr lang="ru-RU" sz="1200" b="1" dirty="0">
                <a:solidFill>
                  <a:srgbClr val="C00000"/>
                </a:solidFill>
              </a:rPr>
              <a:t>. объектам присваиваются по МАИ </a:t>
            </a:r>
            <a:br>
              <a:rPr lang="ru-RU" sz="1200" b="1" dirty="0">
                <a:solidFill>
                  <a:srgbClr val="C00000"/>
                </a:solidFill>
              </a:rPr>
            </a:br>
            <a:r>
              <a:rPr lang="ru-RU" sz="1200" b="1" dirty="0">
                <a:solidFill>
                  <a:srgbClr val="C00000"/>
                </a:solidFill>
              </a:rPr>
              <a:t>(начиная с 4 уровня)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49A84E-5CEE-4B2D-AEEF-C31379817BE3}"/>
              </a:ext>
            </a:extLst>
          </p:cNvPr>
          <p:cNvSpPr txBox="1"/>
          <p:nvPr/>
        </p:nvSpPr>
        <p:spPr>
          <a:xfrm>
            <a:off x="303899" y="5653520"/>
            <a:ext cx="2934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Если полнота выполнения объекта схемы композиции </a:t>
            </a:r>
            <a:r>
              <a:rPr lang="en-US" sz="1200" b="1" dirty="0">
                <a:solidFill>
                  <a:srgbClr val="C00000"/>
                </a:solidFill>
              </a:rPr>
              <a:t>&lt; 1, </a:t>
            </a:r>
            <a:r>
              <a:rPr lang="ru-RU" sz="1200" b="1" dirty="0">
                <a:solidFill>
                  <a:srgbClr val="C00000"/>
                </a:solidFill>
              </a:rPr>
              <a:t>тогда строгое указание на невыполнение требований НТД на конкретном уровне и сегменте</a:t>
            </a:r>
            <a:r>
              <a:rPr lang="en-US" sz="1200" b="1" dirty="0">
                <a:solidFill>
                  <a:srgbClr val="C00000"/>
                </a:solidFill>
              </a:rPr>
              <a:t> (</a:t>
            </a:r>
            <a:r>
              <a:rPr lang="ru-RU" sz="1200" b="1" dirty="0">
                <a:solidFill>
                  <a:srgbClr val="C00000"/>
                </a:solidFill>
              </a:rPr>
              <a:t>объекте)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06BCC6-24A4-4B3B-8481-44397B8398C2}"/>
              </a:ext>
            </a:extLst>
          </p:cNvPr>
          <p:cNvSpPr/>
          <p:nvPr/>
        </p:nvSpPr>
        <p:spPr>
          <a:xfrm>
            <a:off x="5529263" y="6420022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Разделы</a:t>
            </a:r>
          </a:p>
        </p:txBody>
      </p:sp>
    </p:spTree>
    <p:extLst>
      <p:ext uri="{BB962C8B-B14F-4D97-AF65-F5344CB8AC3E}">
        <p14:creationId xmlns:p14="http://schemas.microsoft.com/office/powerpoint/2010/main" val="283678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97657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СМК на целевой уровень надежности ЭМ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BEB579-34C9-4CC2-98EA-05EB99AAF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43" y="1679433"/>
            <a:ext cx="10724894" cy="501108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3895E9E-056E-4957-9301-41B852307D1B}"/>
              </a:ext>
            </a:extLst>
          </p:cNvPr>
          <p:cNvSpPr/>
          <p:nvPr/>
        </p:nvSpPr>
        <p:spPr>
          <a:xfrm>
            <a:off x="5120029" y="1487089"/>
            <a:ext cx="632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НТД</a:t>
            </a:r>
          </a:p>
        </p:txBody>
      </p:sp>
    </p:spTree>
    <p:extLst>
      <p:ext uri="{BB962C8B-B14F-4D97-AF65-F5344CB8AC3E}">
        <p14:creationId xmlns:p14="http://schemas.microsoft.com/office/powerpoint/2010/main" val="71441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00089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СМК на целевой уровень надежности ЭМ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81B98C-A346-4670-92DF-80AF801C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545" y="2010446"/>
            <a:ext cx="1224136" cy="1043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2A69BE-69D9-4F76-8333-1D84CAC7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718" y="1931041"/>
            <a:ext cx="6840760" cy="12027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9ABC4-00F8-42F6-804F-099E6F735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545" y="3515612"/>
            <a:ext cx="1542079" cy="11521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4D2B32-7E29-4B20-8419-F40E5C0AC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718" y="3478386"/>
            <a:ext cx="6840760" cy="12265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0940F0-5ADE-4BA3-A7FA-4C236C9AC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545" y="5254223"/>
            <a:ext cx="1487709" cy="10931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70AB79-C8DF-45A1-878F-2464C43B1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5718" y="5042797"/>
            <a:ext cx="6840760" cy="1515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2F9E13-1FA1-4548-AEF2-917D1B9359BF}"/>
              </a:ext>
            </a:extLst>
          </p:cNvPr>
          <p:cNvSpPr txBox="1"/>
          <p:nvPr/>
        </p:nvSpPr>
        <p:spPr>
          <a:xfrm>
            <a:off x="957406" y="234887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Уровень 4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3690B-3F11-4B5A-80F4-922A0B2CCBA9}"/>
              </a:ext>
            </a:extLst>
          </p:cNvPr>
          <p:cNvSpPr txBox="1"/>
          <p:nvPr/>
        </p:nvSpPr>
        <p:spPr>
          <a:xfrm>
            <a:off x="955715" y="395317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Уровень 5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E25D57-A8AA-4B74-A027-B7BD44337EE2}"/>
              </a:ext>
            </a:extLst>
          </p:cNvPr>
          <p:cNvSpPr txBox="1"/>
          <p:nvPr/>
        </p:nvSpPr>
        <p:spPr>
          <a:xfrm>
            <a:off x="955715" y="566228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Уровень 6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7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00089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СМК на целевой уровень надежности ЭМ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AC49141-EC76-46DA-974A-BDA8F4D9F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354" y="2015894"/>
            <a:ext cx="1656184" cy="9957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4CD8DA2-0360-421C-9588-A8408852C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507" y="1803932"/>
            <a:ext cx="6192688" cy="141966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338086-D15F-4A90-A62C-07BC1E207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030" y="3958719"/>
            <a:ext cx="1838896" cy="10061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5A0B0CF-4292-4B0C-BFC9-7AB51ECF1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507" y="3566831"/>
            <a:ext cx="6192688" cy="17166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C86C38-B64E-4C6F-B064-4AB7462C1E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2030" y="5647071"/>
            <a:ext cx="1935749" cy="10467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BB5DD37-465A-4576-AF92-B1879A6A77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7779" y="5654380"/>
            <a:ext cx="6157416" cy="106346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3667854-040A-4C08-94C4-42C4D8A47CD0}"/>
              </a:ext>
            </a:extLst>
          </p:cNvPr>
          <p:cNvSpPr txBox="1"/>
          <p:nvPr/>
        </p:nvSpPr>
        <p:spPr>
          <a:xfrm>
            <a:off x="1282147" y="237526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Уровень 7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888550-1CBF-4AFF-966D-FC236007FB18}"/>
              </a:ext>
            </a:extLst>
          </p:cNvPr>
          <p:cNvSpPr txBox="1"/>
          <p:nvPr/>
        </p:nvSpPr>
        <p:spPr>
          <a:xfrm>
            <a:off x="1282147" y="432331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Уровень 8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BDC36F-695B-4BD0-A95F-5A30171C8C58}"/>
              </a:ext>
            </a:extLst>
          </p:cNvPr>
          <p:cNvSpPr txBox="1"/>
          <p:nvPr/>
        </p:nvSpPr>
        <p:spPr>
          <a:xfrm>
            <a:off x="1282147" y="603195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Уровень 9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4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97657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СМК на целевой уровень надежности ЭМ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9EFA8A-978D-4E4A-8D86-FFFB026394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43689" y="1602521"/>
            <a:ext cx="9505056" cy="4464496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43DB91EF-9E44-4715-8C1C-B173992B09F9}"/>
              </a:ext>
            </a:extLst>
          </p:cNvPr>
          <p:cNvSpPr/>
          <p:nvPr/>
        </p:nvSpPr>
        <p:spPr>
          <a:xfrm>
            <a:off x="2347942" y="6173899"/>
            <a:ext cx="1728192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44BA50C-4B0D-42C4-86AE-E088AA271366}"/>
              </a:ext>
            </a:extLst>
          </p:cNvPr>
          <p:cNvSpPr/>
          <p:nvPr/>
        </p:nvSpPr>
        <p:spPr>
          <a:xfrm>
            <a:off x="5300270" y="6173899"/>
            <a:ext cx="1728192" cy="4320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4F12E9E-6BA9-4828-8840-B0E0B4FD8C02}"/>
              </a:ext>
            </a:extLst>
          </p:cNvPr>
          <p:cNvSpPr/>
          <p:nvPr/>
        </p:nvSpPr>
        <p:spPr>
          <a:xfrm>
            <a:off x="8252598" y="6173899"/>
            <a:ext cx="1800200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</a:p>
        </p:txBody>
      </p:sp>
    </p:spTree>
    <p:extLst>
      <p:ext uri="{BB962C8B-B14F-4D97-AF65-F5344CB8AC3E}">
        <p14:creationId xmlns:p14="http://schemas.microsoft.com/office/powerpoint/2010/main" val="420882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02756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Критерии качества требований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3E1FC-7FD8-4BAA-8965-9A16590A977B}"/>
              </a:ext>
            </a:extLst>
          </p:cNvPr>
          <p:cNvSpPr/>
          <p:nvPr/>
        </p:nvSpPr>
        <p:spPr>
          <a:xfrm>
            <a:off x="569014" y="2167857"/>
            <a:ext cx="4953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Ранжирование (важность)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Сложность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Правильность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Однозначность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Непротиворечивость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Проверяемость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Понимаемость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070BA6-5B46-4EB7-BF2D-0A8809CA4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14" y="4451544"/>
            <a:ext cx="2714625" cy="2019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31AFE5-67E1-45C4-B642-0EA7696A54E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32005" y="3140928"/>
            <a:ext cx="6090981" cy="316835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94B0E3-CF59-428A-89B2-F24C5844A34C}"/>
              </a:ext>
            </a:extLst>
          </p:cNvPr>
          <p:cNvSpPr/>
          <p:nvPr/>
        </p:nvSpPr>
        <p:spPr>
          <a:xfrm>
            <a:off x="6259892" y="2168376"/>
            <a:ext cx="485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Функции принадлежности для критерия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«Ранжирование» </a:t>
            </a:r>
          </a:p>
        </p:txBody>
      </p:sp>
    </p:spTree>
    <p:extLst>
      <p:ext uri="{BB962C8B-B14F-4D97-AF65-F5344CB8AC3E}">
        <p14:creationId xmlns:p14="http://schemas.microsoft.com/office/powerpoint/2010/main" val="144048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02756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выполнения НТД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A34F0D-1BFC-46F4-9877-90B2DCB24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96" y="2330662"/>
            <a:ext cx="5151504" cy="6975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851A50-BCAE-401D-8EC7-F8D4E0E09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28" y="3777833"/>
            <a:ext cx="6378825" cy="10801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1061E5-B8A6-4803-9CF6-487E36BC1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063" y="5613615"/>
            <a:ext cx="12192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48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61349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СМК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55ACD7-3135-4843-A3AD-60F8BE45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03" y="1527863"/>
            <a:ext cx="1185213" cy="8793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70E55C-B550-468A-A157-DA759248E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526" y="1662785"/>
            <a:ext cx="2834354" cy="605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DA09FC-9D90-4D60-B46B-B389FA6F5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546" y="2436419"/>
            <a:ext cx="1139334" cy="8411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D3CA22-C9D3-4D59-9A0A-BF198C2F5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526" y="2625718"/>
            <a:ext cx="2834354" cy="4999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EFCAC7-BC06-4103-A5D3-492C6CEDC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454" y="3359059"/>
            <a:ext cx="2834354" cy="7238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9FEDD4-3639-425B-87AB-82DC3AFDCE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902" y="4138338"/>
            <a:ext cx="1087588" cy="8586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B4BA9F-FD86-4A91-83CD-198C55F481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302" y="4971243"/>
            <a:ext cx="1202070" cy="60103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3516AA5-0814-4AED-8B94-875DCBD9ED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004" y="5723082"/>
            <a:ext cx="1230692" cy="6439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F69EC38-EA84-4A2F-B3E0-AFED78AAA1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7526" y="4266602"/>
            <a:ext cx="2834354" cy="6831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EC65ABF-7FEF-4A51-AD0E-2266622B5E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2946" y="5093404"/>
            <a:ext cx="2953026" cy="5123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E979A3-3A00-4A34-9A23-4F7A85BFF5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6803" y="5734902"/>
            <a:ext cx="3007227" cy="768581"/>
          </a:xfrm>
          <a:prstGeom prst="rect">
            <a:avLst/>
          </a:prstGeom>
        </p:spPr>
      </p:pic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D5183227-4F26-4E79-962D-4934B11D64D2}"/>
              </a:ext>
            </a:extLst>
          </p:cNvPr>
          <p:cNvSpPr/>
          <p:nvPr/>
        </p:nvSpPr>
        <p:spPr>
          <a:xfrm rot="10800000">
            <a:off x="4806859" y="1576300"/>
            <a:ext cx="413665" cy="4927183"/>
          </a:xfrm>
          <a:prstGeom prst="leftBrace">
            <a:avLst>
              <a:gd name="adj1" fmla="val 74050"/>
              <a:gd name="adj2" fmla="val 5045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016E7D-7C50-4E0D-BDD1-C714453B37F7}"/>
              </a:ext>
            </a:extLst>
          </p:cNvPr>
          <p:cNvSpPr txBox="1"/>
          <p:nvPr/>
        </p:nvSpPr>
        <p:spPr>
          <a:xfrm>
            <a:off x="5201072" y="1600838"/>
            <a:ext cx="533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Предложены еще 3 частных критерия, один из которых показывает связь СМН с СМК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986B0B3-8DCC-4362-B01B-8600F0171A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1072" y="2124058"/>
            <a:ext cx="5385048" cy="9642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853B32F-DC5C-4A60-B4A0-B984EC0B91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894" y="3246518"/>
            <a:ext cx="921829" cy="8363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28EA1B3-B9E5-48E4-ADD6-D34D800713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0014" y="3291876"/>
            <a:ext cx="4032448" cy="7410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3C1D342-1804-47F8-B750-663BB7B0D4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49894" y="4138536"/>
            <a:ext cx="795057" cy="52372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857C585-CF24-415C-84C2-7A566BE453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30014" y="4294192"/>
            <a:ext cx="4145497" cy="31069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7E7148D-2589-4BA5-8988-C45B92B82FF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63749" y="4819965"/>
            <a:ext cx="907974" cy="8415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FE4D7F4-B85E-46AB-B840-B2AAD6B220B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08213" y="4854657"/>
            <a:ext cx="4163746" cy="7525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57763E5-340F-4F97-95F3-AC6B1198025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52716" y="5734902"/>
            <a:ext cx="1189412" cy="882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327271D-EFC0-4D7C-A534-0845545893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41773" y="5943734"/>
            <a:ext cx="4144347" cy="3509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882AEEB-4174-4C3F-8058-801C19BB578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41773" y="6317867"/>
            <a:ext cx="1600684" cy="1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88776"/>
            <a:ext cx="10762918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дополнительных испытаний электрорадиоизделий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10E2F00-C027-4E26-AD07-7C7019C44F2E}"/>
              </a:ext>
            </a:extLst>
          </p:cNvPr>
          <p:cNvSpPr/>
          <p:nvPr/>
        </p:nvSpPr>
        <p:spPr>
          <a:xfrm>
            <a:off x="1312300" y="1613483"/>
            <a:ext cx="47336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Входной контроль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Диагностический неразрушающий контроль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Отбраковочные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испытания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Разрушающий физический анализ</a:t>
            </a:r>
          </a:p>
        </p:txBody>
      </p:sp>
      <p:sp>
        <p:nvSpPr>
          <p:cNvPr id="36" name="Левая фигурная скобка 35">
            <a:extLst>
              <a:ext uri="{FF2B5EF4-FFF2-40B4-BE49-F238E27FC236}">
                <a16:creationId xmlns:a16="http://schemas.microsoft.com/office/drawing/2014/main" id="{9855CD36-3F70-4AC8-BA4F-4BC8E15D76D8}"/>
              </a:ext>
            </a:extLst>
          </p:cNvPr>
          <p:cNvSpPr/>
          <p:nvPr/>
        </p:nvSpPr>
        <p:spPr>
          <a:xfrm rot="10800000">
            <a:off x="6146098" y="1628870"/>
            <a:ext cx="413665" cy="1077219"/>
          </a:xfrm>
          <a:prstGeom prst="leftBrace">
            <a:avLst>
              <a:gd name="adj1" fmla="val 39255"/>
              <a:gd name="adj2" fmla="val 5045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68E053B-4284-493E-9121-E3AD5B2EA9A7}"/>
              </a:ext>
            </a:extLst>
          </p:cNvPr>
          <p:cNvSpPr/>
          <p:nvPr/>
        </p:nvSpPr>
        <p:spPr>
          <a:xfrm>
            <a:off x="6766554" y="1814389"/>
            <a:ext cx="3916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отбраковка тех ЭРИ, которые имеют скрытые дефекты изготовления</a:t>
            </a:r>
          </a:p>
        </p:txBody>
      </p:sp>
      <p:sp>
        <p:nvSpPr>
          <p:cNvPr id="38" name="Стрелка вниз 12">
            <a:extLst>
              <a:ext uri="{FF2B5EF4-FFF2-40B4-BE49-F238E27FC236}">
                <a16:creationId xmlns:a16="http://schemas.microsoft.com/office/drawing/2014/main" id="{46D9D986-C30E-464A-AE52-29CD9C66CF5C}"/>
              </a:ext>
            </a:extLst>
          </p:cNvPr>
          <p:cNvSpPr/>
          <p:nvPr/>
        </p:nvSpPr>
        <p:spPr>
          <a:xfrm>
            <a:off x="5660414" y="2719149"/>
            <a:ext cx="288033" cy="4233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9060CF6-8DD6-4076-A66B-9D7CA24C4A61}"/>
              </a:ext>
            </a:extLst>
          </p:cNvPr>
          <p:cNvSpPr/>
          <p:nvPr/>
        </p:nvSpPr>
        <p:spPr>
          <a:xfrm>
            <a:off x="2659492" y="3154069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проведения дополнительных испытаний ЭРИ</a:t>
            </a:r>
          </a:p>
        </p:txBody>
      </p:sp>
      <p:sp>
        <p:nvSpPr>
          <p:cNvPr id="40" name="Стрелка вниз 17">
            <a:extLst>
              <a:ext uri="{FF2B5EF4-FFF2-40B4-BE49-F238E27FC236}">
                <a16:creationId xmlns:a16="http://schemas.microsoft.com/office/drawing/2014/main" id="{0D2BAA12-DC5A-43F3-AB6A-A34660DCF8A2}"/>
              </a:ext>
            </a:extLst>
          </p:cNvPr>
          <p:cNvSpPr/>
          <p:nvPr/>
        </p:nvSpPr>
        <p:spPr>
          <a:xfrm>
            <a:off x="5660414" y="3505944"/>
            <a:ext cx="288033" cy="4233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DE10A8C-7733-48CE-AFC2-D83204083DAC}"/>
              </a:ext>
            </a:extLst>
          </p:cNvPr>
          <p:cNvSpPr/>
          <p:nvPr/>
        </p:nvSpPr>
        <p:spPr>
          <a:xfrm>
            <a:off x="1168284" y="3571271"/>
            <a:ext cx="3569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Применяющееся оборудование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Виды испытаний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Методы проведения испытаний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Факт дополнительных поверок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DFC0C16B-D89B-4562-A816-9161B9A30807}"/>
              </a:ext>
            </a:extLst>
          </p:cNvPr>
          <p:cNvSpPr txBox="1">
            <a:spLocks/>
          </p:cNvSpPr>
          <p:nvPr/>
        </p:nvSpPr>
        <p:spPr>
          <a:xfrm>
            <a:off x="2507752" y="4648380"/>
            <a:ext cx="6881390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Оценка соответствия результатов техническому заданию</a:t>
            </a:r>
          </a:p>
          <a:p>
            <a:pPr eaLnBrk="1" hangingPunct="1"/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655FEAF-0544-4BC9-A9B8-9CD6E70786C0}"/>
              </a:ext>
            </a:extLst>
          </p:cNvPr>
          <p:cNvSpPr/>
          <p:nvPr/>
        </p:nvSpPr>
        <p:spPr>
          <a:xfrm>
            <a:off x="1193353" y="5404064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Оценка соответствия полученных результатов на стадиях жизненного цикла РУ космической аппаратуры заданным требованиям (в ТЗ)</a:t>
            </a:r>
          </a:p>
        </p:txBody>
      </p:sp>
      <p:sp>
        <p:nvSpPr>
          <p:cNvPr id="44" name="Стрелка вниз 21">
            <a:extLst>
              <a:ext uri="{FF2B5EF4-FFF2-40B4-BE49-F238E27FC236}">
                <a16:creationId xmlns:a16="http://schemas.microsoft.com/office/drawing/2014/main" id="{74ED6B8F-D4C6-42C3-977D-DAA47921123E}"/>
              </a:ext>
            </a:extLst>
          </p:cNvPr>
          <p:cNvSpPr/>
          <p:nvPr/>
        </p:nvSpPr>
        <p:spPr>
          <a:xfrm>
            <a:off x="5585840" y="5864547"/>
            <a:ext cx="288033" cy="4233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61D40AB-E510-4651-B1D9-FA9CCE055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752" y="3933612"/>
            <a:ext cx="1049562" cy="41573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3771C1A-CF47-408C-993F-F397EE6C3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399" y="6359875"/>
            <a:ext cx="876914" cy="31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2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Иерархия электронных модулей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C82892-F329-4FF7-973D-A9E32E3D96ED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00"/>
          <a:stretch/>
        </p:blipFill>
        <p:spPr bwMode="auto">
          <a:xfrm>
            <a:off x="5186184" y="1020198"/>
            <a:ext cx="6829485" cy="5675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2D548808-083B-4B47-975A-6547D70BA8F2}"/>
              </a:ext>
            </a:extLst>
          </p:cNvPr>
          <p:cNvSpPr/>
          <p:nvPr/>
        </p:nvSpPr>
        <p:spPr>
          <a:xfrm>
            <a:off x="4798711" y="4677798"/>
            <a:ext cx="6829485" cy="11600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Монтаж печатных плат в компании АТБ Электроника">
            <a:extLst>
              <a:ext uri="{FF2B5EF4-FFF2-40B4-BE49-F238E27FC236}">
                <a16:creationId xmlns:a16="http://schemas.microsoft.com/office/drawing/2014/main" id="{F3A6DFC4-1694-462B-8405-535906C0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23" y="5101230"/>
            <a:ext cx="2300018" cy="147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EC935E-AB3F-4C81-9F8F-AB10B876BB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27" t="21471" r="6320" b="12413"/>
          <a:stretch/>
        </p:blipFill>
        <p:spPr>
          <a:xfrm>
            <a:off x="585898" y="2120907"/>
            <a:ext cx="3189933" cy="2465173"/>
          </a:xfrm>
          <a:prstGeom prst="rect">
            <a:avLst/>
          </a:prstGeom>
        </p:spPr>
      </p:pic>
      <p:pic>
        <p:nvPicPr>
          <p:cNvPr id="12" name="Picture 8" descr="Подробнее о выходных документах_AD | Altium Designer 21 Техническая  документация">
            <a:extLst>
              <a:ext uri="{FF2B5EF4-FFF2-40B4-BE49-F238E27FC236}">
                <a16:creationId xmlns:a16="http://schemas.microsoft.com/office/drawing/2014/main" id="{DCADEE20-1FF9-4A61-A0FF-98A3CEC4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3" y="5101230"/>
            <a:ext cx="1882911" cy="1480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65453"/>
            <a:ext cx="10762918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«Коэффициент качества производства» согласно RIAC 217 Plus (США)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2618DB-FB39-42CE-B93D-E5A44B11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910" y="2211513"/>
            <a:ext cx="5044891" cy="8827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AA1012-E47F-459C-BED3-BA35359CC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54" y="3429000"/>
            <a:ext cx="114776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25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65453"/>
            <a:ext cx="10762918" cy="4048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Процентное распределение направленностей вопросов в справочнике RIAC-HDBK-217Plus по коэффициентам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DFB4239-0B72-469A-9D64-639F3882A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15" y="2498583"/>
            <a:ext cx="8806370" cy="37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1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02.02.2024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«Метод оценки коэффициента качества производства электронных модулей»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Королев Павел Сергеевич,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к.т.н., доцент Департамента электронной инженерии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19DD4-D8DC-44D9-A4C7-D29A8C50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83" y="3533041"/>
            <a:ext cx="822701" cy="8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Существующая проблема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F537B44-C499-4CC2-B212-CE154C494B4F}"/>
              </a:ext>
            </a:extLst>
          </p:cNvPr>
          <p:cNvSpPr/>
          <p:nvPr/>
        </p:nvSpPr>
        <p:spPr>
          <a:xfrm>
            <a:off x="5575739" y="3178953"/>
            <a:ext cx="849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Расчет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3C4A17-AB89-4B27-A5FF-3FCF8B469F20}"/>
              </a:ext>
            </a:extLst>
          </p:cNvPr>
          <p:cNvSpPr/>
          <p:nvPr/>
        </p:nvSpPr>
        <p:spPr>
          <a:xfrm>
            <a:off x="1520944" y="2171893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Результаты расчетной оценки показателей надежности электронных модулей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FDBECAC-4DD4-43DC-8EBE-06782C7FAB36}"/>
              </a:ext>
            </a:extLst>
          </p:cNvPr>
          <p:cNvSpPr/>
          <p:nvPr/>
        </p:nvSpPr>
        <p:spPr>
          <a:xfrm>
            <a:off x="8262242" y="2171893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Реальная статистика отказов при эксплуатации электронных модулей</a:t>
            </a:r>
          </a:p>
        </p:txBody>
      </p:sp>
      <p:pic>
        <p:nvPicPr>
          <p:cNvPr id="2050" name="Picture 2" descr="Расчеты – Бесплатные иконки: технологии">
            <a:extLst>
              <a:ext uri="{FF2B5EF4-FFF2-40B4-BE49-F238E27FC236}">
                <a16:creationId xmlns:a16="http://schemas.microsoft.com/office/drawing/2014/main" id="{3776896F-36AE-44FD-9461-6132117BA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16" y="2224783"/>
            <a:ext cx="1028027" cy="10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татистика – Бесплатные иконки: бизнес и финансы">
            <a:extLst>
              <a:ext uri="{FF2B5EF4-FFF2-40B4-BE49-F238E27FC236}">
                <a16:creationId xmlns:a16="http://schemas.microsoft.com/office/drawing/2014/main" id="{5231A11E-7FC9-42AF-AA60-23C10EE1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66" y="2251869"/>
            <a:ext cx="989923" cy="9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t The Way I Saw It Going In My Head: On Second-Guessing Decisions YMI |  happyheart.cz">
            <a:extLst>
              <a:ext uri="{FF2B5EF4-FFF2-40B4-BE49-F238E27FC236}">
                <a16:creationId xmlns:a16="http://schemas.microsoft.com/office/drawing/2014/main" id="{B48A10A4-AFE1-435A-BDBF-A4BCE521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78" y="3966152"/>
            <a:ext cx="1752628" cy="17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3521995-A8D9-4C93-BEE6-953779BB066A}"/>
              </a:ext>
            </a:extLst>
          </p:cNvPr>
          <p:cNvCxnSpPr/>
          <p:nvPr/>
        </p:nvCxnSpPr>
        <p:spPr>
          <a:xfrm>
            <a:off x="5544377" y="2383752"/>
            <a:ext cx="0" cy="132248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E07C2140-0051-46C1-A310-88035CF6DD1C}"/>
              </a:ext>
            </a:extLst>
          </p:cNvPr>
          <p:cNvCxnSpPr>
            <a:cxnSpLocks/>
          </p:cNvCxnSpPr>
          <p:nvPr/>
        </p:nvCxnSpPr>
        <p:spPr>
          <a:xfrm flipH="1">
            <a:off x="5529264" y="2612353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16C43EC7-6C44-4D7B-B8B7-EC7A9DA3E8EE}"/>
              </a:ext>
            </a:extLst>
          </p:cNvPr>
          <p:cNvCxnSpPr>
            <a:cxnSpLocks/>
          </p:cNvCxnSpPr>
          <p:nvPr/>
        </p:nvCxnSpPr>
        <p:spPr>
          <a:xfrm flipH="1">
            <a:off x="5529264" y="3482670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61257404-31A3-4A7E-9661-A175DAA2C26B}"/>
              </a:ext>
            </a:extLst>
          </p:cNvPr>
          <p:cNvSpPr/>
          <p:nvPr/>
        </p:nvSpPr>
        <p:spPr>
          <a:xfrm>
            <a:off x="5571501" y="2328297"/>
            <a:ext cx="1086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D35FC3D-8175-42B7-A680-183585D4EC9D}"/>
              </a:ext>
            </a:extLst>
          </p:cNvPr>
          <p:cNvCxnSpPr>
            <a:cxnSpLocks/>
          </p:cNvCxnSpPr>
          <p:nvPr/>
        </p:nvCxnSpPr>
        <p:spPr>
          <a:xfrm>
            <a:off x="6450550" y="2690431"/>
            <a:ext cx="0" cy="70912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60A3798E-0981-468E-BD43-DB590F591612}"/>
              </a:ext>
            </a:extLst>
          </p:cNvPr>
          <p:cNvSpPr/>
          <p:nvPr/>
        </p:nvSpPr>
        <p:spPr>
          <a:xfrm>
            <a:off x="6529014" y="2708757"/>
            <a:ext cx="108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Разница в несколько порядков</a:t>
            </a:r>
          </a:p>
        </p:txBody>
      </p:sp>
      <p:pic>
        <p:nvPicPr>
          <p:cNvPr id="2062" name="Picture 14" descr="Ремонт – Бесплатные иконки: инструменты редактирования">
            <a:extLst>
              <a:ext uri="{FF2B5EF4-FFF2-40B4-BE49-F238E27FC236}">
                <a16:creationId xmlns:a16="http://schemas.microsoft.com/office/drawing/2014/main" id="{7CE94239-8A6E-4FED-BF96-A24FE2E3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936" y="4759205"/>
            <a:ext cx="630382" cy="6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mart tv – Бесплатные иконки: технологии">
            <a:extLst>
              <a:ext uri="{FF2B5EF4-FFF2-40B4-BE49-F238E27FC236}">
                <a16:creationId xmlns:a16="http://schemas.microsoft.com/office/drawing/2014/main" id="{B5ECAF67-BB86-46F1-B68C-9E808B98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63" y="4636764"/>
            <a:ext cx="875932" cy="8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72746E5F-1395-4CAA-9051-F6F2CD868B5C}"/>
              </a:ext>
            </a:extLst>
          </p:cNvPr>
          <p:cNvSpPr txBox="1"/>
          <p:nvPr/>
        </p:nvSpPr>
        <p:spPr>
          <a:xfrm>
            <a:off x="3048630" y="5889255"/>
            <a:ext cx="609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достигается целевой уровень надежности из-за наличия недостатков в стратегии ее обеспечения!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0B6A9603-BEC5-478B-91FF-03E7FD21B613}"/>
              </a:ext>
            </a:extLst>
          </p:cNvPr>
          <p:cNvSpPr/>
          <p:nvPr/>
        </p:nvSpPr>
        <p:spPr>
          <a:xfrm>
            <a:off x="1418112" y="1880702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CCB275F-E215-4DAF-941F-C60D89C10C02}"/>
              </a:ext>
            </a:extLst>
          </p:cNvPr>
          <p:cNvSpPr/>
          <p:nvPr/>
        </p:nvSpPr>
        <p:spPr>
          <a:xfrm>
            <a:off x="8147397" y="1880702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E13E55A-D015-4C78-9B46-E2576EB1DDD3}"/>
              </a:ext>
            </a:extLst>
          </p:cNvPr>
          <p:cNvSpPr/>
          <p:nvPr/>
        </p:nvSpPr>
        <p:spPr>
          <a:xfrm rot="16200000">
            <a:off x="4279920" y="2846945"/>
            <a:ext cx="2106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Интенсивность отказов 1/ч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6B465FEC-50DC-4137-AE9A-F4E708E20651}"/>
              </a:ext>
            </a:extLst>
          </p:cNvPr>
          <p:cNvSpPr/>
          <p:nvPr/>
        </p:nvSpPr>
        <p:spPr>
          <a:xfrm>
            <a:off x="6734581" y="4211190"/>
            <a:ext cx="133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Завышенная оценка надежности!</a:t>
            </a:r>
          </a:p>
        </p:txBody>
      </p:sp>
    </p:spTree>
    <p:extLst>
      <p:ext uri="{BB962C8B-B14F-4D97-AF65-F5344CB8AC3E}">
        <p14:creationId xmlns:p14="http://schemas.microsoft.com/office/powerpoint/2010/main" val="3104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" grpId="0" animBg="1"/>
      <p:bldP spid="61" grpId="0" animBg="1"/>
      <p:bldP spid="76" grpId="0"/>
      <p:bldP spid="77" grpId="0"/>
      <p:bldP spid="85" grpId="0"/>
      <p:bldP spid="86" grpId="0"/>
      <p:bldP spid="87" grpId="0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проблемы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BA9A64-866C-4D58-8DCF-C2BC6D0F7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33" y="1935781"/>
            <a:ext cx="9645924" cy="47217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BED0AB-A1D1-468A-97FC-4467CE51CE4D}"/>
              </a:ext>
            </a:extLst>
          </p:cNvPr>
          <p:cNvSpPr/>
          <p:nvPr/>
        </p:nvSpPr>
        <p:spPr>
          <a:xfrm>
            <a:off x="171202" y="5899900"/>
            <a:ext cx="1825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данным 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Центра исследования надежности RIAC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CA7D1-9549-4066-B14A-AC4DBD17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250" y="3581961"/>
            <a:ext cx="425122" cy="414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7CFAC9-2098-403D-BEF3-93B69D29A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24" y="1995054"/>
            <a:ext cx="471539" cy="4657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8F2280-2951-48AC-AC98-B2E8345F7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250" y="2460795"/>
            <a:ext cx="508250" cy="512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736563-06A1-4465-8B71-11E1D4F05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4601" y="4062675"/>
            <a:ext cx="466060" cy="4679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0E5293-7353-4F2D-B547-3DC5D2DD7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407" y="4581323"/>
            <a:ext cx="508250" cy="5145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69013B-2086-4782-87CA-0D45B376AF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17952">
            <a:off x="3132440" y="5674661"/>
            <a:ext cx="259801" cy="432317"/>
          </a:xfrm>
          <a:prstGeom prst="rect">
            <a:avLst/>
          </a:prstGeom>
        </p:spPr>
      </p:pic>
      <p:pic>
        <p:nvPicPr>
          <p:cNvPr id="1026" name="Picture 2" descr="Корпус для пк на 3д принтере | Пикабу">
            <a:extLst>
              <a:ext uri="{FF2B5EF4-FFF2-40B4-BE49-F238E27FC236}">
                <a16:creationId xmlns:a16="http://schemas.microsoft.com/office/drawing/2014/main" id="{E9980ACD-A505-4F29-AD88-9AB2C5550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r="14652"/>
          <a:stretch/>
        </p:blipFill>
        <p:spPr bwMode="auto">
          <a:xfrm>
            <a:off x="3485637" y="5050009"/>
            <a:ext cx="725475" cy="62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чество – Бесплатные иконки: маркетинг">
            <a:extLst>
              <a:ext uri="{FF2B5EF4-FFF2-40B4-BE49-F238E27FC236}">
                <a16:creationId xmlns:a16="http://schemas.microsoft.com/office/drawing/2014/main" id="{C124C061-854E-4601-8346-CDC2F946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5" y="2831607"/>
            <a:ext cx="508251" cy="5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4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Существующая методика оценки показателей надежности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EFC10A-C91E-4DB4-82D9-DDBBE7AA4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83"/>
          <a:stretch/>
        </p:blipFill>
        <p:spPr>
          <a:xfrm>
            <a:off x="338835" y="1913111"/>
            <a:ext cx="11514329" cy="4716956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856966D5-7CCA-4A4E-8B4A-813A924FB35B}"/>
              </a:ext>
            </a:extLst>
          </p:cNvPr>
          <p:cNvSpPr/>
          <p:nvPr/>
        </p:nvSpPr>
        <p:spPr>
          <a:xfrm>
            <a:off x="6892007" y="4760926"/>
            <a:ext cx="1753229" cy="8539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Система менеджмента качества">
            <a:extLst>
              <a:ext uri="{FF2B5EF4-FFF2-40B4-BE49-F238E27FC236}">
                <a16:creationId xmlns:a16="http://schemas.microsoft.com/office/drawing/2014/main" id="{1CD7EED2-1558-4B87-8993-F31A1A697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87"/>
          <a:stretch/>
        </p:blipFill>
        <p:spPr bwMode="auto">
          <a:xfrm>
            <a:off x="8467372" y="3444595"/>
            <a:ext cx="3541264" cy="321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 качества производства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43AAF-D337-4B4C-95CB-2416096C6C65}"/>
              </a:ext>
            </a:extLst>
          </p:cNvPr>
          <p:cNvSpPr txBox="1"/>
          <p:nvPr/>
        </p:nvSpPr>
        <p:spPr>
          <a:xfrm>
            <a:off x="2244407" y="3888406"/>
            <a:ext cx="505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Недостаток: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интегральным и усредненным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справедлив для высоконадежных ЭМ1 прошлого поколения (до 2000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.)!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3B8462-1C09-4C4B-8C1C-8138F39358B2}"/>
              </a:ext>
            </a:extLst>
          </p:cNvPr>
          <p:cNvSpPr/>
          <p:nvPr/>
        </p:nvSpPr>
        <p:spPr>
          <a:xfrm>
            <a:off x="1834197" y="5310369"/>
            <a:ext cx="2741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Положения «РК - …»: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AA90F-D5B2-4613-9B8B-BB1D1142F8F3}"/>
              </a:ext>
            </a:extLst>
          </p:cNvPr>
          <p:cNvSpPr txBox="1"/>
          <p:nvPr/>
        </p:nvSpPr>
        <p:spPr>
          <a:xfrm>
            <a:off x="4400298" y="5279591"/>
            <a:ext cx="103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7A9CD2-5F9F-4ACF-8DFC-7193E30B923F}"/>
              </a:ext>
            </a:extLst>
          </p:cNvPr>
          <p:cNvSpPr/>
          <p:nvPr/>
        </p:nvSpPr>
        <p:spPr>
          <a:xfrm>
            <a:off x="183364" y="6410675"/>
            <a:ext cx="3462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Справочник «Надежность ЭРИ» 2006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FF25EB-756A-4F79-9D70-6EE205815120}"/>
              </a:ext>
            </a:extLst>
          </p:cNvPr>
          <p:cNvSpPr/>
          <p:nvPr/>
        </p:nvSpPr>
        <p:spPr>
          <a:xfrm>
            <a:off x="7278973" y="3074852"/>
            <a:ext cx="4646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Суммарная интенсивность отказов ЭМ0 (ЭРИ)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163BF5-9756-4B4E-A966-C579200006E3}"/>
              </a:ext>
            </a:extLst>
          </p:cNvPr>
          <p:cNvSpPr/>
          <p:nvPr/>
        </p:nvSpPr>
        <p:spPr>
          <a:xfrm>
            <a:off x="2854755" y="3079245"/>
            <a:ext cx="4017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«Коэффициент качества производства»</a:t>
            </a:r>
          </a:p>
        </p:txBody>
      </p:sp>
      <p:sp>
        <p:nvSpPr>
          <p:cNvPr id="21" name="Стрелка вправо 16">
            <a:extLst>
              <a:ext uri="{FF2B5EF4-FFF2-40B4-BE49-F238E27FC236}">
                <a16:creationId xmlns:a16="http://schemas.microsoft.com/office/drawing/2014/main" id="{C9409DE5-9EB7-4211-A89E-CC89E292E0B1}"/>
              </a:ext>
            </a:extLst>
          </p:cNvPr>
          <p:cNvSpPr/>
          <p:nvPr/>
        </p:nvSpPr>
        <p:spPr>
          <a:xfrm rot="7849094">
            <a:off x="6316085" y="2807779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16">
            <a:extLst>
              <a:ext uri="{FF2B5EF4-FFF2-40B4-BE49-F238E27FC236}">
                <a16:creationId xmlns:a16="http://schemas.microsoft.com/office/drawing/2014/main" id="{F27F2720-9BF4-4AB7-B5B8-3AC64AE2FC19}"/>
              </a:ext>
            </a:extLst>
          </p:cNvPr>
          <p:cNvSpPr/>
          <p:nvPr/>
        </p:nvSpPr>
        <p:spPr>
          <a:xfrm rot="3179081">
            <a:off x="7491910" y="2808935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16">
            <a:extLst>
              <a:ext uri="{FF2B5EF4-FFF2-40B4-BE49-F238E27FC236}">
                <a16:creationId xmlns:a16="http://schemas.microsoft.com/office/drawing/2014/main" id="{E863B552-49A5-4B55-B34C-6AD7C69D487A}"/>
              </a:ext>
            </a:extLst>
          </p:cNvPr>
          <p:cNvSpPr/>
          <p:nvPr/>
        </p:nvSpPr>
        <p:spPr>
          <a:xfrm rot="5400000">
            <a:off x="4730646" y="3595009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16">
            <a:extLst>
              <a:ext uri="{FF2B5EF4-FFF2-40B4-BE49-F238E27FC236}">
                <a16:creationId xmlns:a16="http://schemas.microsoft.com/office/drawing/2014/main" id="{9B3C1A27-7974-4625-AF8C-7F437357BA6A}"/>
              </a:ext>
            </a:extLst>
          </p:cNvPr>
          <p:cNvSpPr/>
          <p:nvPr/>
        </p:nvSpPr>
        <p:spPr>
          <a:xfrm rot="5400000">
            <a:off x="4730646" y="4889786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40C1E86-6120-4BA7-866F-809E7E1079E9}"/>
              </a:ext>
            </a:extLst>
          </p:cNvPr>
          <p:cNvSpPr/>
          <p:nvPr/>
        </p:nvSpPr>
        <p:spPr>
          <a:xfrm>
            <a:off x="1806509" y="5682690"/>
            <a:ext cx="4289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КГВС «Мороз-6, 7» и «Климат 8» 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CA7916-E8B7-4348-83D8-0BBD95CB305E}"/>
              </a:ext>
            </a:extLst>
          </p:cNvPr>
          <p:cNvSpPr txBox="1"/>
          <p:nvPr/>
        </p:nvSpPr>
        <p:spPr>
          <a:xfrm>
            <a:off x="5538736" y="5895727"/>
            <a:ext cx="103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8" descr="Not The Way I Saw It Going In My Head: On Second-Guessing Decisions YMI |  happyheart.cz">
            <a:extLst>
              <a:ext uri="{FF2B5EF4-FFF2-40B4-BE49-F238E27FC236}">
                <a16:creationId xmlns:a16="http://schemas.microsoft.com/office/drawing/2014/main" id="{9888E037-3854-477C-AEDC-80D15CC0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68" y="4941389"/>
            <a:ext cx="1033688" cy="10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F01CCBB-99D4-4F5C-BA08-C967D341F461}"/>
              </a:ext>
            </a:extLst>
          </p:cNvPr>
          <p:cNvSpPr/>
          <p:nvPr/>
        </p:nvSpPr>
        <p:spPr>
          <a:xfrm>
            <a:off x="6397916" y="4974589"/>
            <a:ext cx="20257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1. Эффективно ли функционирует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СМК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2. Какой </a:t>
            </a:r>
            <a:r>
              <a:rPr lang="ru-R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для ЭМ1 гражданского назначения?</a:t>
            </a: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3. Как оценить</a:t>
            </a:r>
            <a:r>
              <a:rPr lang="ru-R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sz="700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для других уровней ЭМ?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F3F3F7-9AD7-4D5A-8976-A05EF7B8E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417" y="2192152"/>
            <a:ext cx="2192228" cy="551890"/>
          </a:xfrm>
          <a:prstGeom prst="rect">
            <a:avLst/>
          </a:prstGeom>
        </p:spPr>
      </p:pic>
      <p:pic>
        <p:nvPicPr>
          <p:cNvPr id="29" name="Picture 2" descr="Спутник Пространство Коммуникации - Бесплатная векторная графика на Pixabay  - Pixabay">
            <a:extLst>
              <a:ext uri="{FF2B5EF4-FFF2-40B4-BE49-F238E27FC236}">
                <a16:creationId xmlns:a16="http://schemas.microsoft.com/office/drawing/2014/main" id="{7BAC82DB-4A1C-4712-9E11-C7688BAC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1" y="5130203"/>
            <a:ext cx="1120018" cy="56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Танк – Бесплатные иконки: транспорт">
            <a:extLst>
              <a:ext uri="{FF2B5EF4-FFF2-40B4-BE49-F238E27FC236}">
                <a16:creationId xmlns:a16="http://schemas.microsoft.com/office/drawing/2014/main" id="{945E76EF-F42E-4F13-9F72-3D42C541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9" y="5682690"/>
            <a:ext cx="789252" cy="7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т требований к постановкам задач на разработку с помощью архитектурного  проекта - Практические курсы по бизнес-анализу – обучение системных и  бизнес-аналитиков, курсы BABOK">
            <a:extLst>
              <a:ext uri="{FF2B5EF4-FFF2-40B4-BE49-F238E27FC236}">
                <a16:creationId xmlns:a16="http://schemas.microsoft.com/office/drawing/2014/main" id="{76BC2FE0-5742-4168-891C-3641186B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1" y="2242649"/>
            <a:ext cx="1830846" cy="8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ечатные платы — РЕЗОНИТ — Производство и монтаж печатных плат">
            <a:extLst>
              <a:ext uri="{FF2B5EF4-FFF2-40B4-BE49-F238E27FC236}">
                <a16:creationId xmlns:a16="http://schemas.microsoft.com/office/drawing/2014/main" id="{F93A003E-29EF-4D24-B8C8-F58D4DAB3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1418" r="6859" b="6811"/>
          <a:stretch/>
        </p:blipFill>
        <p:spPr bwMode="auto">
          <a:xfrm>
            <a:off x="368127" y="3157165"/>
            <a:ext cx="1937512" cy="15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Требования – Бесплатные иконки: файлы и папки">
            <a:extLst>
              <a:ext uri="{FF2B5EF4-FFF2-40B4-BE49-F238E27FC236}">
                <a16:creationId xmlns:a16="http://schemas.microsoft.com/office/drawing/2014/main" id="{F37B304D-77B7-48C1-A835-665E8AC3A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5396" r="11829" b="4508"/>
          <a:stretch/>
        </p:blipFill>
        <p:spPr bwMode="auto">
          <a:xfrm>
            <a:off x="3624231" y="2101193"/>
            <a:ext cx="681498" cy="7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изогнутая вверх 1">
            <a:extLst>
              <a:ext uri="{FF2B5EF4-FFF2-40B4-BE49-F238E27FC236}">
                <a16:creationId xmlns:a16="http://schemas.microsoft.com/office/drawing/2014/main" id="{8DF5D661-7790-40DE-BC50-5C0CB4C78704}"/>
              </a:ext>
            </a:extLst>
          </p:cNvPr>
          <p:cNvSpPr/>
          <p:nvPr/>
        </p:nvSpPr>
        <p:spPr>
          <a:xfrm rot="16200000">
            <a:off x="4392808" y="2534705"/>
            <a:ext cx="673126" cy="34842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16">
            <a:extLst>
              <a:ext uri="{FF2B5EF4-FFF2-40B4-BE49-F238E27FC236}">
                <a16:creationId xmlns:a16="http://schemas.microsoft.com/office/drawing/2014/main" id="{564056CE-9079-42FF-BA39-E69C2A917D24}"/>
              </a:ext>
            </a:extLst>
          </p:cNvPr>
          <p:cNvSpPr/>
          <p:nvPr/>
        </p:nvSpPr>
        <p:spPr>
          <a:xfrm rot="10433982">
            <a:off x="2476274" y="2473280"/>
            <a:ext cx="837878" cy="15891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 вправо 16">
            <a:extLst>
              <a:ext uri="{FF2B5EF4-FFF2-40B4-BE49-F238E27FC236}">
                <a16:creationId xmlns:a16="http://schemas.microsoft.com/office/drawing/2014/main" id="{A8FAF670-1EA9-400B-9F3F-36A5AAA46243}"/>
              </a:ext>
            </a:extLst>
          </p:cNvPr>
          <p:cNvSpPr/>
          <p:nvPr/>
        </p:nvSpPr>
        <p:spPr>
          <a:xfrm rot="9352578">
            <a:off x="2084776" y="3035958"/>
            <a:ext cx="1358464" cy="15818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6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/>
      <p:bldP spid="2" grpId="0" animBg="1"/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СМК на целевой уровень надежности ЭМ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EE8A48-8194-463C-8C69-DF6BF74E65A4}"/>
              </a:ext>
            </a:extLst>
          </p:cNvPr>
          <p:cNvSpPr/>
          <p:nvPr/>
        </p:nvSpPr>
        <p:spPr>
          <a:xfrm>
            <a:off x="499095" y="3462727"/>
            <a:ext cx="8246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Причины неэффективного функционирования СМК на предприятиях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7CDEA1-D0E2-4BFD-BAD2-A5AE2CDFAD46}"/>
              </a:ext>
            </a:extLst>
          </p:cNvPr>
          <p:cNvSpPr/>
          <p:nvPr/>
        </p:nvSpPr>
        <p:spPr>
          <a:xfrm>
            <a:off x="659066" y="3773197"/>
            <a:ext cx="9505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Отстраненность высшего руководства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ISO 9001 реализуются не в полной мере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Некомпетентность в интерпретации требований ISO 9001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(без учета отраслевой специфики)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Непонимание организации СМК подавляющим большинством персонала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Фиктивное «внедрение» СМК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Нарушение этапов процесса сертификации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Невыполнение организацией в полном объеме требований ISO 9001 по обеспечению удовлетворенности потребителей и отсутствие ориентации органов по сертификации на проверку этого требования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Низкая достоверность статистических данных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Недостаточный объем аудиторских проверок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A680FF-EF45-4CC9-9F53-52124A9A8F1E}"/>
              </a:ext>
            </a:extLst>
          </p:cNvPr>
          <p:cNvSpPr/>
          <p:nvPr/>
        </p:nvSpPr>
        <p:spPr>
          <a:xfrm>
            <a:off x="659066" y="2135975"/>
            <a:ext cx="3839513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Ориентация на потребителя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Лидерство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работников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Процессный подход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Улучшение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Принятие решений, основанное на свидетельствах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Менеджмент взаимоотношений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B12880F-ABA0-4C72-9E45-0E105FD32C50}"/>
              </a:ext>
            </a:extLst>
          </p:cNvPr>
          <p:cNvSpPr/>
          <p:nvPr/>
        </p:nvSpPr>
        <p:spPr>
          <a:xfrm>
            <a:off x="4331474" y="2144510"/>
            <a:ext cx="6255239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160338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требований потребителей и стремление превзойти их ожидания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Единство цели и направления деятельности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Компетентность персонала для создания ценности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Получение последовательных и прогнозируемых результатов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Уровни осуществления деятельности (полнота выполнения)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Решения, основанные на анализе статистических и оценке экспертных данных</a:t>
            </a:r>
          </a:p>
          <a:p>
            <a:pPr marL="342900" indent="-160338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Взаимоотношение с поставщиками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25D6AB4-47B6-4962-9946-DF65CA77B123}"/>
              </a:ext>
            </a:extLst>
          </p:cNvPr>
          <p:cNvCxnSpPr/>
          <p:nvPr/>
        </p:nvCxnSpPr>
        <p:spPr>
          <a:xfrm>
            <a:off x="2963322" y="2278599"/>
            <a:ext cx="1584176" cy="8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E2949DD7-CB25-424E-A982-B113E2C96123}"/>
              </a:ext>
            </a:extLst>
          </p:cNvPr>
          <p:cNvCxnSpPr/>
          <p:nvPr/>
        </p:nvCxnSpPr>
        <p:spPr>
          <a:xfrm>
            <a:off x="1811194" y="2447875"/>
            <a:ext cx="2736304" cy="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083B034-C35D-41A9-97BD-335558850D6F}"/>
              </a:ext>
            </a:extLst>
          </p:cNvPr>
          <p:cNvCxnSpPr/>
          <p:nvPr/>
        </p:nvCxnSpPr>
        <p:spPr>
          <a:xfrm>
            <a:off x="2938863" y="2618544"/>
            <a:ext cx="1608635" cy="2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67D4EF2A-FAB0-4E78-A428-54138DEBBF46}"/>
              </a:ext>
            </a:extLst>
          </p:cNvPr>
          <p:cNvCxnSpPr/>
          <p:nvPr/>
        </p:nvCxnSpPr>
        <p:spPr>
          <a:xfrm flipV="1">
            <a:off x="2308893" y="2778587"/>
            <a:ext cx="2238605" cy="4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B77EB03F-4567-4664-9517-283C7599569E}"/>
              </a:ext>
            </a:extLst>
          </p:cNvPr>
          <p:cNvCxnSpPr/>
          <p:nvPr/>
        </p:nvCxnSpPr>
        <p:spPr>
          <a:xfrm flipV="1">
            <a:off x="1811194" y="2940499"/>
            <a:ext cx="2736304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95D2772D-AB61-443A-B508-774F618BF676}"/>
              </a:ext>
            </a:extLst>
          </p:cNvPr>
          <p:cNvCxnSpPr/>
          <p:nvPr/>
        </p:nvCxnSpPr>
        <p:spPr>
          <a:xfrm>
            <a:off x="3107338" y="3274301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C9485C4-7F3D-4A6F-86F0-AC14F751C894}"/>
              </a:ext>
            </a:extLst>
          </p:cNvPr>
          <p:cNvSpPr txBox="1"/>
          <p:nvPr/>
        </p:nvSpPr>
        <p:spPr>
          <a:xfrm>
            <a:off x="659066" y="5985290"/>
            <a:ext cx="9469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статистических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данных </a:t>
            </a:r>
            <a:r>
              <a:rPr lang="ru-RU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оценки «коэффициента качества производства».</a:t>
            </a:r>
          </a:p>
          <a:p>
            <a:pPr algn="just"/>
            <a:r>
              <a:rPr lang="ru-RU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расширять объем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экспертных оценок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последовательный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контроль полноты выполнения необходимых требований (мероприятий).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70C2AD5E-FE7D-47A2-AE43-EC583B0C4E12}"/>
              </a:ext>
            </a:extLst>
          </p:cNvPr>
          <p:cNvCxnSpPr/>
          <p:nvPr/>
        </p:nvCxnSpPr>
        <p:spPr>
          <a:xfrm>
            <a:off x="4331474" y="3142755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EA7B785-5778-4771-BCD9-035BC3683E48}"/>
              </a:ext>
            </a:extLst>
          </p:cNvPr>
          <p:cNvSpPr/>
          <p:nvPr/>
        </p:nvSpPr>
        <p:spPr>
          <a:xfrm>
            <a:off x="499095" y="1828105"/>
            <a:ext cx="8246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Принципы менеджмента качества</a:t>
            </a:r>
          </a:p>
        </p:txBody>
      </p:sp>
      <p:pic>
        <p:nvPicPr>
          <p:cNvPr id="4098" name="Picture 2" descr="Фон внимание (54 фото) » Фоны и обои для рабочего стола. Картинки для  заставки на телефон">
            <a:extLst>
              <a:ext uri="{FF2B5EF4-FFF2-40B4-BE49-F238E27FC236}">
                <a16:creationId xmlns:a16="http://schemas.microsoft.com/office/drawing/2014/main" id="{942F470F-EEC7-40BB-8366-D6D81EF89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1" t="12935" r="38060" b="3570"/>
          <a:stretch/>
        </p:blipFill>
        <p:spPr bwMode="auto">
          <a:xfrm>
            <a:off x="9792470" y="5812709"/>
            <a:ext cx="371653" cy="9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3D3EF3E-77CF-4B98-B94F-E7A10FC3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11" y="1294802"/>
            <a:ext cx="2072612" cy="7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40143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СМК на целевой уровень надежности ЭМ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F895C31-DAF0-4593-82D0-6F2D8302A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93" y="1545008"/>
            <a:ext cx="5459367" cy="51650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A64935-6BCD-4007-8803-0F130072A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813" y="3617164"/>
            <a:ext cx="5993399" cy="3014372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029974C-1D96-4249-8D72-E9E9366DB9C9}"/>
              </a:ext>
            </a:extLst>
          </p:cNvPr>
          <p:cNvCxnSpPr/>
          <p:nvPr/>
        </p:nvCxnSpPr>
        <p:spPr>
          <a:xfrm>
            <a:off x="5802594" y="1674976"/>
            <a:ext cx="0" cy="495656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6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99024"/>
            <a:ext cx="7621031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СМК на целевой уровень надежности ЭМ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594AAE-80B1-4F97-9BD6-42F4BAD3A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29" y="2456069"/>
            <a:ext cx="114966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3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10687</TotalTime>
  <Words>1251</Words>
  <Application>Microsoft Office PowerPoint</Application>
  <PresentationFormat>Широкоэкранный</PresentationFormat>
  <Paragraphs>203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HSE Sans</vt:lpstr>
      <vt:lpstr>Times New Roman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Иерархия электронных модулей</vt:lpstr>
      <vt:lpstr>Существующая проблема</vt:lpstr>
      <vt:lpstr>Подтверждение проблемы</vt:lpstr>
      <vt:lpstr>Существующая методика оценки показателей надежности</vt:lpstr>
      <vt:lpstr>Коэффициент качества производства</vt:lpstr>
      <vt:lpstr>Влияние СМК на целевой уровень надежности ЭМ</vt:lpstr>
      <vt:lpstr>Влияние СМК на целевой уровень надежности ЭМ</vt:lpstr>
      <vt:lpstr>Влияние СМК на целевой уровень надежности ЭМ</vt:lpstr>
      <vt:lpstr>Влияние СМК на целевой уровень надежности ЭМ</vt:lpstr>
      <vt:lpstr>Влияние СМК на целевой уровень надежности ЭМ</vt:lpstr>
      <vt:lpstr>Влияние СМК на целевой уровень надежности ЭМ</vt:lpstr>
      <vt:lpstr>Влияние СМК на целевой уровень надежности ЭМ</vt:lpstr>
      <vt:lpstr>Влияние СМК на целевой уровень надежности ЭМ</vt:lpstr>
      <vt:lpstr>Влияние СМК на целевой уровень надежности ЭМ</vt:lpstr>
      <vt:lpstr>Критерии качества требований</vt:lpstr>
      <vt:lpstr>Уровень выполнения НТД</vt:lpstr>
      <vt:lpstr>Оценка эффективности СМК</vt:lpstr>
      <vt:lpstr>Оценка эффективности дополнительных испытаний электрорадиоизделий</vt:lpstr>
      <vt:lpstr>«Коэффициент качества производства» согласно RIAC 217 Plus (США)</vt:lpstr>
      <vt:lpstr>Процентное распределение направленностей вопросов в справочнике RIAC-HDBK-217Plus по коэффициентам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Pavel Korolev</cp:lastModifiedBy>
  <cp:revision>471</cp:revision>
  <cp:lastPrinted>2021-11-11T13:08:42Z</cp:lastPrinted>
  <dcterms:created xsi:type="dcterms:W3CDTF">2021-11-11T08:52:47Z</dcterms:created>
  <dcterms:modified xsi:type="dcterms:W3CDTF">2024-02-01T13:20:39Z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