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76" r:id="rId8"/>
    <p:sldId id="261" r:id="rId9"/>
    <p:sldId id="263" r:id="rId10"/>
    <p:sldId id="264" r:id="rId11"/>
    <p:sldId id="265" r:id="rId12"/>
    <p:sldId id="283" r:id="rId13"/>
    <p:sldId id="284" r:id="rId14"/>
    <p:sldId id="277" r:id="rId15"/>
    <p:sldId id="267" r:id="rId16"/>
    <p:sldId id="274" r:id="rId17"/>
    <p:sldId id="268" r:id="rId18"/>
    <p:sldId id="269" r:id="rId19"/>
    <p:sldId id="273" r:id="rId20"/>
    <p:sldId id="275" r:id="rId21"/>
    <p:sldId id="280" r:id="rId22"/>
    <p:sldId id="282" r:id="rId23"/>
    <p:sldId id="281" r:id="rId24"/>
    <p:sldId id="278" r:id="rId25"/>
    <p:sldId id="279" r:id="rId26"/>
    <p:sldId id="266" r:id="rId27"/>
    <p:sldId id="285" r:id="rId28"/>
    <p:sldId id="286" r:id="rId29"/>
    <p:sldId id="289" r:id="rId30"/>
    <p:sldId id="288" r:id="rId31"/>
    <p:sldId id="290" r:id="rId32"/>
    <p:sldId id="270" r:id="rId3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DF5"/>
    <a:srgbClr val="DEE1EE"/>
    <a:srgbClr val="ECF4F3"/>
    <a:srgbClr val="E0EDEC"/>
    <a:srgbClr val="F5F6F9"/>
    <a:srgbClr val="D6DAEA"/>
    <a:srgbClr val="EEF0F6"/>
    <a:srgbClr val="D0D5E7"/>
    <a:srgbClr val="D1E5E4"/>
    <a:srgbClr val="C2C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10" autoAdjust="0"/>
  </p:normalViewPr>
  <p:slideViewPr>
    <p:cSldViewPr snapToGrid="0">
      <p:cViewPr varScale="1">
        <p:scale>
          <a:sx n="81" d="100"/>
          <a:sy n="81" d="100"/>
        </p:scale>
        <p:origin x="70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29A73-2D7F-4327-A80E-F789A3362FFB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146BD-1FAA-48DA-829E-80AEDF744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38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146BD-1FAA-48DA-829E-80AEDF7448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4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2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1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3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4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3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64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1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7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ru-RU"/>
              <a:t>июнь 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57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r>
              <a:rPr lang="ru-RU"/>
              <a:t>июнь 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9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ru-RU"/>
              <a:t>июнь 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57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ru-RU"/>
              <a:t>июнь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BA67352F-8D92-4E3F-97E8-2CEDD52401F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07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3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F54DEE-C980-4749-96DC-EFC56914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Национальный исследовательский ядерный университет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«МИФИ»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3479D29-C076-4629-BC4D-1C44E9F022CB}"/>
              </a:ext>
            </a:extLst>
          </p:cNvPr>
          <p:cNvSpPr txBox="1">
            <a:spLocks/>
          </p:cNvSpPr>
          <p:nvPr/>
        </p:nvSpPr>
        <p:spPr>
          <a:xfrm>
            <a:off x="658961" y="1856593"/>
            <a:ext cx="10874075" cy="1616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/>
              </a:rPr>
            </a:b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/>
              </a:rPr>
              <a:t>«Детектор </a:t>
            </a:r>
            <a:r>
              <a:rPr lang="ru-RU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/>
              </a:rPr>
              <a:t>терагерцового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/>
              </a:rPr>
              <a:t> излучения на основе графена»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9CAED-CD4F-4DC9-897E-72A1A0F8112F}"/>
              </a:ext>
            </a:extLst>
          </p:cNvPr>
          <p:cNvSpPr txBox="1"/>
          <p:nvPr/>
        </p:nvSpPr>
        <p:spPr>
          <a:xfrm>
            <a:off x="5173013" y="4193281"/>
            <a:ext cx="4520718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Выполнил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студент</a:t>
            </a:r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группы М23-211 </a:t>
            </a:r>
            <a:endParaRPr lang="ru-RU" sz="1900" dirty="0">
              <a:solidFill>
                <a:schemeClr val="tx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solidFill>
                <a:schemeClr val="tx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Руководитель, к.ф.-м.н.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68A52-1322-40BB-9F2F-7EDAB8F9B8E8}"/>
              </a:ext>
            </a:extLst>
          </p:cNvPr>
          <p:cNvSpPr txBox="1"/>
          <p:nvPr/>
        </p:nvSpPr>
        <p:spPr>
          <a:xfrm>
            <a:off x="9875521" y="4193281"/>
            <a:ext cx="2214880" cy="9694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Измайлов</a:t>
            </a:r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Р.И.</a:t>
            </a:r>
            <a:endParaRPr lang="ru-RU" sz="1900" dirty="0">
              <a:solidFill>
                <a:schemeClr val="tx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solidFill>
                <a:schemeClr val="tx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solidFill>
                  <a:schemeClr val="tx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Гайдученко И.А.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69454289-9C69-4411-AF48-1217A110E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144" y="6498597"/>
            <a:ext cx="1119711" cy="281765"/>
          </a:xfrm>
        </p:spPr>
        <p:txBody>
          <a:bodyPr/>
          <a:lstStyle/>
          <a:p>
            <a:r>
              <a:rPr lang="ru-RU" sz="1200" dirty="0"/>
              <a:t>Москва 2024</a:t>
            </a:r>
          </a:p>
        </p:txBody>
      </p:sp>
    </p:spTree>
    <p:extLst>
      <p:ext uri="{BB962C8B-B14F-4D97-AF65-F5344CB8AC3E}">
        <p14:creationId xmlns:p14="http://schemas.microsoft.com/office/powerpoint/2010/main" val="2440452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EE0AA3-7F15-45DC-AFD8-E08BAD4A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11DF57-AD97-4CBC-9ED8-5B23562A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3C6375-A3F5-414D-BD65-BCE8ADE6A2C7}"/>
              </a:ext>
            </a:extLst>
          </p:cNvPr>
          <p:cNvSpPr/>
          <p:nvPr/>
        </p:nvSpPr>
        <p:spPr>
          <a:xfrm>
            <a:off x="1315828" y="-78664"/>
            <a:ext cx="9560342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Результаты. Спектральная плотность шума.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hbn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3CFF74-8C1C-46E1-9EA9-0AE1EAA0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770" y="1712572"/>
            <a:ext cx="4141825" cy="3489569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02A703-E675-4C48-8C35-DE7AE0C36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89" y="1712763"/>
            <a:ext cx="4286231" cy="3489378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A1E449D-E7EA-4329-865B-D470EF1BD17B}"/>
              </a:ext>
            </a:extLst>
          </p:cNvPr>
          <p:cNvSpPr/>
          <p:nvPr/>
        </p:nvSpPr>
        <p:spPr>
          <a:xfrm>
            <a:off x="1431689" y="5399015"/>
            <a:ext cx="3771429" cy="636067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13 Спектральная плотность шума графена при </a:t>
            </a:r>
            <a:r>
              <a:rPr lang="en-US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Vg = 0.037 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FA075BF-9A17-4370-867B-539B9EAE82D1}"/>
              </a:ext>
            </a:extLst>
          </p:cNvPr>
          <p:cNvSpPr/>
          <p:nvPr/>
        </p:nvSpPr>
        <p:spPr>
          <a:xfrm>
            <a:off x="6948664" y="5358940"/>
            <a:ext cx="4202036" cy="716218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14 Спектральная плотность шума графена из работы </a:t>
            </a:r>
            <a:r>
              <a:rPr lang="en-US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[9].</a:t>
            </a:r>
            <a:endParaRPr lang="ru-RU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BF5BD09B-450A-4D2D-8FED-A65652D66C06}"/>
                  </a:ext>
                </a:extLst>
              </p:cNvPr>
              <p:cNvSpPr/>
              <p:nvPr/>
            </p:nvSpPr>
            <p:spPr>
              <a:xfrm>
                <a:off x="2158436" y="651321"/>
                <a:ext cx="7875127" cy="71467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Формула аппроксимации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[9]</m:t>
                    </m:r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ru-RU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ru-RU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begChr m:val="|"/>
                        <m:endChr m:val="|"/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coth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func>
                        <m:r>
                          <a:rPr lang="ru-RU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</m:e>
                    </m:d>
                  </m:oMath>
                </a14:m>
                <a:r>
                  <a:rPr lang="ru-RU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ru-RU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num>
                      <m:den>
                        <m:r>
                          <a:rPr lang="ru-RU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ru-RU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BF5BD09B-450A-4D2D-8FED-A65652D66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436" y="651321"/>
                <a:ext cx="7875127" cy="7146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40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0BF782-96F2-449A-B068-DE2C6983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BB8602-1C03-41BC-BD4F-35A01390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11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0CFB8D-4391-4D4A-9E0F-D60099DCB913}"/>
              </a:ext>
            </a:extLst>
          </p:cNvPr>
          <p:cNvSpPr/>
          <p:nvPr/>
        </p:nvSpPr>
        <p:spPr>
          <a:xfrm>
            <a:off x="1888234" y="-10633"/>
            <a:ext cx="8415531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Результаты. Температура электронов.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hbn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4CC316F-BC98-4471-BAEF-2BCA8C8F09BE}"/>
              </a:ext>
            </a:extLst>
          </p:cNvPr>
          <p:cNvSpPr/>
          <p:nvPr/>
        </p:nvSpPr>
        <p:spPr>
          <a:xfrm>
            <a:off x="210140" y="5614307"/>
            <a:ext cx="11563451" cy="636067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15 Зависимость температуры электронов в графене от пропускаемого тока, при разном затворном напряжении</a:t>
            </a:r>
            <a:r>
              <a:rPr lang="en-US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Слева), зависимость температуры от мощности(справа)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0D442CA0-4006-40A1-9F0C-5F8B126B0A02}"/>
                  </a:ext>
                </a:extLst>
              </p:cNvPr>
              <p:cNvSpPr/>
              <p:nvPr/>
            </p:nvSpPr>
            <p:spPr>
              <a:xfrm>
                <a:off x="839584" y="571955"/>
                <a:ext cx="4395680" cy="71467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Формула для температуры: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0D442CA0-4006-40A1-9F0C-5F8B126B0A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84" y="571955"/>
                <a:ext cx="4395680" cy="7146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DEC01D7-C12E-4282-BD16-0847E065B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86857"/>
              </p:ext>
            </p:extLst>
          </p:nvPr>
        </p:nvGraphicFramePr>
        <p:xfrm>
          <a:off x="961009" y="1374051"/>
          <a:ext cx="4152830" cy="4152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1009" y="1374051"/>
                        <a:ext cx="4152830" cy="4152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4DF8639B-3E70-4763-BBF3-4EFFF358D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829918"/>
              </p:ext>
            </p:extLst>
          </p:nvPr>
        </p:nvGraphicFramePr>
        <p:xfrm>
          <a:off x="6956738" y="925683"/>
          <a:ext cx="4601198" cy="4601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926080" imgH="2926080" progId="Origin95.Graph">
                  <p:embed/>
                </p:oleObj>
              </mc:Choice>
              <mc:Fallback>
                <p:oleObj name="Graph" r:id="rId6" imgW="2926080" imgH="292608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54F0FE2-1BDE-4BEE-8FEB-3D261A617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6738" y="925683"/>
                        <a:ext cx="4601198" cy="4601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551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A389C9-CF79-4EEE-8847-054EFDE1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43170F-161A-4446-84EB-94CBB6F8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77BA6AD-68C7-4B43-8CEF-0AFA7BAEA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992283"/>
              </p:ext>
            </p:extLst>
          </p:nvPr>
        </p:nvGraphicFramePr>
        <p:xfrm>
          <a:off x="4108506" y="524107"/>
          <a:ext cx="5043303" cy="5043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08506" y="524107"/>
                        <a:ext cx="5043303" cy="5043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D01999-BBF7-4848-B9A4-372FEDCBEBB7}"/>
              </a:ext>
            </a:extLst>
          </p:cNvPr>
          <p:cNvSpPr/>
          <p:nvPr/>
        </p:nvSpPr>
        <p:spPr>
          <a:xfrm>
            <a:off x="4350233" y="0"/>
            <a:ext cx="4559851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Результаты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CVD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9B32D6-C330-40A3-B6D7-8BFE0CEEC733}"/>
              </a:ext>
            </a:extLst>
          </p:cNvPr>
          <p:cNvSpPr/>
          <p:nvPr/>
        </p:nvSpPr>
        <p:spPr>
          <a:xfrm>
            <a:off x="4574544" y="5567410"/>
            <a:ext cx="4672037" cy="636067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Зависимость дифференциального сопротивления от пропускаемого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2845658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CC0F46-64A7-4802-94AA-FAD13CED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94B1DC-726B-41AA-A136-16028DDA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CB8FE23-A001-43C5-9557-AA908E171E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517411"/>
              </p:ext>
            </p:extLst>
          </p:nvPr>
        </p:nvGraphicFramePr>
        <p:xfrm>
          <a:off x="6574201" y="411314"/>
          <a:ext cx="4809386" cy="480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74201" y="411314"/>
                        <a:ext cx="4809386" cy="480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158870-4AC3-4C05-B616-DBA2CABEFB91}"/>
              </a:ext>
            </a:extLst>
          </p:cNvPr>
          <p:cNvSpPr/>
          <p:nvPr/>
        </p:nvSpPr>
        <p:spPr>
          <a:xfrm>
            <a:off x="314274" y="5284698"/>
            <a:ext cx="11563451" cy="636067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15 Зависимость температуры электронов в графене от пропускаемого тока, при разном затворном напряжении</a:t>
            </a:r>
            <a:r>
              <a:rPr lang="en-US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Слева), зависимость температуры от мощности(справа)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D441E05-515F-4DE1-A0F4-45B915A6CB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33591"/>
              </p:ext>
            </p:extLst>
          </p:nvPr>
        </p:nvGraphicFramePr>
        <p:xfrm>
          <a:off x="574497" y="294356"/>
          <a:ext cx="5043303" cy="5043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5716E24A-BA93-4DF4-9138-13203EC64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4497" y="294356"/>
                        <a:ext cx="5043303" cy="5043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10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AEB681-468D-4D6F-B57C-66165170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DCD812-B009-43CE-97F4-E6993AD0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C49544-2762-4A56-AF79-DE8DF861375D}"/>
              </a:ext>
            </a:extLst>
          </p:cNvPr>
          <p:cNvSpPr/>
          <p:nvPr/>
        </p:nvSpPr>
        <p:spPr>
          <a:xfrm>
            <a:off x="737558" y="0"/>
            <a:ext cx="10716883" cy="517585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Результаты. Воздействие </a:t>
            </a:r>
            <a:r>
              <a:rPr lang="ru-RU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терагерцовым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излучением.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2AE3648-F663-4484-B277-24DF439584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735601"/>
              </p:ext>
            </p:extLst>
          </p:nvPr>
        </p:nvGraphicFramePr>
        <p:xfrm>
          <a:off x="6792155" y="760509"/>
          <a:ext cx="4662284" cy="466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92155" y="760509"/>
                        <a:ext cx="4662284" cy="4662284"/>
                      </a:xfrm>
                      <a:prstGeom prst="rect">
                        <a:avLst/>
                      </a:prstGeom>
                      <a:ln w="28575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FF4B4B0-712C-43F0-B126-F794B9FC6335}"/>
              </a:ext>
            </a:extLst>
          </p:cNvPr>
          <p:cNvSpPr/>
          <p:nvPr/>
        </p:nvSpPr>
        <p:spPr>
          <a:xfrm>
            <a:off x="6212345" y="5616782"/>
            <a:ext cx="5821904" cy="636067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16 Поведение показателя детектора мощности под воздействием ТГц излучения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3AE9948-AB01-44F4-846C-A31250F43DC9}"/>
              </a:ext>
            </a:extLst>
          </p:cNvPr>
          <p:cNvSpPr/>
          <p:nvPr/>
        </p:nvSpPr>
        <p:spPr>
          <a:xfrm>
            <a:off x="737559" y="2362346"/>
            <a:ext cx="5220997" cy="650745"/>
          </a:xfrm>
          <a:prstGeom prst="roundRect">
            <a:avLst/>
          </a:prstGeom>
          <a:solidFill>
            <a:srgbClr val="F5F6F9"/>
          </a:solidFill>
          <a:ln w="38100">
            <a:solidFill>
              <a:srgbClr val="DEE1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Частота падающего излучения: 2.5 ТГц.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559A498-878E-442A-BE98-6A56A68E6336}"/>
              </a:ext>
            </a:extLst>
          </p:cNvPr>
          <p:cNvSpPr/>
          <p:nvPr/>
        </p:nvSpPr>
        <p:spPr>
          <a:xfrm>
            <a:off x="737560" y="3509213"/>
            <a:ext cx="5220997" cy="65074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Частота на которой измерялась спектральная плотность шума: 36 МГц.</a:t>
            </a:r>
          </a:p>
        </p:txBody>
      </p:sp>
    </p:spTree>
    <p:extLst>
      <p:ext uri="{BB962C8B-B14F-4D97-AF65-F5344CB8AC3E}">
        <p14:creationId xmlns:p14="http://schemas.microsoft.com/office/powerpoint/2010/main" val="219807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FED157-CF05-428C-8B61-4DBFE640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63DBE3-11E9-43B5-AC87-20DE0810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DA7D4A-4C0A-41B5-BF0B-DC88129114FB}"/>
              </a:ext>
            </a:extLst>
          </p:cNvPr>
          <p:cNvSpPr/>
          <p:nvPr/>
        </p:nvSpPr>
        <p:spPr>
          <a:xfrm>
            <a:off x="4725660" y="0"/>
            <a:ext cx="2740680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58B8CEF-8F65-4848-B0AD-9D8EA38539C2}"/>
              </a:ext>
            </a:extLst>
          </p:cNvPr>
          <p:cNvSpPr/>
          <p:nvPr/>
        </p:nvSpPr>
        <p:spPr>
          <a:xfrm>
            <a:off x="691765" y="4719431"/>
            <a:ext cx="10808470" cy="599599"/>
          </a:xfrm>
          <a:prstGeom prst="roundRect">
            <a:avLst/>
          </a:prstGeom>
          <a:solidFill>
            <a:srgbClr val="ECF4F3"/>
          </a:solidFill>
          <a:ln w="38100">
            <a:solidFill>
              <a:srgbClr val="E0ED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Была измерена зависимость электронной температуры графена от мощности падающего ТГц излучения при температуре 3.5 К.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1A4C39-B16F-47B3-BAA6-3BF7B1C4F57C}"/>
              </a:ext>
            </a:extLst>
          </p:cNvPr>
          <p:cNvSpPr/>
          <p:nvPr/>
        </p:nvSpPr>
        <p:spPr>
          <a:xfrm>
            <a:off x="691765" y="2029620"/>
            <a:ext cx="10808470" cy="85537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Была измерена зависимость спектральной плотности шума при пропускании через образец тока. Сравнение с результатами другой работы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[9]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показывают, что собранная схема работает исправно. В обеих работах зависимость имеет схожий вид и порядок спектральной плотности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-24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А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/Гц.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4328B0-A729-43AB-B75F-A58BFED5757E}"/>
              </a:ext>
            </a:extLst>
          </p:cNvPr>
          <p:cNvSpPr/>
          <p:nvPr/>
        </p:nvSpPr>
        <p:spPr>
          <a:xfrm>
            <a:off x="691765" y="709148"/>
            <a:ext cx="10808470" cy="1148402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Были оценены подвижность носителей заряда и концентрация примесей образца графена, инкапсулированного в нитрид бора: </a:t>
            </a:r>
            <a:r>
              <a:rPr lang="el-GR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* 10</a:t>
            </a:r>
            <a:r>
              <a:rPr lang="ru-RU" baseline="30000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/(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см*с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~ 10</a:t>
            </a:r>
            <a:r>
              <a:rPr lang="ru-RU" baseline="30000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baseline="30000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endParaRPr lang="ru-RU" dirty="0">
              <a:solidFill>
                <a:schemeClr val="dk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Полученные характеристики совпадают по порядку величины с характеристиками похожих образцов из других работ: </a:t>
            </a:r>
            <a:r>
              <a:rPr lang="el-GR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 * 10</a:t>
            </a:r>
            <a:r>
              <a:rPr lang="ru-RU" baseline="30000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/(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см*с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~ 10</a:t>
            </a:r>
            <a:r>
              <a:rPr lang="ru-RU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en-US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en-US" baseline="30000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[6],[7].</a:t>
            </a:r>
            <a:endParaRPr lang="ru-RU" dirty="0">
              <a:solidFill>
                <a:schemeClr val="dk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B7A44FE-D7FF-4EE1-8C76-714FD1E2E2A3}"/>
              </a:ext>
            </a:extLst>
          </p:cNvPr>
          <p:cNvSpPr/>
          <p:nvPr/>
        </p:nvSpPr>
        <p:spPr>
          <a:xfrm>
            <a:off x="691765" y="3873988"/>
            <a:ext cx="10808470" cy="65074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Была измерена зависимость электронной температуры графена от тока смещения, демонстрирующая значительный разогрев при малой рассеянной мощности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41FCC1C-0855-45D8-85F6-A1786A87625D}"/>
              </a:ext>
            </a:extLst>
          </p:cNvPr>
          <p:cNvSpPr/>
          <p:nvPr/>
        </p:nvSpPr>
        <p:spPr>
          <a:xfrm>
            <a:off x="691765" y="3054119"/>
            <a:ext cx="10808470" cy="650745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 всех измерениях </a:t>
            </a:r>
            <a:r>
              <a:rPr lang="ru-RU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Фано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фактор не превышает 0.1, что свидетельствует о том, что главным источником шума является тепловой шум.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C2FEB06-1BBA-4075-86BD-21EA8D1A90CD}"/>
              </a:ext>
            </a:extLst>
          </p:cNvPr>
          <p:cNvSpPr/>
          <p:nvPr/>
        </p:nvSpPr>
        <p:spPr>
          <a:xfrm>
            <a:off x="691765" y="5483327"/>
            <a:ext cx="10808470" cy="799214"/>
          </a:xfrm>
          <a:prstGeom prst="roundRect">
            <a:avLst/>
          </a:prstGeom>
          <a:solidFill>
            <a:srgbClr val="EBEDF5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Помимо этого было показано, что при комнатной температуре под воздействием </a:t>
            </a:r>
            <a:r>
              <a:rPr lang="ru-RU" dirty="0" err="1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субтерагерцового</a:t>
            </a:r>
            <a:r>
              <a:rPr lang="ru-RU" dirty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излучение величина спектральной плотности шума возрастает, что означает разогрев электронного газа в графене.</a:t>
            </a:r>
          </a:p>
        </p:txBody>
      </p:sp>
    </p:spTree>
    <p:extLst>
      <p:ext uri="{BB962C8B-B14F-4D97-AF65-F5344CB8AC3E}">
        <p14:creationId xmlns:p14="http://schemas.microsoft.com/office/powerpoint/2010/main" val="352400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D7A2FB-8D12-4288-A84C-17B7EEE7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966251-DBA9-4D30-A18C-C9B0E8A6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319864A-9B1A-4A3D-B766-109F59BEE497}"/>
              </a:ext>
            </a:extLst>
          </p:cNvPr>
          <p:cNvSpPr/>
          <p:nvPr/>
        </p:nvSpPr>
        <p:spPr>
          <a:xfrm>
            <a:off x="2861187" y="2853813"/>
            <a:ext cx="6469625" cy="11503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7217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E624A1-F2D0-4EC8-9479-A61A6B46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7686C5-8E59-471F-A2DD-A8D4DC83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17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E19831-6662-4671-AD56-1527140FFAD1}"/>
              </a:ext>
            </a:extLst>
          </p:cNvPr>
          <p:cNvSpPr/>
          <p:nvPr/>
        </p:nvSpPr>
        <p:spPr>
          <a:xfrm>
            <a:off x="4037792" y="0"/>
            <a:ext cx="4116415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BB468C-0121-405E-AE22-C1B50C5D8882}"/>
              </a:ext>
            </a:extLst>
          </p:cNvPr>
          <p:cNvSpPr/>
          <p:nvPr/>
        </p:nvSpPr>
        <p:spPr>
          <a:xfrm>
            <a:off x="303362" y="630129"/>
            <a:ext cx="11585276" cy="57106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Font typeface="+mj-lt"/>
              <a:buAutoNum type="arabicPeriod"/>
            </a:pPr>
            <a:r>
              <a:rPr lang="en-US" b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H. Castro Neto, F. Guinea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The electronic properties of graphene / F. Guinea A. H. Castro Neto. — Rev. Mod. Phys. 81, 109,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2009.</a:t>
            </a:r>
            <a:endParaRPr lang="en-US" b="0" i="0" u="none" strike="noStrike" baseline="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Kubakaddi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S. S. Interaction of massless Dirac electrons with acoustic phonons in graphene at low temperatures / S. S. </a:t>
            </a: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Kubakaddi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— Phys. Rev. B 79, 075417, 2009.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Tony Low, </a:t>
            </a: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Phaedon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Avouris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Graphene </a:t>
            </a: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Plasmonics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for Terahertz to Mid-Infrared Applications / </a:t>
            </a: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Phaedon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0" i="0" u="none" strike="noStrike" baseline="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Avouris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Tony Low. — ACS Nano 2014, 8, 2, 1086–1101, 2014.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А.В., СТЕПАНОВ. ЭЛЕКТРИЧЕСКИЕ ШУМЫ / СТЕПАНОВ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А.В. — МОСКОВСКИЙ ГОСУДАРСТВЕННЫЙ УНИВЕРСИТЕТ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им. М.В. ЛОМОНОСОВА, 2003.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b="0" i="0" u="none" strike="noStrike" baseline="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Якимов, А.В. ВВЕДЕНИЕ В ФИЗИКУ ШУМОВ / А.В. Якимов.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— Национальный исследовательский Нижегородский государственный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baseline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университет им. Н.И. Лобачевского, 2016.</a:t>
            </a:r>
            <a:endParaRPr lang="en-US" b="0" i="0" u="none" strike="noStrike" baseline="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Lujun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Wang,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P´eter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Makk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Mobility Enhancement in Graphene by in situ Reduction of Random Strain Fluctuations /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P´eter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Makk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Lujun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Wang. — Phys. Rev. Lett. 124, 157701, 2020.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А., Гайдученко И. Асимметричные устройства на основе углеродных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нанотрубок и графена как детекторы </a:t>
            </a:r>
            <a:r>
              <a:rPr lang="ru-RU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терагерцового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диапазона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 Гайдученко И. А. — </a:t>
            </a:r>
            <a:r>
              <a:rPr lang="ru-RU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Дисс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МОСКОВСКИЙ ПЕДАГОГИЧЕСКИЙ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ГОСУДАРСТВЕННЫЙ УНИВЕРСИТЕТ, 2019.</a:t>
            </a:r>
            <a:endParaRPr lang="en-US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М., Баева Э. ЭЛЕКТРОННЫЙ, ТЕПЛОВОЙ И ФЛУКТУАЦИОННЫЙ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ТРАНСПОРТ В СВЕРХПРОВОДЯЩИХ TIN И NBN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МИКРОМОСТИКАХ / Баева Э. М. — </a:t>
            </a:r>
            <a:r>
              <a:rPr lang="ru-RU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Дисс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Высшая школа экономики,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2022.</a:t>
            </a:r>
            <a:endParaRPr lang="en-US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И., Бердюгин А. Энергетическая релаксация электронной системы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графене / Бердюгин А. И. — ВКР. Московский физико-технический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институт, 2016.</a:t>
            </a:r>
            <a:endParaRPr lang="en-US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0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8DB14D-6696-4D65-A79F-B6D079E63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8AF1F4-5732-481F-8702-495EE8DD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18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C1BDBE-63BA-4916-B19D-9744B6D2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35" y="655975"/>
            <a:ext cx="7394730" cy="5546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05758E-6567-4098-AE12-573490F1F72C}"/>
              </a:ext>
            </a:extLst>
          </p:cNvPr>
          <p:cNvSpPr/>
          <p:nvPr/>
        </p:nvSpPr>
        <p:spPr>
          <a:xfrm>
            <a:off x="4764000" y="0"/>
            <a:ext cx="2664000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68883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D5B8C3-3594-47DF-B997-295E9371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Январь 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06560F-28CE-432C-877E-BCA797E4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22CFF4-3ABF-4CB0-8DFA-21DF1A4F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19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328C9B-2034-4440-80F7-C48FEC775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25" y="686366"/>
            <a:ext cx="3861310" cy="5148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8D02F2-0CF8-4AD1-9D0A-2574894C9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076" y="686366"/>
            <a:ext cx="3860460" cy="5147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7EB9A8-A799-41A5-9506-664C9F20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9" y="684102"/>
            <a:ext cx="3861308" cy="51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0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ECE049AB-854B-45C4-8564-84A28F363FC6}"/>
              </a:ext>
            </a:extLst>
          </p:cNvPr>
          <p:cNvCxnSpPr/>
          <p:nvPr/>
        </p:nvCxnSpPr>
        <p:spPr>
          <a:xfrm>
            <a:off x="-38800" y="3429000"/>
            <a:ext cx="12303889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4F42CC0-6070-4FE5-9F34-7D55E03571A1}"/>
              </a:ext>
            </a:extLst>
          </p:cNvPr>
          <p:cNvSpPr/>
          <p:nvPr/>
        </p:nvSpPr>
        <p:spPr>
          <a:xfrm>
            <a:off x="6274631" y="1195196"/>
            <a:ext cx="1717947" cy="2072640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Медицина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D605C8-836A-4395-BBDC-27A8E19EDE7C}"/>
              </a:ext>
            </a:extLst>
          </p:cNvPr>
          <p:cNvSpPr/>
          <p:nvPr/>
        </p:nvSpPr>
        <p:spPr>
          <a:xfrm>
            <a:off x="4820175" y="0"/>
            <a:ext cx="2551645" cy="488373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A4355022-1415-4B13-9515-FB7F3B3B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Национальный исследовательский ядерный университет "МИФИ"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EB060A63-604F-474E-BDDB-88C004A7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</a:t>
            </a:fld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55ABAF2-8FC3-4BD6-AC7A-3D690B878D68}"/>
              </a:ext>
            </a:extLst>
          </p:cNvPr>
          <p:cNvSpPr/>
          <p:nvPr/>
        </p:nvSpPr>
        <p:spPr>
          <a:xfrm>
            <a:off x="152097" y="1221386"/>
            <a:ext cx="2643919" cy="944048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Длина волны от 0.1 мм до 1 мм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228184-2F2A-47BC-A674-FB68DBC59E78}"/>
              </a:ext>
            </a:extLst>
          </p:cNvPr>
          <p:cNvSpPr/>
          <p:nvPr/>
        </p:nvSpPr>
        <p:spPr>
          <a:xfrm>
            <a:off x="10267107" y="661952"/>
            <a:ext cx="1914922" cy="366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D1E5E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Применение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FCF780-373A-4874-B957-EE869EA2A037}"/>
              </a:ext>
            </a:extLst>
          </p:cNvPr>
          <p:cNvSpPr/>
          <p:nvPr/>
        </p:nvSpPr>
        <p:spPr>
          <a:xfrm>
            <a:off x="7495" y="661952"/>
            <a:ext cx="3973573" cy="3665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2C8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терагерцового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излучения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54B0EE0-7DC0-4463-98A6-350886B13F32}"/>
              </a:ext>
            </a:extLst>
          </p:cNvPr>
          <p:cNvSpPr/>
          <p:nvPr/>
        </p:nvSpPr>
        <p:spPr>
          <a:xfrm>
            <a:off x="2995012" y="1221386"/>
            <a:ext cx="2643920" cy="944049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Проходить сквозь большинство диэлектриков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912D96D-59F8-494B-9A5D-DFEA6371E0CF}"/>
              </a:ext>
            </a:extLst>
          </p:cNvPr>
          <p:cNvSpPr/>
          <p:nvPr/>
        </p:nvSpPr>
        <p:spPr>
          <a:xfrm>
            <a:off x="2995013" y="2377618"/>
            <a:ext cx="2643919" cy="905125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Частоты колебания многих молекул лежат в ТГц диапазоне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3497C75-D5F7-4399-B3DE-F1C00D134A05}"/>
              </a:ext>
            </a:extLst>
          </p:cNvPr>
          <p:cNvSpPr/>
          <p:nvPr/>
        </p:nvSpPr>
        <p:spPr>
          <a:xfrm>
            <a:off x="148191" y="2377619"/>
            <a:ext cx="2643919" cy="905125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 ионизирующее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E138D28-068E-4201-AEAF-A6CDBED5F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80" y="1313247"/>
            <a:ext cx="1333430" cy="133343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092C3A5-89AE-4C70-87F6-213C8D6C10C0}"/>
              </a:ext>
            </a:extLst>
          </p:cNvPr>
          <p:cNvSpPr/>
          <p:nvPr/>
        </p:nvSpPr>
        <p:spPr>
          <a:xfrm>
            <a:off x="8152674" y="1195196"/>
            <a:ext cx="1771490" cy="2072640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Безопасность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1CA1E40-6928-4E6E-AEF2-343AEEC06070}"/>
              </a:ext>
            </a:extLst>
          </p:cNvPr>
          <p:cNvSpPr/>
          <p:nvPr/>
        </p:nvSpPr>
        <p:spPr>
          <a:xfrm>
            <a:off x="10084260" y="1195196"/>
            <a:ext cx="1959300" cy="2072640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Коммуникация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FCA83E-386A-4D92-BF00-80332CBBE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34" y="1306859"/>
            <a:ext cx="1208570" cy="13398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BFC08A6-B75E-4F0F-9F42-B0F124161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21" y="1439697"/>
            <a:ext cx="1113377" cy="1206980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8F12C03-981A-4E5B-B8AE-9227F2956A51}"/>
              </a:ext>
            </a:extLst>
          </p:cNvPr>
          <p:cNvSpPr/>
          <p:nvPr/>
        </p:nvSpPr>
        <p:spPr>
          <a:xfrm>
            <a:off x="7495" y="3449980"/>
            <a:ext cx="3398258" cy="366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D1E5E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Принцип работы детектора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6683018-CEAF-456A-8986-EC780D0853A0}"/>
              </a:ext>
            </a:extLst>
          </p:cNvPr>
          <p:cNvSpPr/>
          <p:nvPr/>
        </p:nvSpPr>
        <p:spPr>
          <a:xfrm>
            <a:off x="10194996" y="3444586"/>
            <a:ext cx="1987033" cy="3665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2C8E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Необходимо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E8AFBF7B-A420-4D34-93DE-5D5CCAAE4EC6}"/>
              </a:ext>
            </a:extLst>
          </p:cNvPr>
          <p:cNvSpPr/>
          <p:nvPr/>
        </p:nvSpPr>
        <p:spPr>
          <a:xfrm>
            <a:off x="720079" y="4005784"/>
            <a:ext cx="1987034" cy="653611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ТГц излучение падает на графен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FD165-BD95-4153-A3E0-6513E623BD27}"/>
              </a:ext>
            </a:extLst>
          </p:cNvPr>
          <p:cNvSpPr/>
          <p:nvPr/>
        </p:nvSpPr>
        <p:spPr>
          <a:xfrm>
            <a:off x="3558205" y="4005784"/>
            <a:ext cx="1987033" cy="653612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Электроны разогреваются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E4F2189-42BB-4877-A22F-04CCAF2DE22B}"/>
              </a:ext>
            </a:extLst>
          </p:cNvPr>
          <p:cNvSpPr/>
          <p:nvPr/>
        </p:nvSpPr>
        <p:spPr>
          <a:xfrm>
            <a:off x="3581721" y="5320570"/>
            <a:ext cx="1987033" cy="653610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Возрастает мощность шума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7ED20C1A-8519-4038-BA7B-DAE64C37F369}"/>
              </a:ext>
            </a:extLst>
          </p:cNvPr>
          <p:cNvSpPr/>
          <p:nvPr/>
        </p:nvSpPr>
        <p:spPr>
          <a:xfrm>
            <a:off x="720079" y="5320568"/>
            <a:ext cx="1987033" cy="653612"/>
          </a:xfrm>
          <a:prstGeom prst="roundRect">
            <a:avLst/>
          </a:prstGeom>
          <a:solidFill>
            <a:srgbClr val="ECF4F3"/>
          </a:solidFill>
          <a:ln w="28575">
            <a:solidFill>
              <a:srgbClr val="E0ED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Измеряется шум</a:t>
            </a:r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id="{692DCAB8-3DA9-492F-B302-102C71F5BE53}"/>
              </a:ext>
            </a:extLst>
          </p:cNvPr>
          <p:cNvSpPr/>
          <p:nvPr/>
        </p:nvSpPr>
        <p:spPr>
          <a:xfrm>
            <a:off x="2857088" y="4236069"/>
            <a:ext cx="538480" cy="19304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49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2" name="Стрелка: вправо 51">
            <a:extLst>
              <a:ext uri="{FF2B5EF4-FFF2-40B4-BE49-F238E27FC236}">
                <a16:creationId xmlns:a16="http://schemas.microsoft.com/office/drawing/2014/main" id="{650EE810-A00E-4BE8-A606-8DB1A8E50D9D}"/>
              </a:ext>
            </a:extLst>
          </p:cNvPr>
          <p:cNvSpPr/>
          <p:nvPr/>
        </p:nvSpPr>
        <p:spPr>
          <a:xfrm flipH="1">
            <a:off x="2857088" y="5550854"/>
            <a:ext cx="538480" cy="19304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49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F3BC9D26-3404-4857-96CD-E7DADA0EAE41}"/>
              </a:ext>
            </a:extLst>
          </p:cNvPr>
          <p:cNvSpPr/>
          <p:nvPr/>
        </p:nvSpPr>
        <p:spPr>
          <a:xfrm rot="16200000" flipH="1">
            <a:off x="4305997" y="4891229"/>
            <a:ext cx="538480" cy="19304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49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CA3EABF7-3003-4E7B-8CCD-31A8504D7181}"/>
              </a:ext>
            </a:extLst>
          </p:cNvPr>
          <p:cNvSpPr/>
          <p:nvPr/>
        </p:nvSpPr>
        <p:spPr>
          <a:xfrm>
            <a:off x="7108190" y="4445498"/>
            <a:ext cx="3860458" cy="1084499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Измерить шумовую температуру электронного газа в графене под воздействием ТГц излучения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59C385A4-8545-42CA-9825-1F37138B8126}"/>
              </a:ext>
            </a:extLst>
          </p:cNvPr>
          <p:cNvCxnSpPr>
            <a:cxnSpLocks/>
          </p:cNvCxnSpPr>
          <p:nvPr/>
        </p:nvCxnSpPr>
        <p:spPr>
          <a:xfrm>
            <a:off x="6095998" y="488373"/>
            <a:ext cx="0" cy="591242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0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3EA757-64E0-4AC8-8E43-68D11BE6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Январь 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E346D9-FBEC-4BDE-A41E-108A3D5D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515119-DA2C-4F6A-81AE-152FB4E3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BE2555-4D68-44C0-A3D7-3BEEAF64F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8" y="813004"/>
            <a:ext cx="3673270" cy="48976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30D828-C833-44DE-B474-3CCA31F79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65" y="813004"/>
            <a:ext cx="3673270" cy="4897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39C946-53B2-4A05-8A63-1A12E64B5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441" y="813004"/>
            <a:ext cx="3673271" cy="48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1DA985-B035-4027-A11E-E1AFE9D4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Январь 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32A357-F102-41C9-8515-8258A57C8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B87960-4E8A-470D-8125-5BD4EBC0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B10D8B-81B8-45CA-9CC7-1586B421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62" r="9708" b="10967"/>
          <a:stretch/>
        </p:blipFill>
        <p:spPr>
          <a:xfrm>
            <a:off x="360677" y="63243"/>
            <a:ext cx="5866258" cy="62952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45E214-BAA4-47ED-A2AF-FF9718A8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3"/>
          <a:stretch/>
        </p:blipFill>
        <p:spPr>
          <a:xfrm rot="10800000">
            <a:off x="6485691" y="884301"/>
            <a:ext cx="5443955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8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758998-990C-4EB1-88BF-7712FD16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889CBD-A3F7-45F7-9C72-C1E3CFCD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D19CA0-48F7-4867-B9BF-3A44F8498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365" y="457199"/>
            <a:ext cx="4170911" cy="55612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7F4F7F-4A5E-4E0F-A33F-14B46EE5C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4" t="5448" r="16989" b="14122"/>
          <a:stretch/>
        </p:blipFill>
        <p:spPr>
          <a:xfrm>
            <a:off x="626813" y="1036540"/>
            <a:ext cx="5532593" cy="44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0B51A8-4AA2-4995-9EC4-D51947E5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Январь 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E509AE-AAD3-4FE5-BF4F-37AA10B5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E7E9F6-F72E-45F3-A94D-6660E4ED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456ED7-0911-4331-87A2-0D4771DAB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5" r="6666" b="8387"/>
          <a:stretch/>
        </p:blipFill>
        <p:spPr>
          <a:xfrm>
            <a:off x="2890131" y="1227734"/>
            <a:ext cx="6411738" cy="44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9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55CFEB-D18C-4A11-B2AB-BFF67D66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08380-2D43-4A1E-A8AE-F595D448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4AAE28-6F40-436E-9513-CF818D41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29" y="700098"/>
            <a:ext cx="8641430" cy="493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90A194-F54C-4E7A-B43A-C53FF6E1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C6001F-5E42-4033-865D-776167E0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666CF0-E3B8-41D5-BCCF-D76FCA488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63" y="875943"/>
            <a:ext cx="6611273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3A9D2F-BC42-410E-802A-F12D3995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953C95-D6D9-41F0-94F3-D55F2A72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A000FD-53CA-45BD-81D3-3F044DE9B8E1}"/>
              </a:ext>
            </a:extLst>
          </p:cNvPr>
          <p:cNvSpPr/>
          <p:nvPr/>
        </p:nvSpPr>
        <p:spPr>
          <a:xfrm>
            <a:off x="737558" y="0"/>
            <a:ext cx="10716883" cy="517585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Результаты. Воздействие </a:t>
            </a:r>
            <a:r>
              <a:rPr lang="ru-RU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субтерагерцовым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излучением. </a:t>
            </a:r>
          </a:p>
        </p:txBody>
      </p:sp>
      <p:pic>
        <p:nvPicPr>
          <p:cNvPr id="6" name="Объект 1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2AA89F86-27FD-4E9B-99D8-15773095A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3" y="713063"/>
            <a:ext cx="4706752" cy="4706752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2B50168-FC06-4F09-8E4B-6F2ACCB2DF4B}"/>
              </a:ext>
            </a:extLst>
          </p:cNvPr>
          <p:cNvSpPr/>
          <p:nvPr/>
        </p:nvSpPr>
        <p:spPr>
          <a:xfrm>
            <a:off x="6264677" y="5567847"/>
            <a:ext cx="5821904" cy="636067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17 Поведение спектральной плотность шума под воздействием </a:t>
            </a:r>
            <a:r>
              <a:rPr lang="ru-RU" sz="1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субтерагерцового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излучения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B3B61D-5C2E-421F-974B-09D4AD992B17}"/>
              </a:ext>
            </a:extLst>
          </p:cNvPr>
          <p:cNvSpPr/>
          <p:nvPr/>
        </p:nvSpPr>
        <p:spPr>
          <a:xfrm>
            <a:off x="7715250" y="781050"/>
            <a:ext cx="3278332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06CC19D-7FC8-4E89-BF0F-83218DE43828}"/>
              </a:ext>
            </a:extLst>
          </p:cNvPr>
          <p:cNvSpPr/>
          <p:nvPr/>
        </p:nvSpPr>
        <p:spPr>
          <a:xfrm>
            <a:off x="662995" y="1487337"/>
            <a:ext cx="5220997" cy="1022781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Для измерения спектральной плотности шума использовались внутренние функции синхронного усилителя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Lock-in sr830</a:t>
            </a:r>
            <a:endParaRPr lang="ru-RU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003A0E3-F68E-43CC-A42B-630E6EA6D795}"/>
              </a:ext>
            </a:extLst>
          </p:cNvPr>
          <p:cNvSpPr/>
          <p:nvPr/>
        </p:nvSpPr>
        <p:spPr>
          <a:xfrm>
            <a:off x="662993" y="3006239"/>
            <a:ext cx="5220997" cy="650745"/>
          </a:xfrm>
          <a:prstGeom prst="roundRect">
            <a:avLst/>
          </a:prstGeom>
          <a:solidFill>
            <a:srgbClr val="F5F6F9"/>
          </a:solidFill>
          <a:ln w="38100">
            <a:solidFill>
              <a:srgbClr val="DEE1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Частота падающего излучения: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129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ГГц.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CDC94B7-8B6C-4F02-AE50-2D7CACF428E2}"/>
              </a:ext>
            </a:extLst>
          </p:cNvPr>
          <p:cNvSpPr/>
          <p:nvPr/>
        </p:nvSpPr>
        <p:spPr>
          <a:xfrm>
            <a:off x="662994" y="4153106"/>
            <a:ext cx="5220997" cy="65074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Частота на которой измерялась спектральная плотность шума: 90 кГц.</a:t>
            </a:r>
          </a:p>
        </p:txBody>
      </p:sp>
    </p:spTree>
    <p:extLst>
      <p:ext uri="{BB962C8B-B14F-4D97-AF65-F5344CB8AC3E}">
        <p14:creationId xmlns:p14="http://schemas.microsoft.com/office/powerpoint/2010/main" val="1642883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721053-18F1-4FFD-A949-6BB4E302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857448-E8BF-4745-9A30-BF0AF362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27</a:t>
            </a:fld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153FC3-EEE2-46DC-83B8-BDD105F5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826920"/>
              </p:ext>
            </p:extLst>
          </p:nvPr>
        </p:nvGraphicFramePr>
        <p:xfrm>
          <a:off x="375635" y="354821"/>
          <a:ext cx="5720365" cy="572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14F8AE9D-9890-4AA8-A47C-C4DF9D281C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5635" y="354821"/>
                        <a:ext cx="5720365" cy="572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1CD7964-DF06-41EF-880B-20FFB7794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94781"/>
              </p:ext>
            </p:extLst>
          </p:nvPr>
        </p:nvGraphicFramePr>
        <p:xfrm>
          <a:off x="6440104" y="431002"/>
          <a:ext cx="5568001" cy="556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AE3E403-EBCD-4E86-BD66-39228E0C83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0104" y="431002"/>
                        <a:ext cx="5568001" cy="556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3839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969103-C04B-4D91-BADE-3064032A8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67B91A-8044-4A45-A1B4-2AFC34EE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31A264-C9F3-45C6-A527-2BAAD809CA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995521"/>
              </p:ext>
            </p:extLst>
          </p:nvPr>
        </p:nvGraphicFramePr>
        <p:xfrm>
          <a:off x="3404141" y="1450646"/>
          <a:ext cx="4996192" cy="4996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9EE330E5-0603-4EF4-9755-EC03EB2DF5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04141" y="1450646"/>
                        <a:ext cx="4996192" cy="4996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599F9-8DE0-481D-9D84-7F445829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62" y="497414"/>
            <a:ext cx="6803245" cy="7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24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A3CC996-4FF6-436B-BDE6-D9D276A8D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454963"/>
              </p:ext>
            </p:extLst>
          </p:nvPr>
        </p:nvGraphicFramePr>
        <p:xfrm>
          <a:off x="6096000" y="635819"/>
          <a:ext cx="5586360" cy="558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4A3CC996-4FF6-436B-BDE6-D9D276A8D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635819"/>
                        <a:ext cx="5586360" cy="5586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39D9083-E1C1-4EE6-9A3D-530DB9D24D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196866"/>
              </p:ext>
            </p:extLst>
          </p:nvPr>
        </p:nvGraphicFramePr>
        <p:xfrm>
          <a:off x="617746" y="1090205"/>
          <a:ext cx="5047703" cy="5047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239D9083-E1C1-4EE6-9A3D-530DB9D24D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7746" y="1090205"/>
                        <a:ext cx="5047703" cy="5047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1622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CEEFD1A-62D2-40ED-9669-B2871BD8F673}"/>
              </a:ext>
            </a:extLst>
          </p:cNvPr>
          <p:cNvSpPr/>
          <p:nvPr/>
        </p:nvSpPr>
        <p:spPr>
          <a:xfrm>
            <a:off x="11033185" y="6540844"/>
            <a:ext cx="198407" cy="1771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3D328-1236-4266-92A2-F7A2EF93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33858"/>
            <a:ext cx="3894312" cy="36512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Национальный исследовательский ядерный университет "МИФИ"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F261A6-3362-444E-86B9-BFD3E8B0CA6B}"/>
              </a:ext>
            </a:extLst>
          </p:cNvPr>
          <p:cNvSpPr/>
          <p:nvPr/>
        </p:nvSpPr>
        <p:spPr>
          <a:xfrm>
            <a:off x="1110611" y="117948"/>
            <a:ext cx="2551645" cy="488373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Графен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1EE5F7-9D2F-419A-B2F0-FEC02821C01F}"/>
              </a:ext>
            </a:extLst>
          </p:cNvPr>
          <p:cNvSpPr/>
          <p:nvPr/>
        </p:nvSpPr>
        <p:spPr>
          <a:xfrm>
            <a:off x="500279" y="965495"/>
            <a:ext cx="3894298" cy="711400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Графен - атомарный слой углерода.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C32AA0-7B2D-457B-B32C-2EB658E84030}"/>
              </a:ext>
            </a:extLst>
          </p:cNvPr>
          <p:cNvSpPr/>
          <p:nvPr/>
        </p:nvSpPr>
        <p:spPr>
          <a:xfrm>
            <a:off x="500278" y="2089862"/>
            <a:ext cx="3894301" cy="1025234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двух точках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обратного пространства ширина запрещенной зоны равна нулю.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[1]</a:t>
            </a:r>
            <a:endParaRPr lang="ru-RU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96A5576-8745-49A9-A77F-7780E21A30B6}"/>
              </a:ext>
            </a:extLst>
          </p:cNvPr>
          <p:cNvSpPr/>
          <p:nvPr/>
        </p:nvSpPr>
        <p:spPr>
          <a:xfrm>
            <a:off x="500277" y="3528063"/>
            <a:ext cx="3894309" cy="640318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Обладает слабым э-ф взаимодействием.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[2]</a:t>
            </a:r>
            <a:endParaRPr lang="ru-RU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DD9B069-C3BB-48E6-9C5D-400715B620D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23331" y="1321195"/>
            <a:ext cx="276948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CECE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194B25C-3502-4E13-81A7-6BB4B04130F3}"/>
              </a:ext>
            </a:extLst>
          </p:cNvPr>
          <p:cNvCxnSpPr>
            <a:cxnSpLocks/>
          </p:cNvCxnSpPr>
          <p:nvPr/>
        </p:nvCxnSpPr>
        <p:spPr>
          <a:xfrm>
            <a:off x="242381" y="1321195"/>
            <a:ext cx="0" cy="40966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DF554D-F81B-4618-A33B-24F4CD1CA82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42382" y="2598629"/>
            <a:ext cx="257896" cy="38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012B2F5-2A66-46A2-9986-CFA4D0A4CF2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23329" y="3848222"/>
            <a:ext cx="27694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639C3B8-4AE0-4018-AE36-8948135A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97" y="366309"/>
            <a:ext cx="5380280" cy="2972729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E248A9E-2D44-425E-9C8B-1919FBE4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567" y="3518961"/>
            <a:ext cx="4418430" cy="2826729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47772259-DCFA-4038-A2FF-830814219C4F}"/>
                  </a:ext>
                </a:extLst>
              </p:cNvPr>
              <p:cNvSpPr/>
              <p:nvPr/>
            </p:nvSpPr>
            <p:spPr>
              <a:xfrm>
                <a:off x="500265" y="4577777"/>
                <a:ext cx="3894312" cy="1630915"/>
              </a:xfrm>
              <a:prstGeom prst="rect">
                <a:avLst/>
              </a:prstGeom>
              <a:solidFill>
                <a:srgbClr val="262626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ru-RU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Спектр гамильтониана графена</a:t>
                </a:r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[1]</a:t>
                </a:r>
                <a:endParaRPr lang="ru-R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ru-RU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=±</m:t>
                      </m:r>
                      <m:r>
                        <a:rPr lang="ru-RU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ad>
                        <m:radPr>
                          <m:degHide m:val="on"/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</m:t>
                          </m:r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</m:e>
                      </m:rad>
                      <m:r>
                        <a:rPr lang="ru-RU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ru-RU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ru-R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</m:oMath>
                  </m:oMathPara>
                </a14:m>
                <a:endParaRPr lang="ru-R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ru-RU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ru-RU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ru-RU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ru-RU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ru-RU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ru-RU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ru-RU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</m:t>
                      </m:r>
                      <m:func>
                        <m:funcPr>
                          <m:ctrlPr>
                            <a:rPr lang="ru-RU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ru-RU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ru-RU" sz="1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ru-RU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ru-RU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func>
                            <m:funcPr>
                              <m:ctrlPr>
                                <a:rPr lang="ru-RU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1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ru-RU" sz="1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ru-RU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ru-RU" sz="1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ru-RU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ru-RU" sz="1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47772259-DCFA-4038-A2FF-830814219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65" y="4577777"/>
                <a:ext cx="3894312" cy="16309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D60171A-1C3C-44E6-B5E5-5C3C8B68B24B}"/>
              </a:ext>
            </a:extLst>
          </p:cNvPr>
          <p:cNvSpPr/>
          <p:nvPr/>
        </p:nvSpPr>
        <p:spPr>
          <a:xfrm>
            <a:off x="10461826" y="899378"/>
            <a:ext cx="1561171" cy="1906589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1. Спектр графена при t = 2.7 Эв, </a:t>
            </a:r>
            <a:endParaRPr lang="en-US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t’ = -0.2t [1]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607C9B3D-8757-4A8D-A10D-1EEDBAC0607B}"/>
              </a:ext>
            </a:extLst>
          </p:cNvPr>
          <p:cNvSpPr/>
          <p:nvPr/>
        </p:nvSpPr>
        <p:spPr>
          <a:xfrm>
            <a:off x="5390598" y="4058846"/>
            <a:ext cx="1665447" cy="1746957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2. Типичный спектр поглощения графена [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5D1A14B-138B-436F-9D33-FB98CC4D9BB9}"/>
              </a:ext>
            </a:extLst>
          </p:cNvPr>
          <p:cNvSpPr/>
          <p:nvPr/>
        </p:nvSpPr>
        <p:spPr>
          <a:xfrm>
            <a:off x="7610735" y="3528063"/>
            <a:ext cx="346721" cy="30676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EAD70248-8F6B-407E-B616-E0AB9B19535C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42369" y="5392777"/>
            <a:ext cx="257896" cy="4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25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5F9F5-ED4D-48FE-A487-CE983AA16C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ru-RU" dirty="0"/>
              <a:t>В области </a:t>
            </a:r>
            <a:r>
              <a:rPr lang="en-US" dirty="0"/>
              <a:t>P&lt;3nW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0CE69B1-1B6F-45D4-B1DD-1329BE318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583147"/>
              </p:ext>
            </p:extLst>
          </p:nvPr>
        </p:nvGraphicFramePr>
        <p:xfrm>
          <a:off x="4302572" y="1844347"/>
          <a:ext cx="4461641" cy="4461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D0CE69B1-1B6F-45D4-B1DD-1329BE3183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02572" y="1844347"/>
                        <a:ext cx="4461641" cy="4461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79E6324-9DF2-44DC-9085-815FD3A91F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1798"/>
              </p:ext>
            </p:extLst>
          </p:nvPr>
        </p:nvGraphicFramePr>
        <p:xfrm>
          <a:off x="206320" y="1929690"/>
          <a:ext cx="4290957" cy="4290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279E6324-9DF2-44DC-9085-815FD3A91F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320" y="1929690"/>
                        <a:ext cx="4290957" cy="4290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58A7CAF-EC72-41E9-BB3C-C6568B260A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4204" y="-75050"/>
          <a:ext cx="3531476" cy="3531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926080" imgH="2926080" progId="Origin95.Graph">
                  <p:embed/>
                </p:oleObj>
              </mc:Choice>
              <mc:Fallback>
                <p:oleObj name="Graph" r:id="rId6" imgW="2926080" imgH="2926080" progId="Origin95.Graph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D58A7CAF-EC72-41E9-BB3C-C6568B260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54204" y="-75050"/>
                        <a:ext cx="3531476" cy="3531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6F294C6A-950A-4E46-8E2D-744B070F2B64}"/>
              </a:ext>
            </a:extLst>
          </p:cNvPr>
          <p:cNvSpPr/>
          <p:nvPr/>
        </p:nvSpPr>
        <p:spPr>
          <a:xfrm>
            <a:off x="9156192" y="2396359"/>
            <a:ext cx="798576" cy="383417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48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37D834-8A7C-4BE8-90EB-626E2980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7BE11C-6BE5-42A9-BC83-ED011690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2845025-DA95-42E4-93E6-275EE0DC70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822001"/>
              </p:ext>
            </p:extLst>
          </p:nvPr>
        </p:nvGraphicFramePr>
        <p:xfrm>
          <a:off x="3687839" y="1354071"/>
          <a:ext cx="4816321" cy="4816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183A7448-9EAD-450B-BF30-9ACD572ABF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7839" y="1354071"/>
                        <a:ext cx="4816321" cy="4816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DD1DD0-79A8-402F-B675-DA3E53DE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62" y="497414"/>
            <a:ext cx="6803245" cy="7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07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F54569-C72C-4DDF-9F95-819782B8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Январь 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993476-C7C9-42DA-A3E1-4B7711A8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612817-24CB-4833-88B2-5BF9E55B9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32</a:t>
            </a:fld>
            <a:endParaRPr lang="ru-RU"/>
          </a:p>
        </p:txBody>
      </p:sp>
      <p:pic>
        <p:nvPicPr>
          <p:cNvPr id="7" name="Объект 4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0BDAEFE9-894E-4AB5-859A-1BBC8B961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55" y="744131"/>
            <a:ext cx="4022949" cy="5369738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иаграмма, схематичный&#10;&#10;Автоматически созданное описание">
            <a:extLst>
              <a:ext uri="{FF2B5EF4-FFF2-40B4-BE49-F238E27FC236}">
                <a16:creationId xmlns:a16="http://schemas.microsoft.com/office/drawing/2014/main" id="{F974BC5D-E04B-43C6-A1BA-6CB53865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659038"/>
            <a:ext cx="5557520" cy="22289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895CD3-E06C-416A-8A37-234F49A74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814" y="2965515"/>
            <a:ext cx="4406449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A117B278-03FA-4D84-B9CD-5B3663F3ED33}"/>
              </a:ext>
            </a:extLst>
          </p:cNvPr>
          <p:cNvSpPr/>
          <p:nvPr/>
        </p:nvSpPr>
        <p:spPr>
          <a:xfrm>
            <a:off x="2843950" y="2059024"/>
            <a:ext cx="6504100" cy="3172675"/>
          </a:xfrm>
          <a:prstGeom prst="flowChartProcess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76343E-2F1D-4999-AD22-739174C1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306248-F5D2-4439-840A-A1FF98CE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06EFDE-4966-4C36-A978-C6BF804FA8B3}"/>
              </a:ext>
            </a:extLst>
          </p:cNvPr>
          <p:cNvSpPr/>
          <p:nvPr/>
        </p:nvSpPr>
        <p:spPr>
          <a:xfrm>
            <a:off x="2843950" y="0"/>
            <a:ext cx="6504100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Шумы в электрических системах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6E25BEF-011F-4C08-AA0E-4AE9A5F4F39F}"/>
              </a:ext>
            </a:extLst>
          </p:cNvPr>
          <p:cNvSpPr/>
          <p:nvPr/>
        </p:nvSpPr>
        <p:spPr>
          <a:xfrm>
            <a:off x="2843950" y="775297"/>
            <a:ext cx="6504100" cy="106125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Шум – отклонение величины от среднего значения.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Описывается величиной, называемой спектральной плотностью шума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[4]</a:t>
            </a:r>
            <a:endParaRPr lang="ru-RU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B061C7-196C-4449-B005-1BC67C4E3D66}"/>
              </a:ext>
            </a:extLst>
          </p:cNvPr>
          <p:cNvSpPr/>
          <p:nvPr/>
        </p:nvSpPr>
        <p:spPr>
          <a:xfrm>
            <a:off x="2843950" y="2059024"/>
            <a:ext cx="6504100" cy="5812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Виды шумов в электрических схемах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9D14570-C68C-4710-ABA7-FC534462289C}"/>
                  </a:ext>
                </a:extLst>
              </p:cNvPr>
              <p:cNvSpPr/>
              <p:nvPr/>
            </p:nvSpPr>
            <p:spPr>
              <a:xfrm>
                <a:off x="2843950" y="2562261"/>
                <a:ext cx="2241202" cy="2669438"/>
              </a:xfrm>
              <a:prstGeom prst="rect">
                <a:avLst/>
              </a:prstGeom>
              <a:gradFill flip="none" rotWithShape="1">
                <a:gsLst>
                  <a:gs pos="0">
                    <a:srgbClr val="D0D5E7"/>
                  </a:gs>
                  <a:gs pos="100000">
                    <a:srgbClr val="EBEDF5"/>
                  </a:gs>
                </a:gsLst>
                <a:lin ang="5400000" scaled="1"/>
                <a:tileRect/>
              </a:gra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Тепловой. Вызван хаотичным движением носителей заряда.</a:t>
                </a:r>
                <a:r>
                  <a:rPr 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[4]</a:t>
                </a:r>
                <a:endParaRPr lang="ru-RU" sz="1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1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[</a:t>
                </a:r>
                <a:r>
                  <a:rPr lang="ru-RU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А</a:t>
                </a:r>
                <a:r>
                  <a:rPr lang="en-US" sz="1800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ru-RU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n-US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Hz]</a:t>
                </a:r>
                <a:endParaRPr lang="ru-RU" sz="1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9D14570-C68C-4710-ABA7-FC5344622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950" y="2562261"/>
                <a:ext cx="2241202" cy="26694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55184D6C-6606-46B3-AD9A-701EEC7FA403}"/>
                  </a:ext>
                </a:extLst>
              </p:cNvPr>
              <p:cNvSpPr/>
              <p:nvPr/>
            </p:nvSpPr>
            <p:spPr>
              <a:xfrm>
                <a:off x="7106849" y="2562261"/>
                <a:ext cx="2241201" cy="2669438"/>
              </a:xfrm>
              <a:prstGeom prst="rect">
                <a:avLst/>
              </a:prstGeom>
              <a:gradFill flip="none" rotWithShape="1">
                <a:gsLst>
                  <a:gs pos="0">
                    <a:srgbClr val="D0D5E7"/>
                  </a:gs>
                  <a:gs pos="100000">
                    <a:srgbClr val="EBEDF5"/>
                  </a:gs>
                </a:gsLst>
                <a:lin ang="5400000" scaled="1"/>
                <a:tileRect/>
              </a:gra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Фликкер</a:t>
                </a:r>
                <a:r>
                  <a:rPr lang="ru-RU" sz="18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-шум. Причины возникновения до конца не ясны.</a:t>
                </a:r>
                <a:r>
                  <a:rPr lang="en-US" sz="18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[4]</a:t>
                </a:r>
                <a:endParaRPr lang="ru-RU" sz="18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ru-RU" sz="18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55184D6C-6606-46B3-AD9A-701EEC7FA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849" y="2562261"/>
                <a:ext cx="2241201" cy="2669438"/>
              </a:xfrm>
              <a:prstGeom prst="rect">
                <a:avLst/>
              </a:prstGeom>
              <a:blipFill>
                <a:blip r:embed="rId3"/>
                <a:stretch>
                  <a:fillRect r="-811"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6F89F6B-230A-4AA1-B91D-C71F7CD9C770}"/>
                  </a:ext>
                </a:extLst>
              </p:cNvPr>
              <p:cNvSpPr/>
              <p:nvPr/>
            </p:nvSpPr>
            <p:spPr>
              <a:xfrm>
                <a:off x="4975399" y="2553667"/>
                <a:ext cx="2241202" cy="2669438"/>
              </a:xfrm>
              <a:prstGeom prst="rect">
                <a:avLst/>
              </a:prstGeom>
              <a:gradFill flip="none" rotWithShape="1">
                <a:gsLst>
                  <a:gs pos="0">
                    <a:srgbClr val="E0EDEC"/>
                  </a:gs>
                  <a:gs pos="100000">
                    <a:srgbClr val="ECF4F3"/>
                  </a:gs>
                </a:gsLst>
                <a:lin ang="16200000" scaled="1"/>
                <a:tileRect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Дробовой. Вызван прохождением носителей заряда некого потенциального барьера.</a:t>
                </a:r>
                <a:r>
                  <a:rPr lang="en-US" sz="1800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[5]</a:t>
                </a:r>
                <a:endParaRPr lang="ru-RU" sz="1800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ru-RU" sz="1800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Ф=</m:t>
                      </m:r>
                      <m:f>
                        <m:fPr>
                          <m:ctrlPr>
                            <a:rPr lang="ru-RU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6F89F6B-230A-4AA1-B91D-C71F7CD9C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399" y="2553667"/>
                <a:ext cx="2241202" cy="2669438"/>
              </a:xfrm>
              <a:prstGeom prst="rect">
                <a:avLst/>
              </a:prstGeom>
              <a:blipFill>
                <a:blip r:embed="rId4"/>
                <a:stretch>
                  <a:fillRect r="-270"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D175068-3574-49B0-BEF8-FB49E0524DF2}"/>
              </a:ext>
            </a:extLst>
          </p:cNvPr>
          <p:cNvSpPr/>
          <p:nvPr/>
        </p:nvSpPr>
        <p:spPr>
          <a:xfrm>
            <a:off x="327145" y="5482890"/>
            <a:ext cx="11537710" cy="7817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спектральная плотность шума тока,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 –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сопротивление проводника,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постоянная Больцмана,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 –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абсолютная температура,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  –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частота на которой измеряется шум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I –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сила тока</a:t>
            </a:r>
            <a:endParaRPr lang="en-US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F6C02-27ED-4B84-933A-FC5BA2DD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1D06CD-B53B-4707-A305-D22A597B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6658F2-7F74-40BC-88B6-213C69DAE961}"/>
              </a:ext>
            </a:extLst>
          </p:cNvPr>
          <p:cNvSpPr/>
          <p:nvPr/>
        </p:nvSpPr>
        <p:spPr>
          <a:xfrm>
            <a:off x="5170643" y="0"/>
            <a:ext cx="1850713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Образец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C8234F-6B87-45E6-BD8F-1079A792EA23}"/>
              </a:ext>
            </a:extLst>
          </p:cNvPr>
          <p:cNvSpPr/>
          <p:nvPr/>
        </p:nvSpPr>
        <p:spPr>
          <a:xfrm>
            <a:off x="598449" y="710806"/>
            <a:ext cx="5330283" cy="703211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работе используется графен, инкапсулированный в нитрид бора.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65DE500-25DB-467F-ABE0-6832D7D3F53F}"/>
              </a:ext>
            </a:extLst>
          </p:cNvPr>
          <p:cNvSpPr/>
          <p:nvPr/>
        </p:nvSpPr>
        <p:spPr>
          <a:xfrm>
            <a:off x="3312844" y="5264883"/>
            <a:ext cx="2478525" cy="949503"/>
          </a:xfrm>
          <a:prstGeom prst="roundRect">
            <a:avLst/>
          </a:prstGeom>
          <a:solidFill>
            <a:srgbClr val="ECF4F3"/>
          </a:solidFill>
          <a:ln w="38100">
            <a:solidFill>
              <a:srgbClr val="E0ED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4 Схематическое изображение образца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2FF20C1-1722-4FB7-85D8-ACF4AE05C42B}"/>
              </a:ext>
            </a:extLst>
          </p:cNvPr>
          <p:cNvSpPr/>
          <p:nvPr/>
        </p:nvSpPr>
        <p:spPr>
          <a:xfrm>
            <a:off x="568061" y="5264883"/>
            <a:ext cx="2420761" cy="949504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3 Фотография образца под микроскопом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1B40E31-A507-4E6A-9198-E375B33496A1}"/>
              </a:ext>
            </a:extLst>
          </p:cNvPr>
          <p:cNvSpPr/>
          <p:nvPr/>
        </p:nvSpPr>
        <p:spPr>
          <a:xfrm>
            <a:off x="598449" y="1557346"/>
            <a:ext cx="5330283" cy="412901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Применяется затворный контакт.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03025D-25CE-40BA-B784-4E2462B9784C}"/>
              </a:ext>
            </a:extLst>
          </p:cNvPr>
          <p:cNvSpPr/>
          <p:nvPr/>
        </p:nvSpPr>
        <p:spPr>
          <a:xfrm>
            <a:off x="598449" y="2118180"/>
            <a:ext cx="5330283" cy="448017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Образец является двухполюсником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135D6-F108-4B24-9F4F-BD5A88A97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85559" y="3181079"/>
            <a:ext cx="2185766" cy="1639324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8A0D237-2B25-4731-B684-228B5359E31B}"/>
              </a:ext>
            </a:extLst>
          </p:cNvPr>
          <p:cNvSpPr/>
          <p:nvPr/>
        </p:nvSpPr>
        <p:spPr>
          <a:xfrm>
            <a:off x="3577417" y="4380344"/>
            <a:ext cx="1949380" cy="34902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hBN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4091A9AD-23D5-4096-8C14-3DAE2CEB6104}"/>
              </a:ext>
            </a:extLst>
          </p:cNvPr>
          <p:cNvSpPr txBox="1">
            <a:spLocks/>
          </p:cNvSpPr>
          <p:nvPr/>
        </p:nvSpPr>
        <p:spPr>
          <a:xfrm>
            <a:off x="3577417" y="3727041"/>
            <a:ext cx="1951893" cy="36425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hBN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E03825D-07AB-489A-A54D-DD16B309D19F}"/>
              </a:ext>
            </a:extLst>
          </p:cNvPr>
          <p:cNvSpPr/>
          <p:nvPr/>
        </p:nvSpPr>
        <p:spPr>
          <a:xfrm>
            <a:off x="3579932" y="4091294"/>
            <a:ext cx="1949380" cy="2866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Graphene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082B6C0F-AC30-48E8-97E3-B13421739E21}"/>
              </a:ext>
            </a:extLst>
          </p:cNvPr>
          <p:cNvSpPr/>
          <p:nvPr/>
        </p:nvSpPr>
        <p:spPr>
          <a:xfrm flipH="1">
            <a:off x="5226612" y="3727041"/>
            <a:ext cx="604993" cy="1002330"/>
          </a:xfrm>
          <a:prstGeom prst="parallelogram">
            <a:avLst>
              <a:gd name="adj" fmla="val 3844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2C4D1E-C0D0-447E-B718-F6B8F3D4412B}"/>
              </a:ext>
            </a:extLst>
          </p:cNvPr>
          <p:cNvSpPr/>
          <p:nvPr/>
        </p:nvSpPr>
        <p:spPr>
          <a:xfrm>
            <a:off x="3272609" y="4729371"/>
            <a:ext cx="2558996" cy="3642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SiO2</a:t>
            </a:r>
            <a:endParaRPr lang="ru-RU" sz="2400" dirty="0"/>
          </a:p>
        </p:txBody>
      </p:sp>
      <p:sp>
        <p:nvSpPr>
          <p:cNvPr id="29" name="Прямоугольник: скругленные верхние углы 28">
            <a:extLst>
              <a:ext uri="{FF2B5EF4-FFF2-40B4-BE49-F238E27FC236}">
                <a16:creationId xmlns:a16="http://schemas.microsoft.com/office/drawing/2014/main" id="{C00A7D88-B685-403E-BC2E-18D0F6B92CFC}"/>
              </a:ext>
            </a:extLst>
          </p:cNvPr>
          <p:cNvSpPr/>
          <p:nvPr/>
        </p:nvSpPr>
        <p:spPr>
          <a:xfrm>
            <a:off x="4035454" y="3437991"/>
            <a:ext cx="1033306" cy="289050"/>
          </a:xfrm>
          <a:prstGeom prst="round2Same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Затвор</a:t>
            </a: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id="{CCADBF3D-B568-4F73-BB65-DEE1BA6A15C9}"/>
              </a:ext>
            </a:extLst>
          </p:cNvPr>
          <p:cNvSpPr/>
          <p:nvPr/>
        </p:nvSpPr>
        <p:spPr>
          <a:xfrm>
            <a:off x="3272609" y="3727041"/>
            <a:ext cx="604993" cy="1002330"/>
          </a:xfrm>
          <a:prstGeom prst="parallelogram">
            <a:avLst>
              <a:gd name="adj" fmla="val 3844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B7B2E03-AA82-4881-9C05-8EB8A77F5C23}"/>
              </a:ext>
            </a:extLst>
          </p:cNvPr>
          <p:cNvSpPr/>
          <p:nvPr/>
        </p:nvSpPr>
        <p:spPr>
          <a:xfrm>
            <a:off x="6514934" y="5264883"/>
            <a:ext cx="5354487" cy="949503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5 Зависимость дифференциального сопротивления 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dv/di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) от напряжения затворного контакта при разных температурах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9ECE6CE6-6543-44D3-817D-84C74745D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108303"/>
              </p:ext>
            </p:extLst>
          </p:nvPr>
        </p:nvGraphicFramePr>
        <p:xfrm>
          <a:off x="7000769" y="643614"/>
          <a:ext cx="4382818" cy="4382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769" y="643614"/>
                        <a:ext cx="4382818" cy="4382818"/>
                      </a:xfrm>
                      <a:prstGeom prst="rect">
                        <a:avLst/>
                      </a:prstGeom>
                      <a:ln w="28575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22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3EF242-EF9A-40E1-ADB1-74B5B255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F3BB6B-D640-4635-B23C-822D018E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D7E6CD5-339C-412C-8EEE-205ECE8B8C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022531"/>
              </p:ext>
            </p:extLst>
          </p:nvPr>
        </p:nvGraphicFramePr>
        <p:xfrm>
          <a:off x="905773" y="641686"/>
          <a:ext cx="4673221" cy="4673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5773" y="641686"/>
                        <a:ext cx="4673221" cy="4673221"/>
                      </a:xfrm>
                      <a:prstGeom prst="rect">
                        <a:avLst/>
                      </a:prstGeom>
                      <a:ln w="381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EBB2DC-5B09-40C2-AAE3-8D87085BABCE}"/>
              </a:ext>
            </a:extLst>
          </p:cNvPr>
          <p:cNvSpPr/>
          <p:nvPr/>
        </p:nvSpPr>
        <p:spPr>
          <a:xfrm>
            <a:off x="3495863" y="0"/>
            <a:ext cx="5200273" cy="533900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Характеристики образца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23C9A1-8D86-4202-B500-8F3DE35B6F2E}"/>
              </a:ext>
            </a:extLst>
          </p:cNvPr>
          <p:cNvSpPr/>
          <p:nvPr/>
        </p:nvSpPr>
        <p:spPr>
          <a:xfrm>
            <a:off x="1027053" y="5547360"/>
            <a:ext cx="4430659" cy="667026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Рис. 6 Аппроксимация зависимости </a:t>
            </a:r>
            <a:r>
              <a:rPr lang="ru-RU" dirty="0" err="1"/>
              <a:t>дифф</a:t>
            </a:r>
            <a:r>
              <a:rPr lang="ru-RU" dirty="0"/>
              <a:t>. сопротивления от затворного напряжения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539D93F-159A-4E2F-B45C-A65C9F6BA413}"/>
              </a:ext>
            </a:extLst>
          </p:cNvPr>
          <p:cNvSpPr/>
          <p:nvPr/>
        </p:nvSpPr>
        <p:spPr>
          <a:xfrm>
            <a:off x="6271400" y="641686"/>
            <a:ext cx="5710686" cy="31186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7F5DE9-1136-4DB3-A893-94CFABB4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739" y="709021"/>
            <a:ext cx="3062749" cy="5265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E0252D-3043-45BD-A3D7-29305F31C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001" y="1410712"/>
            <a:ext cx="1282341" cy="5806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8117A-6B0B-42D4-884B-2F4AC362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976" y="2765749"/>
            <a:ext cx="5200273" cy="8250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51DD2A-04D5-4658-B020-551112275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100" y="2009945"/>
            <a:ext cx="3174388" cy="8377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E28E4F-6EDE-450A-A63B-B29C2AE6E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342" y="1254078"/>
            <a:ext cx="2509552" cy="8543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12C819-E86E-4814-8FFF-8C309B141D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6872" y="1611875"/>
            <a:ext cx="1216673" cy="300066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F838261-D0B1-4AE9-B1E2-D5428C544887}"/>
              </a:ext>
            </a:extLst>
          </p:cNvPr>
          <p:cNvSpPr/>
          <p:nvPr/>
        </p:nvSpPr>
        <p:spPr>
          <a:xfrm>
            <a:off x="6271400" y="4053800"/>
            <a:ext cx="5710686" cy="9176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 – 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длина образца, 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 – 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ширина. </a:t>
            </a:r>
            <a:r>
              <a:rPr lang="en-US" sz="1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sz="1400" baseline="-250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сопротивление контактов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1400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sz="1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конц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примесей, 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ru-RU" sz="1400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напряжение на затворе в точке </a:t>
            </a:r>
            <a:r>
              <a:rPr lang="ru-RU" sz="1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электронейтральности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1400" baseline="-25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- 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ёмкость конденсатора, деленная на площадь. </a:t>
            </a:r>
            <a:r>
              <a:rPr lang="el-GR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US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sz="1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подвижность носителей заряда.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F18BE8F-01DE-49F3-8A01-F021DF4FD8D4}"/>
              </a:ext>
            </a:extLst>
          </p:cNvPr>
          <p:cNvSpPr/>
          <p:nvPr/>
        </p:nvSpPr>
        <p:spPr>
          <a:xfrm>
            <a:off x="9185670" y="5264883"/>
            <a:ext cx="2796416" cy="949503"/>
          </a:xfrm>
          <a:prstGeom prst="roundRect">
            <a:avLst/>
          </a:prstGeom>
          <a:solidFill>
            <a:srgbClr val="ECF4F3"/>
          </a:solidFill>
          <a:ln w="38100">
            <a:solidFill>
              <a:srgbClr val="E0ED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других работах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[6],[7]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ctr"/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 * 10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/(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см*с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~ 10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endParaRPr lang="ru-RU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D2B0153-BBB4-4730-8A21-286CFCB6AB13}"/>
              </a:ext>
            </a:extLst>
          </p:cNvPr>
          <p:cNvSpPr/>
          <p:nvPr/>
        </p:nvSpPr>
        <p:spPr>
          <a:xfrm>
            <a:off x="6271400" y="5264882"/>
            <a:ext cx="2796416" cy="949504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данной работе:</a:t>
            </a:r>
          </a:p>
          <a:p>
            <a:pPr algn="ctr"/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* 10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/(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см*с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~ 10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</a:t>
            </a:r>
            <a:r>
              <a:rPr lang="ru-RU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endParaRPr lang="ru-RU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5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F65D26-3D4D-4699-95C9-77E68221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FC6AF1-349F-4540-AC39-76377F81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B62EF4-0CFE-4CA8-BB2B-C030B0088595}"/>
              </a:ext>
            </a:extLst>
          </p:cNvPr>
          <p:cNvSpPr/>
          <p:nvPr/>
        </p:nvSpPr>
        <p:spPr>
          <a:xfrm>
            <a:off x="4102741" y="0"/>
            <a:ext cx="4208068" cy="517585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Образец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CVD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графена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8751D837-E1A3-4C53-9DA5-D09679C45A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283035"/>
              </p:ext>
            </p:extLst>
          </p:nvPr>
        </p:nvGraphicFramePr>
        <p:xfrm>
          <a:off x="7492538" y="626683"/>
          <a:ext cx="4502208" cy="450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92538" y="626683"/>
                        <a:ext cx="4502208" cy="4502208"/>
                      </a:xfrm>
                      <a:prstGeom prst="rect">
                        <a:avLst/>
                      </a:prstGeom>
                      <a:ln w="28575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BDB521-8A1F-4344-BD21-87DFC74AB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459" y="3535422"/>
            <a:ext cx="3603954" cy="2770966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94D09E-109D-4209-BD8D-CD82263F3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01" y="703966"/>
            <a:ext cx="3603954" cy="2702966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451C343-E1D1-4061-B7A9-DB231A7A28AE}"/>
              </a:ext>
            </a:extLst>
          </p:cNvPr>
          <p:cNvSpPr/>
          <p:nvPr/>
        </p:nvSpPr>
        <p:spPr>
          <a:xfrm>
            <a:off x="7683187" y="5237989"/>
            <a:ext cx="4120910" cy="890063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9 Зависимость дифференциального сопротивления 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dv/di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) от напряжения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821ECED-83F8-4FFD-9A36-E3DCA8F4CA84}"/>
              </a:ext>
            </a:extLst>
          </p:cNvPr>
          <p:cNvSpPr/>
          <p:nvPr/>
        </p:nvSpPr>
        <p:spPr>
          <a:xfrm>
            <a:off x="347563" y="1580697"/>
            <a:ext cx="2420761" cy="949504"/>
          </a:xfrm>
          <a:prstGeom prst="roundRect">
            <a:avLst/>
          </a:prstGeom>
          <a:solidFill>
            <a:srgbClr val="EBEDF5"/>
          </a:solidFill>
          <a:ln w="28575">
            <a:solidFill>
              <a:srgbClr val="D0D5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7 Фотография образца под микроскопом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E792FF7-07DF-4483-838F-24BD2E81A1FA}"/>
              </a:ext>
            </a:extLst>
          </p:cNvPr>
          <p:cNvSpPr/>
          <p:nvPr/>
        </p:nvSpPr>
        <p:spPr>
          <a:xfrm>
            <a:off x="318682" y="4452134"/>
            <a:ext cx="2478525" cy="949503"/>
          </a:xfrm>
          <a:prstGeom prst="roundRect">
            <a:avLst/>
          </a:prstGeom>
          <a:solidFill>
            <a:srgbClr val="ECF4F3"/>
          </a:solidFill>
          <a:ln w="38100">
            <a:solidFill>
              <a:srgbClr val="E0ED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8 Схематическое изображение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349280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6D6242-C30E-4343-ABEF-5999A6BE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03526A-D2A1-41D2-9BA8-FC300D76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8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FAD860D-54AE-4DC8-A18B-F5F88EB110F6}"/>
              </a:ext>
            </a:extLst>
          </p:cNvPr>
          <p:cNvSpPr/>
          <p:nvPr/>
        </p:nvSpPr>
        <p:spPr>
          <a:xfrm>
            <a:off x="7714652" y="3892585"/>
            <a:ext cx="2841125" cy="369861"/>
          </a:xfrm>
          <a:prstGeom prst="roundRect">
            <a:avLst/>
          </a:prstGeom>
          <a:solidFill>
            <a:srgbClr val="EBEDF5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10 Схема измерения.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18E22BD-C8EE-457D-884E-17E35E2F7240}"/>
              </a:ext>
            </a:extLst>
          </p:cNvPr>
          <p:cNvSpPr/>
          <p:nvPr/>
        </p:nvSpPr>
        <p:spPr>
          <a:xfrm>
            <a:off x="3561308" y="6620"/>
            <a:ext cx="5069384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Экспериментальная схема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7D93C6D-4890-4B2D-91E8-7E04F59CD7C5}"/>
              </a:ext>
            </a:extLst>
          </p:cNvPr>
          <p:cNvSpPr/>
          <p:nvPr/>
        </p:nvSpPr>
        <p:spPr>
          <a:xfrm>
            <a:off x="705350" y="1377314"/>
            <a:ext cx="5220997" cy="65074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Работа проводилась в криостате замкнутого цикла, способного охлаждаться до 4.2К.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85B3081-4143-40A0-9910-9AF648094C3A}"/>
              </a:ext>
            </a:extLst>
          </p:cNvPr>
          <p:cNvSpPr/>
          <p:nvPr/>
        </p:nvSpPr>
        <p:spPr>
          <a:xfrm>
            <a:off x="705349" y="3189554"/>
            <a:ext cx="5220997" cy="65074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Коэффициент усиления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LTA ~ 6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дБ, каскада усилителей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75 дБ, фильтра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дБ.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743B31-C0F5-4723-8B36-6A279F32122F}"/>
              </a:ext>
            </a:extLst>
          </p:cNvPr>
          <p:cNvSpPr/>
          <p:nvPr/>
        </p:nvSpPr>
        <p:spPr>
          <a:xfrm>
            <a:off x="705350" y="2285849"/>
            <a:ext cx="5220997" cy="650745"/>
          </a:xfrm>
          <a:prstGeom prst="roundRect">
            <a:avLst/>
          </a:prstGeom>
          <a:solidFill>
            <a:srgbClr val="F5F6F9"/>
          </a:solidFill>
          <a:ln w="38100">
            <a:solidFill>
              <a:srgbClr val="DEE1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Шум низкотемпературного усилителя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(LTA)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 10</a:t>
            </a:r>
            <a:r>
              <a:rPr lang="en-US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-27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</a:t>
            </a:r>
            <a:r>
              <a:rPr lang="en-US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/Hz</a:t>
            </a:r>
            <a:endParaRPr lang="ru-RU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CC560E0-0D0B-499C-9D5B-EEDD70C3FEC5}"/>
              </a:ext>
            </a:extLst>
          </p:cNvPr>
          <p:cNvSpPr/>
          <p:nvPr/>
        </p:nvSpPr>
        <p:spPr>
          <a:xfrm>
            <a:off x="705350" y="4077517"/>
            <a:ext cx="5220997" cy="650745"/>
          </a:xfrm>
          <a:prstGeom prst="roundRect">
            <a:avLst/>
          </a:prstGeom>
          <a:solidFill>
            <a:srgbClr val="F5F6F9"/>
          </a:solidFill>
          <a:ln w="38100">
            <a:solidFill>
              <a:srgbClr val="DEE1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Измерения проводились на частоте 36 МГц для избавления от вклада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1/f 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шума.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09A6E042-CCA7-4A1E-BDB7-9001B57F9A70}"/>
                  </a:ext>
                </a:extLst>
              </p:cNvPr>
              <p:cNvSpPr/>
              <p:nvPr/>
            </p:nvSpPr>
            <p:spPr>
              <a:xfrm>
                <a:off x="6317092" y="4433530"/>
                <a:ext cx="5636246" cy="1842224"/>
              </a:xfrm>
              <a:prstGeom prst="roundRect">
                <a:avLst/>
              </a:prstGeom>
              <a:solidFill>
                <a:srgbClr val="EBEDF5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ru-RU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ru-RU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ru-RU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ru-RU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  <m:r>
                            <a:rPr lang="ru-RU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ru-RU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ru-RU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ru-RU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Где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</a:t>
                </a:r>
                <a:r>
                  <a:rPr lang="ru-RU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показания измерителя мощности,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 – </a:t>
                </a:r>
                <a:r>
                  <a:rPr lang="ru-RU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эффективный  коэффициент усиления,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</a:t>
                </a:r>
                <a:r>
                  <a:rPr lang="ru-RU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параллельное сопротивление эквивалентной схемы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[8]</a:t>
                </a:r>
                <a:endParaRPr lang="ru-RU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09A6E042-CCA7-4A1E-BDB7-9001B57F9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092" y="4433530"/>
                <a:ext cx="5636246" cy="1842224"/>
              </a:xfrm>
              <a:prstGeom prst="roundRect">
                <a:avLst/>
              </a:prstGeom>
              <a:blipFill>
                <a:blip r:embed="rId2"/>
                <a:stretch>
                  <a:fillRect b="-4545"/>
                </a:stretch>
              </a:blip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C9F4C81-B6D7-4C16-A77D-B4D11B2BF16D}"/>
              </a:ext>
            </a:extLst>
          </p:cNvPr>
          <p:cNvSpPr/>
          <p:nvPr/>
        </p:nvSpPr>
        <p:spPr>
          <a:xfrm>
            <a:off x="705349" y="4984174"/>
            <a:ext cx="5220997" cy="650745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Образец подключается через стандартный способ </a:t>
            </a:r>
            <a:r>
              <a:rPr lang="ru-RU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квазичетырехточки</a:t>
            </a:r>
            <a:r>
              <a: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3F1615-B2C0-40FE-859E-2836BFB25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92" y="582246"/>
            <a:ext cx="5636246" cy="3161162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407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C92C4C-6295-4AE7-BE5B-A92A2B3E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Национальный исследовательский ядерный университет "МИФИ"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55818-E997-4446-83A9-5433357F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352F-8D92-4E3F-97E8-2CEDD52401F1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134AB4-B03C-4688-975F-DB70AF3E08EB}"/>
              </a:ext>
            </a:extLst>
          </p:cNvPr>
          <p:cNvSpPr/>
          <p:nvPr/>
        </p:nvSpPr>
        <p:spPr>
          <a:xfrm>
            <a:off x="4350233" y="0"/>
            <a:ext cx="4559851" cy="524107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Результаты. ВАХ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hbn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6C45B7-AA84-4665-B023-E78F550127B7}"/>
              </a:ext>
            </a:extLst>
          </p:cNvPr>
          <p:cNvSpPr/>
          <p:nvPr/>
        </p:nvSpPr>
        <p:spPr>
          <a:xfrm>
            <a:off x="1845464" y="5548721"/>
            <a:ext cx="2201422" cy="636067"/>
          </a:xfrm>
          <a:prstGeom prst="roundRect">
            <a:avLst/>
          </a:prstGeom>
          <a:solidFill>
            <a:srgbClr val="EBEDF5"/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Рис. 11 ВАХ образца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90CBF57-D7EF-4B85-80D1-993091E276D2}"/>
              </a:ext>
            </a:extLst>
          </p:cNvPr>
          <p:cNvSpPr/>
          <p:nvPr/>
        </p:nvSpPr>
        <p:spPr>
          <a:xfrm>
            <a:off x="6445963" y="5548721"/>
            <a:ext cx="4672037" cy="636067"/>
          </a:xfrm>
          <a:prstGeom prst="roundRect">
            <a:avLst/>
          </a:prstGeom>
          <a:solidFill>
            <a:srgbClr val="ECF4F3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Рис. 12 Зависимость дифференциального сопротивления от пропускаемого тока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775CE059-ED63-454F-8640-3DAD8E1FF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429537"/>
              </p:ext>
            </p:extLst>
          </p:nvPr>
        </p:nvGraphicFramePr>
        <p:xfrm>
          <a:off x="6394608" y="700395"/>
          <a:ext cx="4672037" cy="467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926080" progId="Origin95.Graph">
                  <p:embed/>
                </p:oleObj>
              </mc:Choice>
              <mc:Fallback>
                <p:oleObj name="Graph" r:id="rId2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94608" y="700395"/>
                        <a:ext cx="4672037" cy="467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C8E89300-06DB-4A25-9F35-96F74DA2E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916458"/>
              </p:ext>
            </p:extLst>
          </p:nvPr>
        </p:nvGraphicFramePr>
        <p:xfrm>
          <a:off x="600197" y="700395"/>
          <a:ext cx="4672092" cy="467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926080" progId="Origin95.Graph">
                  <p:embed/>
                </p:oleObj>
              </mc:Choice>
              <mc:Fallback>
                <p:oleObj name="Graph" r:id="rId4" imgW="2926080" imgH="292608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197" y="700395"/>
                        <a:ext cx="4672092" cy="4672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8668320"/>
      </p:ext>
    </p:extLst>
  </p:cSld>
  <p:clrMapOvr>
    <a:masterClrMapping/>
  </p:clrMapOvr>
</p:sld>
</file>

<file path=ppt/theme/theme1.xml><?xml version="1.0" encoding="utf-8"?>
<a:theme xmlns:a="http://schemas.openxmlformats.org/drawingml/2006/main" name="МИНИМА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ИНИМА" id="{1CA74141-3558-415B-8F74-1B918383A394}" vid="{84EDC7DC-6CF6-4BB4-A8F2-6227640022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МИНИМА</Template>
  <TotalTime>2413</TotalTime>
  <Words>1572</Words>
  <Application>Microsoft Office PowerPoint</Application>
  <PresentationFormat>Широкоэкранный</PresentationFormat>
  <Paragraphs>207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МИНИМА</vt:lpstr>
      <vt:lpstr>Graph</vt:lpstr>
      <vt:lpstr>Национальный исследовательский ядерный университет «МИФИ»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области P&lt;3nW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исследовательский ядерный университет «МИФИ»</dc:title>
  <dc:creator>Измайлов Рамиль iri004</dc:creator>
  <cp:lastModifiedBy>lyubchakanastacia@gmail.com</cp:lastModifiedBy>
  <cp:revision>79</cp:revision>
  <dcterms:created xsi:type="dcterms:W3CDTF">2023-06-19T11:49:42Z</dcterms:created>
  <dcterms:modified xsi:type="dcterms:W3CDTF">2024-05-23T07:51:49Z</dcterms:modified>
</cp:coreProperties>
</file>