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9" r:id="rId5"/>
    <p:sldId id="257" r:id="rId6"/>
  </p:sldIdLst>
  <p:sldSz cx="9601200" cy="12801600" type="A3"/>
  <p:notesSz cx="10233025" cy="146621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608" y="72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F762-C778-430F-BBC2-8D33813AA6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524F-903A-44DE-AEA6-0356F22E8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3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F762-C778-430F-BBC2-8D33813AA6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524F-903A-44DE-AEA6-0356F22E8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27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F762-C778-430F-BBC2-8D33813AA6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524F-903A-44DE-AEA6-0356F22E8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62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F762-C778-430F-BBC2-8D33813AA6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524F-903A-44DE-AEA6-0356F22E8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F762-C778-430F-BBC2-8D33813AA6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524F-903A-44DE-AEA6-0356F22E8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36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F762-C778-430F-BBC2-8D33813AA6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524F-903A-44DE-AEA6-0356F22E8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8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F762-C778-430F-BBC2-8D33813AA6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524F-903A-44DE-AEA6-0356F22E8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820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F762-C778-430F-BBC2-8D33813AA6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524F-903A-44DE-AEA6-0356F22E8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73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F762-C778-430F-BBC2-8D33813AA6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524F-903A-44DE-AEA6-0356F22E8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6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F762-C778-430F-BBC2-8D33813AA6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524F-903A-44DE-AEA6-0356F22E8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1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F762-C778-430F-BBC2-8D33813AA6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C524F-903A-44DE-AEA6-0356F22E8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12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9F762-C778-430F-BBC2-8D33813AA6E3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C524F-903A-44DE-AEA6-0356F22E8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00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jpeg"/><Relationship Id="rId7" Type="http://schemas.openxmlformats.org/officeDocument/2006/relationships/image" Target="../media/image2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6592" y="914475"/>
            <a:ext cx="86833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Исследование магнитной структуры </a:t>
            </a:r>
            <a:r>
              <a:rPr lang="en-US" sz="16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1600" b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(BO</a:t>
            </a:r>
            <a:r>
              <a:rPr lang="ru-RU" sz="1600" b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1600" b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спектроскопическими и термодинамическими методами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Е.А.Попова</a:t>
            </a:r>
            <a:r>
              <a:rPr lang="ru-RU" sz="16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Е.П. Чукалина</a:t>
            </a:r>
            <a:r>
              <a:rPr lang="ru-RU" sz="16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А. Яблуновский</a:t>
            </a:r>
            <a:r>
              <a:rPr lang="ru-RU" sz="16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Д.А. Ерофеев</a:t>
            </a:r>
            <a:r>
              <a:rPr lang="ru-RU" sz="16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С.А. Климин</a:t>
            </a:r>
            <a:r>
              <a:rPr lang="ru-RU" sz="16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И.А. Гудим</a:t>
            </a:r>
            <a:r>
              <a:rPr lang="ru-RU" sz="16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М.Н.Попова</a:t>
            </a:r>
            <a:r>
              <a:rPr lang="ru-RU" sz="16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i="1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Национальный исследовательский университет «Высшая школа экономики»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101000, г. Москва, ул. Мясницкая, д. 20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i="1" baseline="300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</a:t>
            </a:r>
            <a:r>
              <a:rPr lang="ru-RU" sz="1600" i="1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Институт спектроскопии Российской Академии Наук, 108840, </a:t>
            </a:r>
            <a:r>
              <a:rPr lang="ru-RU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 Москва, г. Троицк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i="1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Московский физико-технический институт (национальный исследовательский университет), 141701, г. Долгопрудный, Московская обл.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i="1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Институт физики им. </a:t>
            </a:r>
            <a:r>
              <a:rPr lang="ru-RU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Л.В.Киренского</a:t>
            </a:r>
            <a:r>
              <a:rPr lang="ru-RU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 РАН, 660036, г. Красноярск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7253" y="108179"/>
            <a:ext cx="6241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ffectLst/>
              </a:rPr>
              <a:t>XVII Конференция "Сильно коррелированные электронные системы и квантовые критические явления" 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54157" y="754510"/>
            <a:ext cx="77392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56592" y="7300950"/>
            <a:ext cx="8683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Легкоплоскостной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магнетик </a:t>
            </a:r>
            <a:r>
              <a:rPr lang="en-US" sz="1600" dirty="0" err="1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ErFe</a:t>
            </a:r>
            <a:r>
              <a:rPr lang="ru-RU" sz="1600" baseline="-250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(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BO</a:t>
            </a:r>
            <a:r>
              <a:rPr lang="ru-RU" sz="1600" baseline="-250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)</a:t>
            </a:r>
            <a:r>
              <a:rPr lang="ru-RU" sz="1600" baseline="-250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4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кристаллизуется в тригональной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нецентросимметричной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структуре (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простр.гр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en-US" sz="1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R32</a:t>
            </a:r>
            <a:r>
              <a:rPr lang="ru-RU" sz="1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)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типа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хантита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и относятся к известному классу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мультиферроиков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600" dirty="0" err="1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RFe</a:t>
            </a:r>
            <a:r>
              <a:rPr lang="ru-RU" sz="1600" baseline="-250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(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BO</a:t>
            </a:r>
            <a:r>
              <a:rPr lang="ru-RU" sz="1600" baseline="-250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)</a:t>
            </a:r>
            <a:r>
              <a:rPr lang="ru-RU" sz="1600" baseline="-250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4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(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=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La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–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).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Мультиферроики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характеризующиеся существенной взаимосвязью различных подсистем (магнитной, электрической, решеточной), представляют практический интерес для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спинтроники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и оптоэлектроники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r>
              <a:rPr lang="ru-RU" sz="16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При </a:t>
            </a:r>
            <a:r>
              <a:rPr lang="ru-RU" sz="1600" b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Т</a:t>
            </a:r>
            <a:r>
              <a:rPr lang="en-US" sz="1600" b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s=431K</a:t>
            </a:r>
            <a:r>
              <a:rPr lang="ru-RU" sz="1600" b="1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ea typeface="MS Mincho" panose="02020609040205080304" pitchFamily="49" charset="-128"/>
              </a:rPr>
              <a:t>ферроборат</a:t>
            </a:r>
            <a:r>
              <a:rPr lang="ru-RU" sz="1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 эрбия претерпевает структурный фазовый переход </a:t>
            </a:r>
            <a:r>
              <a:rPr lang="en-US" sz="1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R32</a:t>
            </a:r>
            <a:r>
              <a:rPr lang="ru-RU" sz="1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MS Mincho" panose="02020609040205080304" pitchFamily="49" charset="-128"/>
                <a:sym typeface="Symbol" panose="05050102010706020507" pitchFamily="18" charset="2"/>
              </a:rPr>
              <a:t></a:t>
            </a:r>
            <a:r>
              <a:rPr lang="en-US" sz="1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 P3</a:t>
            </a:r>
            <a:r>
              <a:rPr lang="en-US" sz="1600" baseline="-250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1</a:t>
            </a:r>
            <a:r>
              <a:rPr lang="en-US" sz="16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21.</a:t>
            </a:r>
            <a:endParaRPr lang="ru-RU" sz="240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3" y="8883461"/>
            <a:ext cx="3896323" cy="3348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64" y="9261461"/>
            <a:ext cx="2301947" cy="2592000"/>
          </a:xfrm>
          <a:prstGeom prst="rect">
            <a:avLst/>
          </a:prstGeom>
          <a:ln>
            <a:noFill/>
          </a:ln>
        </p:spPr>
      </p:pic>
      <p:grpSp>
        <p:nvGrpSpPr>
          <p:cNvPr id="6" name="Группа 5"/>
          <p:cNvGrpSpPr/>
          <p:nvPr/>
        </p:nvGrpSpPr>
        <p:grpSpPr>
          <a:xfrm>
            <a:off x="730020" y="3875206"/>
            <a:ext cx="8008180" cy="3427451"/>
            <a:chOff x="730020" y="3875206"/>
            <a:chExt cx="8008180" cy="3427451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9798" y="4162390"/>
              <a:ext cx="2018402" cy="3140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719407" y="4767466"/>
              <a:ext cx="671194" cy="491145"/>
            </a:xfrm>
            <a:prstGeom prst="rect">
              <a:avLst/>
            </a:prstGeom>
            <a:noFill/>
            <a:ln w="28575">
              <a:solidFill>
                <a:srgbClr val="70AD47">
                  <a:lumMod val="75000"/>
                </a:srgbClr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R32</a:t>
              </a: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19407" y="6313363"/>
              <a:ext cx="936671" cy="491145"/>
            </a:xfrm>
            <a:prstGeom prst="rect">
              <a:avLst/>
            </a:prstGeom>
            <a:noFill/>
            <a:ln w="28575">
              <a:solidFill>
                <a:srgbClr val="70AD47">
                  <a:lumMod val="75000"/>
                </a:srgbClr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P3</a:t>
              </a:r>
              <a:r>
                <a:rPr kumimoji="0" lang="en-US" sz="28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21</a:t>
              </a: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20" y="3875206"/>
              <a:ext cx="4660190" cy="341289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754863" y="9146848"/>
            <a:ext cx="2485049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температурной зависимости спектров пропускания образцов </a:t>
            </a:r>
            <a:r>
              <a:rPr lang="en-US" sz="15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ErFe</a:t>
            </a:r>
            <a:r>
              <a:rPr lang="ru-RU" sz="1500" baseline="-2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ru-RU" sz="15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en-US" sz="15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BO</a:t>
            </a:r>
            <a:r>
              <a:rPr lang="ru-RU" sz="1500" baseline="-250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ru-RU" sz="15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r>
              <a:rPr lang="ru-RU" sz="1500" baseline="-250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4</a:t>
            </a:r>
            <a:r>
              <a:rPr lang="ru-RU" sz="15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разной толщины позволил установить точную схему </a:t>
            </a:r>
            <a:r>
              <a:rPr lang="ru-RU" sz="1500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штарковских</a:t>
            </a:r>
            <a:r>
              <a:rPr lang="ru-RU" sz="15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уровней основного мультиплета. Эти данные важны для интерпретации термодинамических свойств </a:t>
            </a:r>
            <a:r>
              <a:rPr lang="en-US" sz="15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ErFe</a:t>
            </a:r>
            <a:r>
              <a:rPr lang="ru-RU" sz="1500" baseline="-2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ru-RU" sz="15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en-US" sz="15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BO</a:t>
            </a:r>
            <a:r>
              <a:rPr lang="ru-RU" sz="1500" baseline="-2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ru-RU" sz="15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r>
              <a:rPr lang="ru-RU" sz="1500" baseline="-25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4</a:t>
            </a:r>
            <a:r>
              <a:rPr lang="ru-RU" sz="1500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67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62" y="694210"/>
            <a:ext cx="3817960" cy="3060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01823" y="172266"/>
            <a:ext cx="6497291" cy="369332"/>
          </a:xfrm>
          <a:prstGeom prst="rect">
            <a:avLst/>
          </a:prstGeom>
          <a:ln w="12700">
            <a:noFill/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Обменное </a:t>
            </a:r>
            <a:r>
              <a:rPr lang="ru-RU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крамерсовских</a:t>
            </a: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дублетов иона </a:t>
            </a:r>
            <a:r>
              <a:rPr lang="en-US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ru-RU" b="1" kern="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ErFe</a:t>
            </a:r>
            <a:r>
              <a:rPr kumimoji="0" lang="en-US" sz="18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(BO</a:t>
            </a:r>
            <a:r>
              <a:rPr kumimoji="0" lang="en-US" sz="18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sz="18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069712" y="694210"/>
            <a:ext cx="4063235" cy="3060000"/>
            <a:chOff x="5069712" y="694210"/>
            <a:chExt cx="4063235" cy="3060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9712" y="694210"/>
              <a:ext cx="4063235" cy="3060000"/>
            </a:xfrm>
            <a:prstGeom prst="rect">
              <a:avLst/>
            </a:prstGeom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7465233" y="778825"/>
              <a:ext cx="1317924" cy="491341"/>
            </a:xfrm>
            <a:prstGeom prst="rect">
              <a:avLst/>
            </a:prstGeom>
            <a:solidFill>
              <a:sysClr val="window" lastClr="FFFFFF"/>
            </a:solidFill>
            <a:ln w="28575">
              <a:noFill/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T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N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=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39K</a:t>
              </a:r>
              <a:endPara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0" t="7294" r="11976" b="4607"/>
          <a:stretch/>
        </p:blipFill>
        <p:spPr bwMode="auto">
          <a:xfrm>
            <a:off x="4800600" y="4153242"/>
            <a:ext cx="4000563" cy="30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811758" y="3783646"/>
            <a:ext cx="41677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Температурная зависимость теплоемкости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601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502" y="7285422"/>
            <a:ext cx="7920000" cy="32609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502" y="10659230"/>
            <a:ext cx="7920000" cy="175630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3184" y="4153242"/>
            <a:ext cx="2880000" cy="22079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292061" y="3783646"/>
            <a:ext cx="3427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Магнитная структура </a:t>
            </a:r>
            <a:r>
              <a:rPr lang="en-US" sz="16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ErFe</a:t>
            </a:r>
            <a:r>
              <a:rPr lang="en-US" sz="1600" b="1" kern="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(BO</a:t>
            </a:r>
            <a:r>
              <a:rPr lang="en-US" sz="1600" b="1" kern="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b="1" kern="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2061" y="4466884"/>
            <a:ext cx="3240000" cy="27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65"/>
          <a:stretch/>
        </p:blipFill>
        <p:spPr bwMode="auto">
          <a:xfrm>
            <a:off x="3198859" y="4694368"/>
            <a:ext cx="3565002" cy="39701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56" y="320017"/>
            <a:ext cx="7920000" cy="26487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2" y="3125667"/>
            <a:ext cx="7920000" cy="15687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082" y="8850141"/>
            <a:ext cx="7920000" cy="345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55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" t="7102" r="11529" b="6478"/>
          <a:stretch/>
        </p:blipFill>
        <p:spPr bwMode="auto">
          <a:xfrm>
            <a:off x="2330051" y="4783596"/>
            <a:ext cx="5220000" cy="3794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" t="6910" r="11441" b="3455"/>
          <a:stretch/>
        </p:blipFill>
        <p:spPr bwMode="auto">
          <a:xfrm>
            <a:off x="2330051" y="8578364"/>
            <a:ext cx="5220000" cy="3976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5" t="8254" r="11709" b="7102"/>
          <a:stretch/>
        </p:blipFill>
        <p:spPr bwMode="auto">
          <a:xfrm>
            <a:off x="2330051" y="1258361"/>
            <a:ext cx="5220000" cy="356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051" y="177800"/>
            <a:ext cx="7920000" cy="90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90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62" y="694210"/>
            <a:ext cx="3817960" cy="3060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01823" y="172266"/>
            <a:ext cx="6497291" cy="369332"/>
          </a:xfrm>
          <a:prstGeom prst="rect">
            <a:avLst/>
          </a:prstGeom>
          <a:ln w="12700">
            <a:noFill/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Обменное </a:t>
            </a:r>
            <a:r>
              <a:rPr lang="ru-RU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крамерсовских</a:t>
            </a: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дублетов иона </a:t>
            </a:r>
            <a:r>
              <a:rPr lang="en-US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ru-RU" b="1" kern="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ErFe</a:t>
            </a:r>
            <a:r>
              <a:rPr kumimoji="0" lang="en-US" sz="18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(BO</a:t>
            </a:r>
            <a:r>
              <a:rPr kumimoji="0" lang="en-US" sz="18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sz="18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069712" y="694210"/>
            <a:ext cx="4063235" cy="3060000"/>
            <a:chOff x="5069712" y="694210"/>
            <a:chExt cx="4063235" cy="3060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9712" y="694210"/>
              <a:ext cx="4063235" cy="3060000"/>
            </a:xfrm>
            <a:prstGeom prst="rect">
              <a:avLst/>
            </a:prstGeom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7465233" y="778825"/>
              <a:ext cx="1317924" cy="491341"/>
            </a:xfrm>
            <a:prstGeom prst="rect">
              <a:avLst/>
            </a:prstGeom>
            <a:solidFill>
              <a:sysClr val="window" lastClr="FFFFFF"/>
            </a:solidFill>
            <a:ln w="28575">
              <a:noFill/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T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N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=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39K</a:t>
              </a:r>
              <a:endPara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0" t="7294" r="11976" b="4607"/>
          <a:stretch/>
        </p:blipFill>
        <p:spPr bwMode="auto">
          <a:xfrm>
            <a:off x="4800600" y="4153242"/>
            <a:ext cx="4000563" cy="30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982399" y="3822590"/>
            <a:ext cx="41677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Температурная зависимость теплоемкости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601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502" y="7285422"/>
            <a:ext cx="7920000" cy="32609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502" y="10659230"/>
            <a:ext cx="7920000" cy="17563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5088" y="4287167"/>
            <a:ext cx="3374965" cy="246529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7391" y="6824644"/>
            <a:ext cx="2910358" cy="22312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292061" y="3838203"/>
            <a:ext cx="3427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Магнитная структура </a:t>
            </a:r>
            <a:r>
              <a:rPr lang="en-US" sz="16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ErFe</a:t>
            </a:r>
            <a:r>
              <a:rPr lang="en-US" sz="1600" b="1" kern="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(BO</a:t>
            </a:r>
            <a:r>
              <a:rPr lang="en-US" sz="1600" b="1" kern="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b="1" kern="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937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</TotalTime>
  <Words>167</Words>
  <Application>Microsoft Office PowerPoint</Application>
  <PresentationFormat>A3 (297x420 мм)</PresentationFormat>
  <Paragraphs>22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MS Mincho</vt:lpstr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33</cp:revision>
  <cp:lastPrinted>2019-06-06T08:44:34Z</cp:lastPrinted>
  <dcterms:created xsi:type="dcterms:W3CDTF">2019-06-05T16:14:03Z</dcterms:created>
  <dcterms:modified xsi:type="dcterms:W3CDTF">2019-06-06T08:46:08Z</dcterms:modified>
</cp:coreProperties>
</file>