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43463" cy="42845038"/>
  <p:notesSz cx="7559675" cy="106918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ejaVu Sans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ejaVu Sans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ejaVu Sans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ejaVu Sans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94">
          <p15:clr>
            <a:srgbClr val="A4A3A4"/>
          </p15:clr>
        </p15:guide>
        <p15:guide id="2" pos="952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tasha" initials="N" lastIdx="2" clrIdx="0">
    <p:extLst>
      <p:ext uri="{19B8F6BF-5375-455C-9EA6-DF929625EA0E}">
        <p15:presenceInfo xmlns:p15="http://schemas.microsoft.com/office/powerpoint/2012/main" userId="Natash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1025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10" autoAdjust="0"/>
    <p:restoredTop sz="94664" autoAdjust="0"/>
  </p:normalViewPr>
  <p:slideViewPr>
    <p:cSldViewPr snapToGrid="0">
      <p:cViewPr>
        <p:scale>
          <a:sx n="25" d="100"/>
          <a:sy n="25" d="100"/>
        </p:scale>
        <p:origin x="1134" y="18"/>
      </p:cViewPr>
      <p:guideLst>
        <p:guide orient="horz" pos="13494"/>
        <p:guide pos="952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2721888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1512000" y="23005080"/>
            <a:ext cx="2721888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15459120" y="1002564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15459120" y="2300508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1512000" y="2300508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11300" y="11591925"/>
            <a:ext cx="27219275" cy="2171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3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11300" y="11591925"/>
            <a:ext cx="27219275" cy="2171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27218880" cy="24849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27218880" cy="24849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1512000" y="10025640"/>
            <a:ext cx="27218880" cy="24849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27218880" cy="24849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13282560" cy="24849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15459120" y="10025640"/>
            <a:ext cx="13282560" cy="24849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3780000" y="7012080"/>
            <a:ext cx="22683600" cy="69142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1512000" y="2300508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15459120" y="10025640"/>
            <a:ext cx="13282560" cy="24849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13282560" cy="24849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15459120" y="1002564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15459120" y="2300508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15459120" y="1002564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1512000" y="23005080"/>
            <a:ext cx="2721888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ceHolder 1"/>
          <p:cNvSpPr>
            <a:spLocks noGrp="1"/>
          </p:cNvSpPr>
          <p:nvPr>
            <p:ph type="title"/>
          </p:nvPr>
        </p:nvSpPr>
        <p:spPr bwMode="auto">
          <a:xfrm>
            <a:off x="3779838" y="7011988"/>
            <a:ext cx="22683787" cy="149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6120" tIns="183240" rIns="366120" bIns="1832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dt"/>
          </p:nvPr>
        </p:nvSpPr>
        <p:spPr>
          <a:xfrm>
            <a:off x="1511300" y="39015988"/>
            <a:ext cx="7056438" cy="2976562"/>
          </a:xfrm>
          <a:prstGeom prst="rect">
            <a:avLst/>
          </a:prstGeom>
        </p:spPr>
        <p:txBody>
          <a:bodyPr lIns="366120" tIns="183240" rIns="366120" bIns="183240"/>
          <a:lstStyle>
            <a:lvl1pPr fontAlgn="auto">
              <a:spcBef>
                <a:spcPts val="0"/>
              </a:spcBef>
              <a:spcAft>
                <a:spcPts val="0"/>
              </a:spcAft>
              <a:defRPr sz="24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10333038" y="39015988"/>
            <a:ext cx="9577387" cy="2976562"/>
          </a:xfrm>
          <a:prstGeom prst="rect">
            <a:avLst/>
          </a:prstGeom>
        </p:spPr>
        <p:txBody>
          <a:bodyPr lIns="366120" tIns="183240" rIns="366120" bIns="183240"/>
          <a:lstStyle>
            <a:lvl1pPr fontAlgn="auto">
              <a:spcBef>
                <a:spcPts val="0"/>
              </a:spcBef>
              <a:spcAft>
                <a:spcPts val="0"/>
              </a:spcAft>
              <a:defRPr sz="24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21675725" y="39015988"/>
            <a:ext cx="7056438" cy="2976562"/>
          </a:xfrm>
          <a:prstGeom prst="rect">
            <a:avLst/>
          </a:prstGeom>
        </p:spPr>
        <p:txBody>
          <a:bodyPr lIns="366120" tIns="183240" rIns="366120" bIns="183240"/>
          <a:lstStyle>
            <a:lvl1pPr algn="r" fontAlgn="auto">
              <a:spcBef>
                <a:spcPts val="0"/>
              </a:spcBef>
              <a:spcAft>
                <a:spcPts val="0"/>
              </a:spcAft>
              <a:defRPr sz="56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A0F7DFF4-52DC-4F16-A63D-D48CBEE40702}" type="slidenum">
              <a:rPr lang="ru-RU"/>
              <a:pPr>
                <a:defRPr/>
              </a:pPr>
              <a:t>‹#›</a:t>
            </a:fld>
            <a:endParaRPr lang="ru-RU" sz="1400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ustomShape 2"/>
              <p:cNvSpPr/>
              <p:nvPr/>
            </p:nvSpPr>
            <p:spPr>
              <a:xfrm>
                <a:off x="1476375" y="6778625"/>
                <a:ext cx="9158288" cy="343122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/>
              <a:lstStyle/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В контактах сверхпроводник-магнетик возникает обратный эффект близости. В данной работе в качестве магнетика рассмотрен ферромагнитный изолятор.</a:t>
                </a:r>
                <a:endParaRPr lang="en-US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Для моделирования выбран квазиклассический формализм.</a:t>
                </a: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Линеаризованные уравнения Узаделя [1,2]:</a:t>
                </a: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altLang="ru-RU" sz="4400" dirty="0">
                    <a:latin typeface="Times New Roman" pitchFamily="18" charset="0"/>
                  </a:rPr>
                  <a:t>Граничные условия:</a:t>
                </a:r>
                <a:endParaRPr lang="en-US" altLang="ru-RU" sz="4400" dirty="0">
                  <a:latin typeface="Times New Roman" pitchFamily="18" charset="0"/>
                </a:endParaRP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60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Здесь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4400" i="1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ru-RU" sz="44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ru-RU" sz="4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мацубаровские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частоты, </a:t>
                </a:r>
                <a:b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4400">
                            <a:latin typeface="Cambria Math" panose="02040503050406030204" pitchFamily="18" charset="0"/>
                          </a:rPr>
                          <m:t>∆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ru-RU" sz="4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энергетическая щель, </a:t>
                </a:r>
                <a14:m>
                  <m:oMath xmlns:m="http://schemas.openxmlformats.org/officeDocument/2006/math">
                    <m:r>
                      <a:rPr lang="ru-RU" sz="4400" b="1" i="1">
                        <a:latin typeface="Cambria Math" panose="02040503050406030204" pitchFamily="18" charset="0"/>
                      </a:rPr>
                      <m:t>𝑱</m:t>
                    </m:r>
                  </m:oMath>
                </a14:m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характеризует энергию обменного поля,</a:t>
                </a:r>
                <a14:m>
                  <m:oMath xmlns:m="http://schemas.openxmlformats.org/officeDocument/2006/math">
                    <m:r>
                      <a:rPr lang="ru-RU" sz="4400" i="1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константа диффузии в материале,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синглетная и триплетная компоненты аномальной функции Грина,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ru-RU" sz="4400">
                            <a:latin typeface="Cambria Math" panose="02040503050406030204" pitchFamily="18" charset="0"/>
                          </a:rPr>
                          <m:t>g</m:t>
                        </m:r>
                      </m:e>
                    </m:acc>
                  </m:oMath>
                </a14:m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матричная функция Грина сверхпроводника, 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проводимость материала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длина слоя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проводимость границы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e>
                    </m:acc>
                  </m:oMath>
                </a14:m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матричный ток через границу.</a:t>
                </a:r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Полученная функция Грина для сверхпроводника при температурах, близких к критической температуре, в структуре</a:t>
                </a:r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20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Здесь </a:t>
                </a:r>
                <a14:m>
                  <m:oMath xmlns:m="http://schemas.openxmlformats.org/officeDocument/2006/math">
                    <m:r>
                      <a:rPr lang="ru-RU" sz="4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𝛼</m:t>
                    </m:r>
                  </m:oMath>
                </a14:m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, c, d, h – </a:t>
                </a:r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полученные в результате решения Узаделя параметры.</a:t>
                </a: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20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Схема слоев моделируемой структуры.</a:t>
                </a:r>
              </a:p>
              <a:p>
                <a:pPr algn="just"/>
                <a:r>
                  <a:rPr lang="ru-RU" sz="4400" u="sng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Предположения:</a:t>
                </a:r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Намагниченность ферромагнитного изолятора параллельна оси </a:t>
                </a:r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Z.</a:t>
                </a:r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Длина сверхпроводника </a:t>
                </a:r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меньше </a:t>
                </a:r>
                <a:r>
                  <a:rPr lang="ru-RU" sz="4400" dirty="0" err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Лондоновской</a:t>
                </a:r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глубины проникновения.</a:t>
                </a: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9" name="CustomShap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6375" y="6778625"/>
                <a:ext cx="9158288" cy="34312225"/>
              </a:xfrm>
              <a:prstGeom prst="rect">
                <a:avLst/>
              </a:prstGeom>
              <a:blipFill>
                <a:blip r:embed="rId2"/>
                <a:stretch>
                  <a:fillRect l="-2728" t="-355" r="-266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LID4096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CustomShape 3"/>
          <p:cNvSpPr/>
          <p:nvPr/>
        </p:nvSpPr>
        <p:spPr>
          <a:xfrm>
            <a:off x="10323513" y="6340475"/>
            <a:ext cx="9350375" cy="41957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CustomShape 4"/>
          <p:cNvSpPr/>
          <p:nvPr/>
        </p:nvSpPr>
        <p:spPr>
          <a:xfrm>
            <a:off x="-49213" y="22293263"/>
            <a:ext cx="184151" cy="70643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CustomShape 8"/>
          <p:cNvSpPr/>
          <p:nvPr/>
        </p:nvSpPr>
        <p:spPr>
          <a:xfrm>
            <a:off x="-49213" y="22374225"/>
            <a:ext cx="184151" cy="7064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CustomShape 9"/>
          <p:cNvSpPr/>
          <p:nvPr/>
        </p:nvSpPr>
        <p:spPr>
          <a:xfrm>
            <a:off x="-49213" y="22326600"/>
            <a:ext cx="184151" cy="7080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CustomShape 10"/>
          <p:cNvSpPr/>
          <p:nvPr/>
        </p:nvSpPr>
        <p:spPr>
          <a:xfrm>
            <a:off x="-49213" y="22317075"/>
            <a:ext cx="184151" cy="7080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" name="CustomShape 11"/>
          <p:cNvSpPr/>
          <p:nvPr/>
        </p:nvSpPr>
        <p:spPr>
          <a:xfrm>
            <a:off x="-49213" y="22150388"/>
            <a:ext cx="184151" cy="7080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CustomShape 12"/>
          <p:cNvSpPr/>
          <p:nvPr/>
        </p:nvSpPr>
        <p:spPr>
          <a:xfrm>
            <a:off x="-49213" y="22269450"/>
            <a:ext cx="184151" cy="7064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CustomShape 13"/>
          <p:cNvSpPr/>
          <p:nvPr/>
        </p:nvSpPr>
        <p:spPr>
          <a:xfrm>
            <a:off x="-49213" y="22288500"/>
            <a:ext cx="184151" cy="7064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" name="CustomShape 14"/>
          <p:cNvSpPr/>
          <p:nvPr/>
        </p:nvSpPr>
        <p:spPr>
          <a:xfrm>
            <a:off x="20116800" y="6730999"/>
            <a:ext cx="9234488" cy="357813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/>
            <a:r>
              <a:rPr lang="ru-RU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Данная структура используется в болометре:</a:t>
            </a:r>
            <a:endParaRPr lang="en-US" sz="4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4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altLang="ru-RU" sz="4400" dirty="0">
                <a:latin typeface="Times New Roman" pitchFamily="18" charset="0"/>
                <a:cs typeface="Times New Roman" pitchFamily="18" charset="0"/>
              </a:rPr>
              <a:t>Схема сверхпроводникового болометра.</a:t>
            </a:r>
          </a:p>
          <a:p>
            <a:pPr algn="ctr">
              <a:lnSpc>
                <a:spcPct val="150000"/>
              </a:lnSpc>
            </a:pPr>
            <a:r>
              <a:rPr lang="ru-RU" sz="4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Выводы</a:t>
            </a:r>
          </a:p>
          <a:p>
            <a:pPr algn="just"/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Наведенная намагниченность уменьшается при отдалении от границы между материалами.</a:t>
            </a:r>
            <a:endParaRPr lang="ru-RU" sz="44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Сравнивая результаты моделирования наведенной намагниченности с результатами ее экспериментального определения, можно получить зависимость угла спинового смешивания от параметров материалов и от внешних условий.</a:t>
            </a:r>
          </a:p>
          <a:p>
            <a:endParaRPr lang="ru-RU" sz="4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Литература</a:t>
            </a:r>
          </a:p>
          <a:p>
            <a:pPr algn="just"/>
            <a:r>
              <a:rPr lang="ru-RU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[1] </a:t>
            </a:r>
            <a:r>
              <a:rPr lang="en-US" sz="4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Champel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T., </a:t>
            </a:r>
            <a:r>
              <a:rPr lang="en-US" sz="4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Eschrig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M. // Phys. Rev. B - </a:t>
            </a:r>
            <a:r>
              <a:rPr lang="en-US" sz="4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Condens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Matter Mater. Phys. 2005. Vol. 72, № 5. P. 1–11.</a:t>
            </a:r>
          </a:p>
          <a:p>
            <a:pPr algn="just"/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[2]	</a:t>
            </a:r>
            <a:r>
              <a:rPr lang="en-US" sz="4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Ouassou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J.A., Pal A., </a:t>
            </a:r>
            <a:r>
              <a:rPr lang="en-US" sz="4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Blamire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M., </a:t>
            </a:r>
            <a:r>
              <a:rPr lang="en-US" sz="4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Eschrig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M., Linder J. // Sci. Rep. 2017. Vol. 7, № 1. P. 24–32.</a:t>
            </a:r>
          </a:p>
          <a:p>
            <a:pPr algn="just"/>
            <a:r>
              <a:rPr lang="de-DE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[3] M. </a:t>
            </a:r>
            <a:r>
              <a:rPr lang="de-DE" sz="4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Eschrig</a:t>
            </a:r>
            <a:r>
              <a:rPr lang="de-DE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A. </a:t>
            </a:r>
            <a:r>
              <a:rPr lang="de-DE" sz="4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Cottet</a:t>
            </a:r>
            <a:r>
              <a:rPr lang="de-DE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W. Belzig, J. Linder // 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Journal of Physics 2015. Vol. 17, № 8.</a:t>
            </a:r>
            <a:endParaRPr lang="ru-RU" sz="4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[4] </a:t>
            </a:r>
            <a:r>
              <a:rPr lang="it-IT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F. Giazotto, P. Solinas, A. Braggio and F. S. Bergeret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// Physical Review Applied 2015, Vol. 4, </a:t>
            </a:r>
            <a:r>
              <a:rPr lang="ru-RU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044016.</a:t>
            </a:r>
          </a:p>
          <a:p>
            <a:pPr algn="ctr"/>
            <a:endParaRPr lang="ru-RU" sz="4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>
                <a:solidFill>
                  <a:srgbClr val="000000"/>
                </a:solidFill>
                <a:cs typeface="Arial" charset="0"/>
              </a:rPr>
              <a:t>Благодарности</a:t>
            </a:r>
            <a:endParaRPr lang="en-US" sz="3200" b="1" dirty="0">
              <a:solidFill>
                <a:srgbClr val="000000"/>
              </a:solidFill>
              <a:cs typeface="Arial" charset="0"/>
            </a:endParaRPr>
          </a:p>
          <a:p>
            <a:pPr algn="just">
              <a:spcAft>
                <a:spcPts val="0"/>
              </a:spcAft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работе использованы материалы гранта РФФИ на проект № 19-02-00316 «Связь магнитных, оптических, и транспортных свойств магнитных гибридных наноструктур», проводимого в рамках проектов фундаментальных научных исследований РФФИ.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CustomShape 16"/>
          <p:cNvSpPr/>
          <p:nvPr/>
        </p:nvSpPr>
        <p:spPr>
          <a:xfrm>
            <a:off x="1504950" y="21035963"/>
            <a:ext cx="7921625" cy="25495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CustomShape 23"/>
              <p:cNvSpPr/>
              <p:nvPr/>
            </p:nvSpPr>
            <p:spPr>
              <a:xfrm>
                <a:off x="10955338" y="14770100"/>
                <a:ext cx="8728075" cy="2652553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/>
              <a:lstStyle/>
              <a:p>
                <a:pPr algn="just"/>
                <a:r>
                  <a:rPr lang="ru-RU" sz="4400" dirty="0">
                    <a:latin typeface="Times New Roman" pitchFamily="18" charset="0"/>
                    <a:cs typeface="Times New Roman" pitchFamily="18" charset="0"/>
                  </a:rPr>
                  <a:t>Аномальные функции Грина сверхпроводника.</a:t>
                </a:r>
                <a:endParaRPr lang="en-US" sz="4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4400" i="1" dirty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ru-RU" altLang="ru-RU" sz="4400" b="1" i="1" dirty="0">
                    <a:latin typeface="Times New Roman" pitchFamily="18" charset="0"/>
                    <a:cs typeface="Times New Roman" pitchFamily="18" charset="0"/>
                  </a:rPr>
                  <a:t>Наведенная намагниченность</a:t>
                </a:r>
                <a:endParaRPr lang="en-US" altLang="ru-RU" sz="4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Здесь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4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4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плотность состояний на уровне Ферми, </a:t>
                </a:r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T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температура, </a:t>
                </a:r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Зависимость наведенной в сверхпроводнике намагниченности от координаты.</a:t>
                </a:r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Зависимость параметра порядка </a:t>
                </a:r>
                <a:r>
                  <a:rPr lang="ru-RU" sz="4400" dirty="0">
                    <a:latin typeface="Times New Roman" pitchFamily="18" charset="0"/>
                    <a:cs typeface="Times New Roman" pitchFamily="18" charset="0"/>
                  </a:rPr>
                  <a:t>от координаты.</a:t>
                </a:r>
                <a:endParaRPr lang="en-US" sz="4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4" name="CustomShap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5338" y="14770100"/>
                <a:ext cx="8728075" cy="26525538"/>
              </a:xfrm>
              <a:prstGeom prst="rect">
                <a:avLst/>
              </a:prstGeom>
              <a:blipFill>
                <a:blip r:embed="rId3"/>
                <a:stretch>
                  <a:fillRect l="-2863" t="-460" r="-279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LID4096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CustomShape 24"/>
          <p:cNvSpPr/>
          <p:nvPr/>
        </p:nvSpPr>
        <p:spPr>
          <a:xfrm>
            <a:off x="1163638" y="34626550"/>
            <a:ext cx="7921625" cy="82184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5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14307" y="31029162"/>
            <a:ext cx="8817637" cy="371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6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17239" y="7975108"/>
            <a:ext cx="8680450" cy="633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7" name="Picture 1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62694" y="22472718"/>
            <a:ext cx="7589536" cy="5616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8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34441" y="31805411"/>
            <a:ext cx="8284145" cy="6113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9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116799" y="8438356"/>
            <a:ext cx="9234489" cy="7460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61" name="TextShape 1"/>
          <p:cNvSpPr txBox="1">
            <a:spLocks noChangeArrowheads="1"/>
          </p:cNvSpPr>
          <p:nvPr/>
        </p:nvSpPr>
        <p:spPr bwMode="auto">
          <a:xfrm>
            <a:off x="-53523" y="0"/>
            <a:ext cx="30243463" cy="6400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6120" tIns="183240" rIns="366120" bIns="183240"/>
          <a:lstStyle/>
          <a:p>
            <a:pPr algn="ctr">
              <a:lnSpc>
                <a:spcPct val="150000"/>
              </a:lnSpc>
            </a:pPr>
            <a:r>
              <a:rPr lang="ru-RU" sz="60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Моделирование наведенной в сверхпроводящем слое намагниченности для структуры сверхпроводник/ферромагнитный изолятор</a:t>
            </a:r>
            <a:endParaRPr lang="en-US" sz="6000" b="1" dirty="0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4800" i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Яговцев В.О.</a:t>
            </a:r>
            <a:r>
              <a:rPr lang="ru-RU" sz="4800" i="1" baseline="30000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800" i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, Пугач Н.Г.</a:t>
            </a:r>
            <a:r>
              <a:rPr lang="ru-RU" sz="4800" i="1" baseline="30000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1,2</a:t>
            </a:r>
            <a:endParaRPr lang="en-US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4000" b="1" baseline="30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800" b="1" baseline="30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Национальный Исследовательский Университет Высшая Школа Экономики, Москва, Россия.</a:t>
            </a:r>
          </a:p>
          <a:p>
            <a:pPr algn="ctr">
              <a:lnSpc>
                <a:spcPct val="150000"/>
              </a:lnSpc>
            </a:pPr>
            <a:r>
              <a:rPr lang="ru-RU" sz="4000" b="1" baseline="30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Московский Государственный Университет им. М.В. Ломоносова, Москва, Россия.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DDB81AF-136A-4AF6-BA18-EFB81142D5D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454" y="12965010"/>
            <a:ext cx="8326704" cy="179573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19B7275-2A89-433F-97D2-8F40D12D55B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90662" y="27752265"/>
            <a:ext cx="9129713" cy="151447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5419FD8-CEE0-455F-AF2C-16E79BAC475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917239" y="18418990"/>
            <a:ext cx="8766174" cy="151447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5D54C0E-9748-47E2-BB85-454E17A74E7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05784" y="15398584"/>
            <a:ext cx="3699467" cy="76596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EBB3A3B-165D-4586-95C5-4D347E86440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322912" y="16210333"/>
            <a:ext cx="3540800" cy="76596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7403</TotalTime>
  <Words>214</Words>
  <Application>Microsoft Office PowerPoint</Application>
  <PresentationFormat>Произвольный</PresentationFormat>
  <Paragraphs>85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Cambria Math</vt:lpstr>
      <vt:lpstr>Times New Roman</vt:lpstr>
      <vt:lpstr>Office Theme</vt:lpstr>
      <vt:lpstr>Презентация PowerPoint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Владимир</dc:creator>
  <dc:description/>
  <cp:lastModifiedBy>Владимир Яговцев</cp:lastModifiedBy>
  <cp:revision>175</cp:revision>
  <dcterms:created xsi:type="dcterms:W3CDTF">2007-03-01T08:53:07Z</dcterms:created>
  <dcterms:modified xsi:type="dcterms:W3CDTF">2019-06-05T16:17:36Z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 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Произвольный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</vt:i4>
  </property>
</Properties>
</file>