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4" r:id="rId4"/>
    <p:sldId id="309" r:id="rId5"/>
    <p:sldId id="291" r:id="rId6"/>
    <p:sldId id="316" r:id="rId7"/>
    <p:sldId id="307" r:id="rId8"/>
    <p:sldId id="317" r:id="rId9"/>
    <p:sldId id="321" r:id="rId10"/>
    <p:sldId id="318" r:id="rId11"/>
    <p:sldId id="323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63108" autoAdjust="0"/>
  </p:normalViewPr>
  <p:slideViewPr>
    <p:cSldViewPr snapToGrid="0">
      <p:cViewPr varScale="1">
        <p:scale>
          <a:sx n="99" d="100"/>
          <a:sy n="99" d="100"/>
        </p:scale>
        <p:origin x="34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2C50-1D39-4FDF-9144-D0F65530875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20D6-BD7E-46A0-869D-696385944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5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185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33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Сопоставили наши расчеты с экспериментальными данными по соединению (формула см. на графике). Неодим встает вместо иттрия в кристаллической структуре, как и кальций. При этом на апикальном кислороде может возникать дырка и возникать </a:t>
            </a:r>
            <a:r>
              <a:rPr lang="ru-RU" dirty="0" err="1"/>
              <a:t>феррон</a:t>
            </a:r>
            <a:r>
              <a:rPr lang="ru-RU" dirty="0"/>
              <a:t>. Влияние этого </a:t>
            </a:r>
            <a:r>
              <a:rPr lang="ru-RU" dirty="0" err="1"/>
              <a:t>феррона</a:t>
            </a:r>
            <a:r>
              <a:rPr lang="ru-RU" dirty="0"/>
              <a:t> появляется в аномалии на магнитной восприимчивости (см. левый рисунок) при одной и той же температуре (примерно 3К).</a:t>
            </a:r>
          </a:p>
          <a:p>
            <a:endParaRPr lang="ru-RU" dirty="0"/>
          </a:p>
          <a:p>
            <a:r>
              <a:rPr lang="ru-RU" dirty="0"/>
              <a:t>Второй рисунок. Экспериментальные данные восприимчивости (верх), теплоемкости (низ).</a:t>
            </a:r>
          </a:p>
          <a:p>
            <a:endParaRPr lang="ru-RU" dirty="0"/>
          </a:p>
          <a:p>
            <a:r>
              <a:rPr lang="ru-RU" i="1" dirty="0"/>
              <a:t>Для себя: </a:t>
            </a:r>
            <a:r>
              <a:rPr lang="ru-RU" dirty="0"/>
              <a:t>это то, как экспериментально выглядят итоговые восприимчивость и теплоемкость.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608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Суммарный вклад:</a:t>
            </a:r>
            <a:br>
              <a:rPr lang="ru-RU" dirty="0"/>
            </a:br>
            <a:r>
              <a:rPr lang="ru-RU" dirty="0"/>
              <a:t>теплоемкость – вклад решетки, который вычли из экспериментальных данных </a:t>
            </a:r>
            <a:r>
              <a:rPr lang="ru-RU" i="1" dirty="0"/>
              <a:t>(для себя: это легко заметить, сравнивая с красной линией на предыдущем слайде – там она идет вверх с увеличением температуры)</a:t>
            </a:r>
            <a:r>
              <a:rPr lang="ru-RU" dirty="0"/>
              <a:t>, неодима, разрыва цепочек, </a:t>
            </a:r>
            <a:r>
              <a:rPr lang="ru-RU" dirty="0" err="1"/>
              <a:t>ферронов</a:t>
            </a:r>
            <a:r>
              <a:rPr lang="ru-RU" dirty="0"/>
              <a:t> </a:t>
            </a:r>
            <a:r>
              <a:rPr lang="ru-RU" i="1" dirty="0"/>
              <a:t>(перечислить по цветам линий)</a:t>
            </a:r>
            <a:r>
              <a:rPr lang="ru-RU" dirty="0"/>
              <a:t>. Мы рассчитывали вклад </a:t>
            </a:r>
            <a:r>
              <a:rPr lang="ru-RU" dirty="0" err="1"/>
              <a:t>ферронов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Результирующий вклад (розовая линия) хорошо описывает экспериментальные данные, показанные синей линией с точками.</a:t>
            </a:r>
          </a:p>
          <a:p>
            <a:r>
              <a:rPr lang="ru-RU" dirty="0"/>
              <a:t>Немагнитные примеси вводим в никели, что приводит к отсутствию взаимодействия- разрывы цепочек</a:t>
            </a:r>
          </a:p>
          <a:p>
            <a:r>
              <a:rPr lang="ru-RU" i="1" dirty="0"/>
              <a:t>Для вопросов:</a:t>
            </a:r>
          </a:p>
          <a:p>
            <a:r>
              <a:rPr lang="ru-RU" dirty="0"/>
              <a:t>Есть небольшие отличия между розовой (суммарный вклад) и синей линией. Это из-за антиферромагнитного перехода. </a:t>
            </a:r>
          </a:p>
          <a:p>
            <a:endParaRPr lang="ru-RU" dirty="0"/>
          </a:p>
          <a:p>
            <a:r>
              <a:rPr lang="ru-RU" dirty="0"/>
              <a:t>Также: почему неодим тут и кальций у нас? Поведение одинаково: возникает дырка на апикальном кислороде, поэтому разницы особой нет.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845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Все поставленные задачи в ходе выполнения проекта выполнены. По результатам сделаны следующие выводы: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низких температур отдельные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вносят вклад в магнитную восприимчивость и теплоемкость. В этой области температур вклад вносят взаимодействующие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сопоставлении результатов расчета с экспериментальными данными были проведены оценки энергий взаимодействия двух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случае соединений (Y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1−x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BaNiO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установлено, что взаимодействие двух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зависит от температуры.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Также стоит отметить, что основной целью проекта было получение результатов, представляющих чисто научный интерес. Мы хотели сделать посильный вклад в </a:t>
            </a:r>
            <a:r>
              <a:rPr lang="ru-RU" b="1" dirty="0"/>
              <a:t>развитие фундаментальной науки</a:t>
            </a:r>
            <a:r>
              <a:rPr lang="ru-RU" dirty="0"/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построив теоретические модели, объясняющие некоторые экспериментальные данные в низкоразмерных магнитных системах.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802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076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на слайде, но пояснить, что сейчас делали без анизотропии для упрощения расчетов, поэтому наша модель еще требует уточнения.</a:t>
            </a:r>
          </a:p>
          <a:p>
            <a:endParaRPr lang="ru-RU" dirty="0"/>
          </a:p>
          <a:p>
            <a:r>
              <a:rPr lang="ru-RU" dirty="0"/>
              <a:t>Если спросят.</a:t>
            </a:r>
          </a:p>
          <a:p>
            <a:r>
              <a:rPr lang="ru-RU" dirty="0"/>
              <a:t>Для поля </a:t>
            </a:r>
            <a:r>
              <a:rPr lang="en-US" dirty="0"/>
              <a:t>||z </a:t>
            </a:r>
            <a:r>
              <a:rPr lang="ru-RU" dirty="0"/>
              <a:t>все нормально получается, а для х и у получаются мнимые уровни энергии, нужно изменять модель.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43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1958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Назвать матрицу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079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900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A330-1C84-4DDC-9565-9399B430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45C8B-829F-469C-B3DE-36560FCA3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21D90-0DA9-4B09-95FB-C1A86ADC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F6CA9-5C7B-42C7-836D-829064C4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816A-C749-4FAD-8BD9-A5A86C6F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68696-ECFA-4485-AFEE-C8C1C10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1CBDAD-DCDD-4839-A69F-499146D1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7443B-2695-4E28-BF5F-7230B4C2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A65B2-D7E6-4E9E-A203-48EB88C4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A5461-5DDF-4332-A533-3D265D11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3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2E737F-EBB3-4E21-8E5E-143A749FB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DA169C-0561-4C88-B038-27B41FA76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22D55-CAFE-430A-8DAB-30A3404C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3B3D9-CBA2-4C1B-ADF9-E807535E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4428C-40A2-4F24-BE90-E5EB99CE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6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5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9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8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85A4F-9779-4845-95AE-E0B2DA6C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3DD18-6A95-4333-AECD-731EEE6F9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FD3DA-AAE7-4ED6-B76B-B50B9151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51BA7-D375-464A-BF14-7D3D0485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CEDED-A4A5-4D30-9F3B-8349CA48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5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A15C4-A488-4040-A4D2-055E3780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34673-FDE9-4CA1-91C3-FDC6EF582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941C2-0CE7-4405-99D4-901F69F7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8155A-A0E2-49C4-B92B-FC0BAE9C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4987D-E96D-47B0-A161-76E2CB5E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34D5-9ABF-494D-9856-449380FA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1DF13-9591-4261-9E25-E22C71C4A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E4BFAF-AE4D-4654-BDA9-6D08AC83D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39D1C-08A5-46CC-97D9-E275AE89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46D1D-10D9-4190-BE52-9D5C34EE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D9D4A-D34A-4344-AC67-1F5116B0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E29C8-302A-4752-8529-F57065B4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4D275-9CDC-44F1-BE28-61BDAA19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2C5DA-ADB3-4303-AA1B-4BE8816C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557C04-4F1B-4DB9-8A6C-7C4480DFA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D73882-9428-4084-8F81-256B7FE3E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DDF5F8-D179-441F-A0F2-8A3F5FCD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2CDCA9-0874-4B18-9DD6-B3EFF729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99232D-1FFC-4DF0-B18B-CE509E43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2EB74-FC26-40ED-B50D-497D71C7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384A3E-C8EC-4D10-9062-C2E3F423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472D03-33D0-4B98-81A3-B4BAEA28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363391-ADCB-45D4-A928-C7B925B8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307AC4-E5E1-41BB-809E-7785172D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45004C-4D3E-4B9A-BE93-2E49EADC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FCBE-5F55-4859-97FB-5FED547C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2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5C39-1BCB-475D-9D6F-8F79816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A0779-1254-4040-B769-3A967F20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6C026-C318-4CC1-A8FD-A153DEAE2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2120C2-F6B6-4E29-82BB-A9EE1E38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26F44-53A6-4033-9257-56176BC9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9CAD9-601F-4C9A-8ECF-816659A7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7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97B7-6006-4B24-9E15-BD83C782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D6ADD1-2C04-4FC7-8570-D516FEC43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DA82A4-9F0C-461C-8368-09CA995C1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04317-ACB7-42C2-B17D-D6E02C4E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F20AE-22EE-48F5-B44A-48328FF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CD1A7-29EC-422C-B4F1-A8006C1E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3BF1-E294-4643-A02B-D3E75993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4D473-B66F-424A-B418-9C54BAA0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9799C-F65D-4257-8BCE-9EF3D8DB8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54C8F-B26D-4424-845F-21663B8E0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F79DC-E56A-4FF5-A951-F7363E797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3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28613" y="2973407"/>
            <a:ext cx="8558212" cy="212885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Влияние двух взаимодействующих </a:t>
            </a:r>
            <a:r>
              <a:rPr lang="ru-RU" sz="3200" b="1" dirty="0" err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ферронов</a:t>
            </a:r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 со спинами s=3/2 на магнитную восприимчивость и теплоемкость низкоразмерной системы</a:t>
            </a:r>
            <a:endParaRPr lang="en-US" sz="32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1523" y="5330844"/>
            <a:ext cx="8880954" cy="908050"/>
          </a:xfrm>
        </p:spPr>
        <p:txBody>
          <a:bodyPr anchor="ctr"/>
          <a:lstStyle/>
          <a:p>
            <a:pPr eaLnBrk="1" hangingPunct="1"/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Докладчик: Бень Таисия</a:t>
            </a:r>
          </a:p>
          <a:p>
            <a:pPr eaLnBrk="1" hangingPunct="1"/>
            <a:r>
              <a:rPr lang="ru-RU" sz="150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</a:t>
            </a:r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руководитель: Попова Елена Арнольдовна, доцент, канд.</a:t>
            </a:r>
            <a:r>
              <a:rPr lang="ru-RU" sz="15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физ</a:t>
            </a:r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.-</a:t>
            </a:r>
            <a:r>
              <a:rPr lang="ru-RU" sz="15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мат.н</a:t>
            </a:r>
            <a:endParaRPr lang="ru-RU" sz="15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www.hse.ru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867689-DD1D-48F6-99A7-B2A2DC1FA0F4}"/>
              </a:ext>
            </a:extLst>
          </p:cNvPr>
          <p:cNvSpPr txBox="1">
            <a:spLocks/>
          </p:cNvSpPr>
          <p:nvPr/>
        </p:nvSpPr>
        <p:spPr bwMode="auto">
          <a:xfrm>
            <a:off x="2119746" y="2035549"/>
            <a:ext cx="4904508" cy="7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Доклад к семинару НУГ</a:t>
            </a:r>
            <a:endParaRPr lang="en-US" sz="20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0" dirty="0">
                <a:solidFill>
                  <a:prstClr val="white"/>
                </a:solidFill>
                <a:latin typeface="Times New Roman"/>
                <a:ea typeface="SimSun"/>
                <a:cs typeface="Tahoma"/>
              </a:rPr>
              <a:t>Дополнение</a:t>
            </a: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A4DFFF-014C-4B9B-91AB-9E5352FEA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2" t="24200" r="14386" b="19348"/>
          <a:stretch/>
        </p:blipFill>
        <p:spPr>
          <a:xfrm>
            <a:off x="812228" y="1373418"/>
            <a:ext cx="7247925" cy="35500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868C7-2C9A-498D-82AE-BA50FB8BB7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4" t="42944" r="18671" b="32565"/>
          <a:stretch/>
        </p:blipFill>
        <p:spPr>
          <a:xfrm>
            <a:off x="1262101" y="5002598"/>
            <a:ext cx="6798052" cy="13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23966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323241B5-61CA-4F67-8A15-BC3D82AA269A}"/>
              </a:ext>
            </a:extLst>
          </p:cNvPr>
          <p:cNvSpPr/>
          <p:nvPr/>
        </p:nvSpPr>
        <p:spPr>
          <a:xfrm>
            <a:off x="3442034" y="1145245"/>
            <a:ext cx="2259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ＭＳ Ｐゴシック"/>
                <a:cs typeface="Calibri Light" panose="020F0302020204030204" pitchFamily="34" charset="0"/>
              </a:rPr>
              <a:t>Литература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B69295-A257-4090-9837-A0A3E733AE5C}"/>
              </a:ext>
            </a:extLst>
          </p:cNvPr>
          <p:cNvSpPr/>
          <p:nvPr/>
        </p:nvSpPr>
        <p:spPr>
          <a:xfrm>
            <a:off x="512063" y="1899651"/>
            <a:ext cx="8119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Toshimitsu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Itoa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Hidenori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Takagi. Contrast between static- and mobile-impurity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effects on Haldane-gap system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BaNiO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studied by specific heat. 2003 Elsevier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Science B.V.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doi:10.1016/S0921-4526(02)02569-3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E.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Dagotto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J.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Riera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A. Sandvik, and 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Moreo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. Spin Dynamics of Hole Doped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ＭＳ Ｐゴシック"/>
              </a:rPr>
              <a:t>-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7"/>
                <a:ea typeface="ＭＳ Ｐゴシック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Ca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7"/>
                <a:ea typeface="ＭＳ Ｐゴシック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BaNiO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. Physical review letters (1996)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Indrani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Bose and Emily Chattopadhyay. Incommensurate structure factor in 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hole-doped spin-1 system. International Journal of Modern Physics B, Vol. 15,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Nos. 19 &amp; 20 (2001) 2535–2548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Z. Hu, M.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Knupfer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M.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Kielwein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. The electronic structure of the doped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one-dimensional transition metal oxide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ＭＳ Ｐゴシック"/>
              </a:rPr>
              <a:t>-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7"/>
                <a:ea typeface="ＭＳ Ｐゴシック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Ca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7"/>
                <a:ea typeface="ＭＳ Ｐゴシック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BaNiO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studied using X-ray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absorption. Eur. Phys. J. B 26, 449–453 (2002) DOI: 10.1140/epjb/e20020113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E.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Janod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C.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Payen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F.-X.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Lannuzel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, and K.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Schoumacker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. Random interactions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and spin-glass thermodynamic transition in the hole-doped Haldane system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ＭＳ Ｐゴシック"/>
              </a:rPr>
              <a:t>-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7"/>
                <a:ea typeface="ＭＳ Ｐゴシック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Ca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7"/>
                <a:ea typeface="ＭＳ Ｐゴシック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ＭＳ Ｐゴシック"/>
              </a:rPr>
              <a:t>BaNiO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ＭＳ Ｐゴシック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. Physical Review B, volume 63, 212406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iquaPSCyr-Regular"/>
                <a:ea typeface="ＭＳ Ｐゴシック"/>
              </a:rPr>
              <a:t> DOI: 10.1103/PhysRevB.63.212406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iquaPSCyr-Regular"/>
              <a:ea typeface="ＭＳ Ｐゴシック"/>
            </a:endParaRPr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6869931B-C23B-4846-95B1-8871F155F0DF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0" dirty="0">
                <a:solidFill>
                  <a:prstClr val="white"/>
                </a:solidFill>
                <a:latin typeface="Times New Roman"/>
                <a:ea typeface="SimSun"/>
                <a:cs typeface="Tahoma"/>
              </a:rPr>
              <a:t>Дополнение</a:t>
            </a: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331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1914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1788771" y="137224"/>
            <a:ext cx="6779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Этап 3. Сопоставление с экспериментальными данными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150745-63D3-44DF-A01E-ECBFC988079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1"/>
          <a:stretch/>
        </p:blipFill>
        <p:spPr bwMode="auto">
          <a:xfrm>
            <a:off x="292817" y="1524343"/>
            <a:ext cx="3572911" cy="483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5F4E00-F70D-4DDF-A4E8-23C57C279F2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 r="46310" b="2264"/>
          <a:stretch/>
        </p:blipFill>
        <p:spPr bwMode="auto">
          <a:xfrm>
            <a:off x="4388886" y="1337473"/>
            <a:ext cx="4179381" cy="520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046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1914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1788771" y="137224"/>
            <a:ext cx="6779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Этап 3. Сопоставление с экспериментальными данными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9939FC-B00D-4FDA-B642-F93F8C1B2F4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48057" b="50201"/>
          <a:stretch/>
        </p:blipFill>
        <p:spPr bwMode="auto">
          <a:xfrm>
            <a:off x="130897" y="1768627"/>
            <a:ext cx="4537690" cy="3253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C5A7F7-CF04-489D-8904-D2BA3AACFD4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47824" r="46310" b="4435"/>
          <a:stretch/>
        </p:blipFill>
        <p:spPr bwMode="auto">
          <a:xfrm>
            <a:off x="4668587" y="1965782"/>
            <a:ext cx="4577013" cy="3108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DBC4A-82DB-4838-B097-61338B93C6EF}"/>
              </a:ext>
            </a:extLst>
          </p:cNvPr>
          <p:cNvSpPr txBox="1"/>
          <p:nvPr/>
        </p:nvSpPr>
        <p:spPr>
          <a:xfrm>
            <a:off x="1075977" y="5246622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/>
              <a:t>Магнитная восприимчивость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F69A8-C1F7-4909-AA22-4EB233B77C43}"/>
              </a:ext>
            </a:extLst>
          </p:cNvPr>
          <p:cNvSpPr txBox="1"/>
          <p:nvPr/>
        </p:nvSpPr>
        <p:spPr>
          <a:xfrm>
            <a:off x="6283405" y="5246622"/>
            <a:ext cx="1692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/>
              <a:t>Теплоемкость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688DF32-251D-461D-9B54-1E7B9235004B}"/>
                  </a:ext>
                </a:extLst>
              </p:cNvPr>
              <p:cNvSpPr/>
              <p:nvPr/>
            </p:nvSpPr>
            <p:spPr>
              <a:xfrm>
                <a:off x="3155993" y="5846761"/>
                <a:ext cx="3025187" cy="42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688DF32-251D-461D-9B54-1E7B923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93" y="5846761"/>
                <a:ext cx="3025187" cy="422360"/>
              </a:xfrm>
              <a:prstGeom prst="rect">
                <a:avLst/>
              </a:prstGeom>
              <a:blipFill>
                <a:blip r:embed="rId5"/>
                <a:stretch>
                  <a:fillRect t="-144928" r="-20766" b="-223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6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Итоги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5117AB-ADB5-4504-9F08-41411BBFCF23}"/>
              </a:ext>
            </a:extLst>
          </p:cNvPr>
          <p:cNvSpPr/>
          <p:nvPr/>
        </p:nvSpPr>
        <p:spPr>
          <a:xfrm>
            <a:off x="348544" y="1926304"/>
            <a:ext cx="8446912" cy="403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низких температур отдельные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вносят вклад в магнитную восприимчивость и теплоемкость. В этой области температур вклад вносят взаимодействующие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оценки энергий взаимодействия двух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сопоставлении результатов расчетов с экспериментальными данными.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случае соединений (Y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1−x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BaNiO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установлено, что взаимодействие двух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ферронов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зависит от температуры.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1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Итоги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5117AB-ADB5-4504-9F08-41411BBFCF23}"/>
              </a:ext>
            </a:extLst>
          </p:cNvPr>
          <p:cNvSpPr/>
          <p:nvPr/>
        </p:nvSpPr>
        <p:spPr>
          <a:xfrm>
            <a:off x="112295" y="1253528"/>
            <a:ext cx="9031705" cy="544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докладами: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семинаре НУГ «Низкоразмерные квантовые магнитные системы»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С.И. Гаварина, Ю.Л. Попов // Влияние спина взаимодействующих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ферронов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температурную зависимость теплоемкости и магнитной восприимчивости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халдейновском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магнетике // Межвузовская научно-техническая конференция студентов, аспирантов и молодых специалистов имени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Е.В.Арменского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18-28 февраля 2019, Москва, МИЭМ НИУ ВШЭ, стр. 7-8.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Р.Г. Астраханцев, Т.В.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Влияние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ферронов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спином S=3/2 на термодинамические характеристики одномерных цепочек со спином S=1// Межвузовская научно-техническая конференция студентов, аспирантов и молодых специалистов имени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Е.В.Арменского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18-28 февраля 2019, стр. 51-52.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Е.А. Попова, Р.Г. Астраханцев, Т.В.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С.И. Гаварина//Влияние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ферронов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термодинамические свойства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халдейновского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магнетика (Y1−xAx)2BaNiO5  (A=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)//  XVII Конференция «Сильно коррелированные электронные системы и квантовые критические явления», 6 июня 2019 года Институте физики высоких давлений РАН (г. Москва, г. Троицк).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8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Дальнейшие перспективы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4D4ED819-3848-4538-BA2E-B6D94128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20271"/>
            <a:ext cx="8229600" cy="38435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изучение литературы по теме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расчеты энергетического спектра с учетом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магнитной анизотропии ионов никеля для случаев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H||x, H||y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H||z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формулы для теплоемкости и магнитной восприимчивости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зависимость намагниченности от внешнего поля</a:t>
            </a:r>
          </a:p>
        </p:txBody>
      </p:sp>
    </p:spTree>
    <p:extLst>
      <p:ext uri="{BB962C8B-B14F-4D97-AF65-F5344CB8AC3E}">
        <p14:creationId xmlns:p14="http://schemas.microsoft.com/office/powerpoint/2010/main" val="370755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0" dirty="0">
                <a:solidFill>
                  <a:prstClr val="white"/>
                </a:solidFill>
                <a:latin typeface="Times New Roman"/>
                <a:ea typeface="SimSun"/>
                <a:cs typeface="Tahoma"/>
              </a:rPr>
              <a:t>Дополнение</a:t>
            </a: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419238-D795-4FF5-9F41-2947BD9A4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3" t="6831" r="43026" b="34135"/>
          <a:stretch/>
        </p:blipFill>
        <p:spPr>
          <a:xfrm>
            <a:off x="220080" y="2099491"/>
            <a:ext cx="4572000" cy="31923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ECB5A-65CD-4BD2-ACF3-63EB3FB97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4" t="12992" r="49006" b="69880"/>
          <a:stretch/>
        </p:blipFill>
        <p:spPr>
          <a:xfrm>
            <a:off x="4825706" y="2384714"/>
            <a:ext cx="4005124" cy="926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8E8B9E-943D-4B12-8ABE-E882DC208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4" t="45299" r="47494" b="19370"/>
          <a:stretch/>
        </p:blipFill>
        <p:spPr>
          <a:xfrm>
            <a:off x="4792080" y="3310910"/>
            <a:ext cx="4143375" cy="191052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FB32529-B193-4359-890F-D367241EC9A7}"/>
              </a:ext>
            </a:extLst>
          </p:cNvPr>
          <p:cNvCxnSpPr/>
          <p:nvPr/>
        </p:nvCxnSpPr>
        <p:spPr>
          <a:xfrm>
            <a:off x="4825706" y="2036881"/>
            <a:ext cx="0" cy="3317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AFEA1A-5EEF-4820-A43D-97E368B6686C}"/>
              </a:ext>
            </a:extLst>
          </p:cNvPr>
          <p:cNvCxnSpPr/>
          <p:nvPr/>
        </p:nvCxnSpPr>
        <p:spPr>
          <a:xfrm>
            <a:off x="363682" y="5588877"/>
            <a:ext cx="8571773" cy="72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8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0" dirty="0">
                <a:solidFill>
                  <a:prstClr val="white"/>
                </a:solidFill>
                <a:latin typeface="Times New Roman"/>
                <a:ea typeface="SimSun"/>
                <a:cs typeface="Tahoma"/>
              </a:rPr>
              <a:t>Дополнение</a:t>
            </a: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9F6CCC-C3B8-4F50-A142-78B98F7C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2" t="6148" r="62960" b="79026"/>
          <a:stretch/>
        </p:blipFill>
        <p:spPr>
          <a:xfrm>
            <a:off x="199140" y="1687823"/>
            <a:ext cx="3058125" cy="877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25B7D-6EE4-4466-8CD7-C2B5E8B5CD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2" t="44387" r="23696" b="12987"/>
          <a:stretch/>
        </p:blipFill>
        <p:spPr>
          <a:xfrm>
            <a:off x="3257265" y="1506522"/>
            <a:ext cx="5593919" cy="20199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51A752-436A-474F-B7FD-84C4ECB90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4" t="9431" r="69003" b="77402"/>
          <a:stretch/>
        </p:blipFill>
        <p:spPr>
          <a:xfrm>
            <a:off x="292816" y="3429962"/>
            <a:ext cx="2861167" cy="8777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BCC2A-4273-4D09-945A-DE41C67C7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4" t="41905" r="10000" b="33290"/>
          <a:stretch/>
        </p:blipFill>
        <p:spPr>
          <a:xfrm>
            <a:off x="594270" y="4381948"/>
            <a:ext cx="8391469" cy="14586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7BFAEE-D787-4AA7-B3A8-83CF83F77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54" t="80100" r="10000" b="10016"/>
          <a:stretch/>
        </p:blipFill>
        <p:spPr>
          <a:xfrm>
            <a:off x="1886439" y="5865290"/>
            <a:ext cx="7099300" cy="5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6" y="641728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0" dirty="0">
                <a:solidFill>
                  <a:prstClr val="white"/>
                </a:solidFill>
                <a:latin typeface="Times New Roman"/>
                <a:ea typeface="SimSun"/>
                <a:cs typeface="Tahoma"/>
              </a:rPr>
              <a:t>Дополнение</a:t>
            </a: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F80151-42A0-47D6-82D9-F2062D8DD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78" t="35078" r="17626"/>
          <a:stretch/>
        </p:blipFill>
        <p:spPr>
          <a:xfrm>
            <a:off x="746239" y="1760621"/>
            <a:ext cx="7379904" cy="41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6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1092</Words>
  <Application>Microsoft Office PowerPoint</Application>
  <PresentationFormat>Экран (4:3)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AntiquaPSCyr-Regular</vt:lpstr>
      <vt:lpstr>Arial</vt:lpstr>
      <vt:lpstr>Calibri</vt:lpstr>
      <vt:lpstr>Calibri Light</vt:lpstr>
      <vt:lpstr>Cambria Math</vt:lpstr>
      <vt:lpstr>CMR10</vt:lpstr>
      <vt:lpstr>CMR7</vt:lpstr>
      <vt:lpstr>CMSY7</vt:lpstr>
      <vt:lpstr>CMTI7</vt:lpstr>
      <vt:lpstr>Myriad Pro</vt:lpstr>
      <vt:lpstr>Myriad Pro Semibold</vt:lpstr>
      <vt:lpstr>Times New Roman</vt:lpstr>
      <vt:lpstr>Тема Office</vt:lpstr>
      <vt:lpstr>Office Theme</vt:lpstr>
      <vt:lpstr>Влияние двух взаимодействующих ферронов со спинами s=3/2 на магнитную восприимчивость и теплоемкость низкоразмерной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экспериментальных данных при исследовании термодинамических свойств магнитных систем</dc:title>
  <dc:creator>Дарья Пименова</dc:creator>
  <cp:lastModifiedBy>Роман Астраханцев</cp:lastModifiedBy>
  <cp:revision>72</cp:revision>
  <dcterms:created xsi:type="dcterms:W3CDTF">2019-05-18T08:41:37Z</dcterms:created>
  <dcterms:modified xsi:type="dcterms:W3CDTF">2019-12-11T12:27:59Z</dcterms:modified>
</cp:coreProperties>
</file>