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5" r:id="rId2"/>
    <p:sldId id="285" r:id="rId3"/>
    <p:sldId id="290" r:id="rId4"/>
    <p:sldId id="296" r:id="rId5"/>
    <p:sldId id="269" r:id="rId6"/>
    <p:sldId id="291" r:id="rId7"/>
    <p:sldId id="271" r:id="rId8"/>
    <p:sldId id="293" r:id="rId9"/>
    <p:sldId id="301" r:id="rId10"/>
    <p:sldId id="306" r:id="rId11"/>
    <p:sldId id="307" r:id="rId12"/>
    <p:sldId id="300" r:id="rId13"/>
    <p:sldId id="258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50" autoAdjust="0"/>
  </p:normalViewPr>
  <p:slideViewPr>
    <p:cSldViewPr snapToGrid="0" snapToObjects="1">
      <p:cViewPr varScale="1">
        <p:scale>
          <a:sx n="136" d="100"/>
          <a:sy n="136" d="100"/>
        </p:scale>
        <p:origin x="243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DE2F-DA4F-46DC-8927-3AD0E7B46B8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BD2E7-9B78-4B9B-9A8E-08B7D75A07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57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80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Доклад (прочитать название доклада)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Влияние спина взаимодействующих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ферронов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 на температурную зависимость теплоемкости и магнитной восприимчивости в 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холдейновском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 магнетике.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386F"/>
                </a:solidFill>
                <a:effectLst/>
                <a:uLnTx/>
                <a:uFillTx/>
                <a:latin typeface="Myriad Pro Semibold"/>
                <a:ea typeface="ＭＳ Ｐゴシック"/>
              </a:rPr>
              <a:t>Работа выполнена в рамках проекта НУГ «Низкоразмерные квантовые магнитные системы»(на слайд)</a:t>
            </a:r>
            <a:endParaRPr lang="en-US" sz="800" b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6375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Перераспределение электронов по расщепленным энергетическим уровням приводят к появлению максимумов на магнитной восприимчивости.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получено, что, при увеличении 𝛥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величина магнитной восприимчивости уменьшается, причем максимум слегка сдвигается в сторону более высоких температур. При изменении знака 𝛥 , что означает взаимодействие между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ферронами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носит ферромагнитный характер, график намагниченности от температуры  имеет вид гиперболы.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759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07160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0235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effectLst/>
                <a:latin typeface="+mn-lt"/>
                <a:ea typeface="Calibri"/>
                <a:cs typeface="Times New Roman"/>
              </a:rPr>
              <a:t>В соединениях, содержащих спиновые цепочки, реализуются квантовые неупорядоченные состояния, не имеющие аналогов в классической физике. 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Y</a:t>
            </a:r>
            <a:r>
              <a:rPr kumimoji="0" lang="en-US" sz="1200" b="1" i="0" u="none" strike="noStrike" kern="1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2</a:t>
            </a: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BaNiO</a:t>
            </a:r>
            <a:r>
              <a:rPr kumimoji="0" lang="en-US" sz="1200" b="1" i="0" u="none" strike="noStrike" kern="1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5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является примером</a:t>
            </a:r>
            <a:r>
              <a:rPr kumimoji="0" lang="ru-RU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такого соединения. Магнитная структура представлена ионами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Ni2+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 спином 1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которые находятся в октаэдрическом окружении ионов кислорода. . Кристаллическая структура содержит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цепочки октаэдров NiO6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соединенных апикальными вершинами, направленных вдоль оси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кристалла. Цепочки не имеют общих ионов кислорода, и разделены немагнитными ионами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Y3+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Ba2+.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(для понимания: взаимодействие между магнитными ионами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Ni2+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осуществляется только через ионы кислорода)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57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Несмотря на то, что антиферромагнитное взаимодействие между ионами </a:t>
            </a:r>
            <a:r>
              <a:rPr lang="en-US" dirty="0"/>
              <a:t>Ni</a:t>
            </a:r>
            <a:r>
              <a:rPr lang="ru-RU" dirty="0"/>
              <a:t> внутри цепочки порядка 300 К , система не упорядочивается вплоть до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0.01 К.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Неупругое рассеяние нейтронов обнаружило, что основное немагнитное состояние отделено от возбужденных состояний спиновой щелью порядка 100 К (показать на левый рисунок) и длина корреляции внутри цепочки составляет порядка 7 межатомных расстояний. Сплошная кривая – это расчет энергетического спектра методом Монте-Карло, полностью соответствует экспериментальным данным. Кроме того, в экспериментах по исследованию магнитной восприимчивости (правый рисунок)  магнитная восприимчивость демонстрирует широкий низкоразмерный максимум в области 300 К . При стремлении Т к 0 магнитная восприимчивость должна идти в ноль, но поведение в области низких температур обусловлено примесями.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2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baseline="0" dirty="0"/>
                  <a:t>При </a:t>
                </a:r>
                <a:r>
                  <a:rPr lang="ru-RU" baseline="0" dirty="0" err="1"/>
                  <a:t>допировании</a:t>
                </a:r>
                <a:r>
                  <a:rPr lang="ru-RU" baseline="0" dirty="0"/>
                  <a:t> </a:t>
                </a:r>
                <a:r>
                  <a:rPr lang="ru-RU" baseline="0" dirty="0" err="1"/>
                  <a:t>халдейновского</a:t>
                </a:r>
                <a:r>
                  <a:rPr lang="ru-RU" baseline="0" dirty="0"/>
                  <a:t> магнетика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kumimoji="0" lang="en-US" sz="1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BaNi</m:t>
                    </m:r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kumimoji="0" lang="en-US" sz="1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baseline="0" dirty="0"/>
                  <a:t> кальцием (правая панель)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baseline="0" dirty="0"/>
                  <a:t>основной спектр практически не меняется, спиновая щель остается, но появляются дополнительные возбуждения в области щели. </a:t>
                </a:r>
                <a:endParaRPr lang="en-US" baseline="0" dirty="0"/>
              </a:p>
              <a:p>
                <a:endParaRPr lang="en-US" baseline="0" dirty="0"/>
              </a:p>
              <a:p>
                <a:r>
                  <a:rPr lang="ru-RU" baseline="0" dirty="0"/>
                  <a:t>Неупругое рассеяние нейтронов показывает наличие щели в спектре магнитных возбуждений </a:t>
                </a:r>
                <a:r>
                  <a:rPr lang="en-US" baseline="0" dirty="0"/>
                  <a:t>Y2BaNiO5</a:t>
                </a:r>
                <a:r>
                  <a:rPr lang="ru-RU" baseline="0" dirty="0"/>
                  <a:t>. При </a:t>
                </a:r>
                <a:r>
                  <a:rPr lang="ru-RU" baseline="0" dirty="0" err="1"/>
                  <a:t>допировании</a:t>
                </a:r>
                <a:r>
                  <a:rPr lang="ru-RU" baseline="0" dirty="0"/>
                  <a:t> кальцием (правая панель) основной спектр практически не меняется, спиновая щель остается, но появляются дополнительные возбуждения в области щели.  </a:t>
                </a:r>
                <a:r>
                  <a:rPr lang="ru-RU" dirty="0"/>
                  <a:t>Было выбрано именно </a:t>
                </a:r>
                <a:r>
                  <a:rPr lang="en-US" dirty="0"/>
                  <a:t>Y2-x…</a:t>
                </a:r>
                <a:r>
                  <a:rPr lang="ru-RU" dirty="0"/>
                  <a:t>, т.к. кальций «провоцирует» </a:t>
                </a:r>
                <a:r>
                  <a:rPr lang="ru-RU" dirty="0" err="1"/>
                  <a:t>недоокисление</a:t>
                </a:r>
                <a:r>
                  <a:rPr lang="ru-RU" dirty="0"/>
                  <a:t> никеля, вставая на место иттрия.</a:t>
                </a:r>
                <a:r>
                  <a:rPr lang="en-US" dirty="0"/>
                  <a:t> </a:t>
                </a:r>
                <a:r>
                  <a:rPr lang="ru-RU" dirty="0"/>
                  <a:t>Кроме того, при введении кальция на апикальном кислороде будет не хватать одного электрона. </a:t>
                </a: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baseline="0" dirty="0"/>
                  <a:t>При </a:t>
                </a:r>
                <a:r>
                  <a:rPr lang="ru-RU" baseline="0" dirty="0" err="1"/>
                  <a:t>допировании</a:t>
                </a:r>
                <a:r>
                  <a:rPr lang="ru-RU" baseline="0" dirty="0"/>
                  <a:t> </a:t>
                </a:r>
                <a:r>
                  <a:rPr lang="ru-RU" baseline="0" dirty="0" err="1"/>
                  <a:t>халдейновского</a:t>
                </a:r>
                <a:r>
                  <a:rPr lang="ru-RU" baseline="0" dirty="0"/>
                  <a:t> магнетика </a:t>
                </a: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Y_2 BaNiO_5</a:t>
                </a:r>
                <a:r>
                  <a:rPr lang="ru-RU" baseline="0" dirty="0"/>
                  <a:t> кальцием (правая панель)</a:t>
                </a:r>
                <a:r>
                  <a: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/>
                    <a:cs typeface="Times New Roman" panose="02020603050405020304" pitchFamily="18" charset="0"/>
                  </a:rPr>
                  <a:t> </a:t>
                </a:r>
                <a:r>
                  <a:rPr lang="ru-RU" baseline="0" dirty="0"/>
                  <a:t>основной спектр практически не меняется, спиновая щель остается, но появляются дополнительные возбуждения в области щели. </a:t>
                </a:r>
                <a:endParaRPr lang="en-US" baseline="0" dirty="0"/>
              </a:p>
              <a:p>
                <a:endParaRPr lang="en-US" baseline="0" dirty="0"/>
              </a:p>
              <a:p>
                <a:r>
                  <a:rPr lang="ru-RU" baseline="0" dirty="0"/>
                  <a:t>Неупругое рассеяние нейтронов показывает наличие щели в спектре магнитных возбуждений </a:t>
                </a:r>
                <a:r>
                  <a:rPr lang="en-US" baseline="0" dirty="0"/>
                  <a:t>Y2BaNiO5</a:t>
                </a:r>
                <a:r>
                  <a:rPr lang="ru-RU" baseline="0" dirty="0"/>
                  <a:t>. При </a:t>
                </a:r>
                <a:r>
                  <a:rPr lang="ru-RU" baseline="0" dirty="0" err="1"/>
                  <a:t>допировании</a:t>
                </a:r>
                <a:r>
                  <a:rPr lang="ru-RU" baseline="0" dirty="0"/>
                  <a:t> кальцием (правая панель) основной спектр практически не меняется, спиновая щель остается, но появляются дополнительные возбуждения в области щели.  </a:t>
                </a:r>
                <a:r>
                  <a:rPr lang="ru-RU" dirty="0"/>
                  <a:t>Было выбрано именно </a:t>
                </a:r>
                <a:r>
                  <a:rPr lang="en-US" dirty="0"/>
                  <a:t>Y2-x…</a:t>
                </a:r>
                <a:r>
                  <a:rPr lang="ru-RU" dirty="0"/>
                  <a:t>, т.к. кальций «провоцирует» </a:t>
                </a:r>
                <a:r>
                  <a:rPr lang="ru-RU" dirty="0" err="1"/>
                  <a:t>недоокисление</a:t>
                </a:r>
                <a:r>
                  <a:rPr lang="ru-RU" dirty="0"/>
                  <a:t> никеля, вставая на место иттрия.</a:t>
                </a:r>
                <a:r>
                  <a:rPr lang="en-US" dirty="0"/>
                  <a:t> </a:t>
                </a:r>
                <a:r>
                  <a:rPr lang="ru-RU" dirty="0"/>
                  <a:t>Кроме того, при введении кальция на апикальном кислороде будет не хватать одного электрона. 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219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помещении соединения  в магнитное поле, на температурной зависимости теплоемкости появляется аномалия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Шоттки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широкий максимум, который смещается в сторону более высоких температур при увеличении поля. Причем смещение носит изотропный характер, т.е. практические не зависит от направления приложенного магнитного поля относительно кристаллографических осей.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06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</a:t>
            </a:r>
            <a:r>
              <a:rPr lang="ru-RU" dirty="0" err="1"/>
              <a:t>допировании</a:t>
            </a:r>
            <a:r>
              <a:rPr lang="ru-RU" dirty="0"/>
              <a:t> кальцием широкий низкоразмерный максимум на температурной зависимости магнитной восприимчивости при 300 К сохраняется, т.е. щель в спектре магнитных возбуждений</a:t>
            </a:r>
            <a:r>
              <a:rPr lang="ru-RU" baseline="0" dirty="0"/>
              <a:t> остается. В области низких температур в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елечина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магнитная восприимчивость растет с ростом концентрации кальция. Кроме того, обнаружено различие в поведении магнитной восприимчивости, измеренной в режимах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zfc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(zero field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cooled and field-cooled)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(Это можно в самом докладе не говорить, оставить на вопросы, если спросят: Режим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ZFC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тело сначала 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охладают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нулевом магнитном поле, а затем включают поле и измеряют магнитную восприимчивость,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 –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тело охлаждают в присутствии поля и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зптем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измеряют в этом же поле). Температура «расщепления» магнитной восприимчивости, измеренной в режимах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ZFC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FC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смещается в сторону более высоких температур с увеличением концентрации кальция. Все это говорит о том, что  введение примесей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калиция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вызывает появление взаимодействий, носящих ферромагнитный характер.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103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Эксперименты показали, что немагнитный кальций</a:t>
            </a:r>
            <a:r>
              <a:rPr lang="ru-RU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садится вместо немагнитного иттрия (между цепочками). При этом примесь кальция приводит к тому, что один электрон на 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pz </a:t>
            </a:r>
            <a:r>
              <a:rPr lang="ru-RU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орбитали апикального кислорода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отсутствует.</a:t>
            </a:r>
          </a:p>
          <a:p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ru-R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Рассматриваем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правый рисунок: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двух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dz^2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dx^2-y^2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орбиталях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никеля находится по одному электрону с одинаковым направлением спина (правило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Хунда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образуя результирующий спин 1. На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кислорода (О первый),  связывающего два соседних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никеля, два электрона. В результате обменного взаимодействия возникает антиферромагнитный обмен между двумя соседними никелями.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Немагнитные примеси внутри никелевой цепочки, т.е. введение кальция, приводят к тому, что на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pz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кислорода не хватает одного электрона., т.е. возникает .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дырка с эффективным спином S=1/2. Такая дырка с 2p</a:t>
            </a:r>
            <a:r>
              <a:rPr lang="ru-R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перепрыгивает на место дырки на d</a:t>
            </a:r>
            <a:r>
              <a:rPr lang="ru-RU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z2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орбиталь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(без переворота спина). На освободившее место иона кислорода происходит перескок дырки с другого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Этот виртуальный обмен дырками приводит к ферромагнитному взаимодействию между двумя ближайшими ионами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Возникает кластер со спином S = 3/2 —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(Если не хватает времени, то это можно не говорить, оставить на вопросы):Левый рисунок: с кружочками – это никель. В теории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VBS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valanct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djnd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-solid)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представлен как два по ½. Антиферромагнитное взаимодействие между двумя спинами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½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соседних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приводят к синглетному состоянию.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Дырка – на кислороде – это спин 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см. Рисунок.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двумя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s=1/2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двух соседних никелях 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одном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s=1/2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дырке кислорода. (нижняя часть рисунка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957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слайде представлены результаты нашей работы.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Гамильтониан для взаимодействия двух спинов можно представить в виде…. , 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где </a:t>
                </a:r>
                <a:r>
                  <a:rPr lang="ru-RU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J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– константа обменного взаимодействия спинов, второе</a:t>
                </a:r>
                <a:r>
                  <a:rPr lang="ru-RU" baseline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слагаемое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– </a:t>
                </a:r>
                <a:r>
                  <a:rPr lang="ru-RU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зеемановская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энергия во внешнем магнитном поле H,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ru-RU" sz="1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12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𝒔</m:t>
                            </m:r>
                          </m:e>
                        </m:acc>
                      </m:e>
                      <m:sub>
                        <m:r>
                          <a:rPr lang="en-US" sz="1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ru-RU" sz="12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- компонента полного спина системы вдоль оси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z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. Мы рассматривали только случай, когда поле параллельно оси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z</a:t>
                </a:r>
                <a:r>
                  <a:rPr lang="en-US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</a:t>
                </a:r>
                <a:r>
                  <a:rPr lang="ru-RU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кристаллографическое направление – ось </a:t>
                </a:r>
                <a:r>
                  <a:rPr lang="en-US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a)</a:t>
                </a:r>
                <a:endParaRPr lang="ru-RU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В ходе решения уравнения Шредингера с помощью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Wolfram Mathematica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были получены следующие </a:t>
                </a:r>
                <a:r>
                  <a:rPr lang="ru-RU" sz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эн.уровни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для спинов 3/2.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𝜇 – магнетон Бора, 𝛥=2J – расстояние между синглетом и триплетом в отсутствии поля.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На слайде представлены результаты нашей работы. </a:t>
                </a:r>
                <a:r>
                  <a:rPr lang="en-US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ru-RU" sz="1200" b="0" i="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Гамильтониан для взаимодействия двух спинов можно представить в виде…. , 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где </a:t>
                </a:r>
                <a:r>
                  <a:rPr lang="ru-RU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J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– константа обменного взаимодействия спинов, второе</a:t>
                </a:r>
                <a:r>
                  <a:rPr lang="ru-RU" baseline="0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слагаемое</a:t>
                </a:r>
                <a:r>
                  <a:rPr lang="ru-RU" b="1" i="0">
                    <a:latin typeface="Cambria Math" panose="020405030504060302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– </a:t>
                </a:r>
                <a:r>
                  <a:rPr lang="ru-RU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зеемановская</a:t>
                </a:r>
                <a:r>
                  <a:rPr lang="ru-RU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энергия во внешнем магнитном поле H,</a:t>
                </a:r>
                <a:r>
                  <a:rPr lang="ru-RU" sz="1200" b="1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𝒔 ̂_</a:t>
                </a:r>
                <a:r>
                  <a:rPr lang="en-US" sz="1200" b="1" i="0">
                    <a:solidFill>
                      <a:srgbClr val="0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𝒊</a:t>
                </a:r>
                <a:r>
                  <a:rPr lang="ru-RU" sz="12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- компонента полного спина системы вдоль оси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z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. Мы рассматривали только случай, когда поле параллельно оси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z</a:t>
                </a:r>
                <a:r>
                  <a:rPr lang="en-US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(</a:t>
                </a:r>
                <a:r>
                  <a:rPr lang="ru-RU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кристаллографическое направление – ось </a:t>
                </a:r>
                <a:r>
                  <a:rPr lang="en-US" sz="1200" baseline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a)</a:t>
                </a:r>
                <a:endParaRPr lang="ru-RU" sz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В ходе решения уравнения Шредингера с помощью </a:t>
                </a:r>
                <a:r>
                  <a:rPr lang="en-US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Wolfram Mathematica 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были получены следующие </a:t>
                </a:r>
                <a:r>
                  <a:rPr lang="ru-RU" sz="12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эн.уровни</a:t>
                </a:r>
                <a:r>
                  <a:rPr lang="ru-RU" sz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для спинов 3/2.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𝜇 – магнетон Бора, 𝛥=2J – расстояние между синглетом и триплетом в отсутствии поля.</a:t>
                </a:r>
                <a:endParaRPr lang="ru-RU" dirty="0"/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BD2E7-9B78-4B9B-9A8E-08B7D75A07E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267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Перераспределение электронов по расщепленным энергетическим уровням приводят к появлению аномалии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Шоттки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(широкого максимума)</a:t>
            </a:r>
            <a:r>
              <a:rPr lang="ru-RU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теплоемкости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Теплоемкость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расчитана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формуле (см. верхнюю формулу),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где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стат. вес.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Учитывая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полученный энергетический спектр 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отсутствие магнитного поля, были получены формулы для взаимодействующих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спинами.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Было обнаружено, что для каждого из этих спинов максимум теплоемкости смещается в сторону более высоких температур, если увеличивать значение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𝚫.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изменения знака 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𝚫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противоположный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ru-R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т.е.</a:t>
            </a:r>
            <a:r>
              <a:rPr lang="ru-RU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ферромагнитный обмен между </a:t>
            </a:r>
            <a:r>
              <a:rPr lang="ru-RU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ферронами</a:t>
            </a:r>
            <a:r>
              <a:rPr lang="ru-RU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 остается тем же.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BD2E7-9B78-4B9B-9A8E-08B7D75A07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1446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МИЭМ,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7E4F87-783C-401E-85A5-E605CF17F10D}"/>
              </a:ext>
            </a:extLst>
          </p:cNvPr>
          <p:cNvSpPr/>
          <p:nvPr/>
        </p:nvSpPr>
        <p:spPr>
          <a:xfrm>
            <a:off x="1698324" y="148365"/>
            <a:ext cx="7445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Ежегодная межвузовская научно-техническая конференция имени </a:t>
            </a:r>
            <a:r>
              <a:rPr kumimoji="0" lang="ru-RU" sz="2400" b="1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SimSun"/>
                <a:cs typeface="Tahoma"/>
              </a:rPr>
              <a:t>Е.В.Арменского</a:t>
            </a:r>
            <a:endParaRPr kumimoji="0" lang="ru-RU" sz="24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SimSun"/>
              <a:cs typeface="Tahom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E1EEDD-FDC6-4BA8-AB49-BA71EEC8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08" y="1902800"/>
            <a:ext cx="8229600" cy="2764937"/>
          </a:xfrm>
        </p:spPr>
        <p:txBody>
          <a:bodyPr/>
          <a:lstStyle/>
          <a:p>
            <a:pPr eaLnBrk="1" hangingPunct="1"/>
            <a: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Вклад </a:t>
            </a:r>
            <a:r>
              <a:rPr lang="ru-RU" sz="3200" b="1" dirty="0" err="1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ферронов</a:t>
            </a:r>
            <a:r>
              <a:rPr lang="ru-RU" sz="3200" b="1" dirty="0">
                <a:solidFill>
                  <a:srgbClr val="21386F"/>
                </a:solidFill>
                <a:latin typeface="Myriad Pro Semibold"/>
                <a:ea typeface="ＭＳ Ｐゴシック"/>
                <a:cs typeface="ＭＳ Ｐゴシック"/>
              </a:rPr>
              <a:t> в теплоемкость, магнитную восприимчивость, намагниченность</a:t>
            </a:r>
            <a:endParaRPr lang="en-US" sz="3000" b="1" dirty="0">
              <a:solidFill>
                <a:srgbClr val="21386F"/>
              </a:solidFill>
              <a:latin typeface="Myriad Pro Semibold"/>
              <a:ea typeface="ＭＳ Ｐゴシック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82186C-54FB-4C18-B93D-66F32ED50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730" y="5303837"/>
            <a:ext cx="5040923" cy="944563"/>
          </a:xfrm>
        </p:spPr>
        <p:txBody>
          <a:bodyPr anchor="ctr"/>
          <a:lstStyle/>
          <a:p>
            <a:pPr marL="0" indent="0" algn="ctr" eaLnBrk="1" hangingPunct="1">
              <a:buNone/>
            </a:pPr>
            <a:r>
              <a:rPr lang="ru-RU" sz="16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Докладчик: </a:t>
            </a:r>
            <a:r>
              <a:rPr lang="ru-RU" sz="1600" u="sng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Астраханцев Роман</a:t>
            </a:r>
            <a:endParaRPr lang="ru-RU" sz="1600" dirty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marL="0" indent="0" algn="ctr" eaLnBrk="1" hangingPunct="1">
              <a:buNone/>
            </a:pPr>
            <a:r>
              <a:rPr lang="ru-RU" sz="16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Научный руководитель: Попова Елена Арнольдовна</a:t>
            </a:r>
          </a:p>
        </p:txBody>
      </p:sp>
    </p:spTree>
    <p:extLst>
      <p:ext uri="{BB962C8B-B14F-4D97-AF65-F5344CB8AC3E}">
        <p14:creationId xmlns:p14="http://schemas.microsoft.com/office/powerpoint/2010/main" val="322463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21763" y="6415089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8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-201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3748E8E-3F64-4251-81DF-A5872313D341}"/>
              </a:ext>
            </a:extLst>
          </p:cNvPr>
          <p:cNvSpPr txBox="1">
            <a:spLocks/>
          </p:cNvSpPr>
          <p:nvPr/>
        </p:nvSpPr>
        <p:spPr bwMode="auto">
          <a:xfrm>
            <a:off x="1735015" y="196849"/>
            <a:ext cx="7033847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Анализ температурной зависимости магнитной восприимчивости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/>
              <p:nvPr/>
            </p:nvSpPr>
            <p:spPr>
              <a:xfrm>
                <a:off x="652816" y="5601280"/>
                <a:ext cx="2105512" cy="7013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0" lang="ru-RU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F04DADF-0E3B-4E86-8ED5-EF09FE494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16" y="5601280"/>
                <a:ext cx="2105512" cy="701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88D65C-F087-4838-8D2C-0314B0491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572" y="1452642"/>
            <a:ext cx="5732855" cy="4271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8EC8AE5-5B42-4402-AC5B-EDD9378A4DA4}"/>
                  </a:ext>
                </a:extLst>
              </p:cNvPr>
              <p:cNvSpPr/>
              <p:nvPr/>
            </p:nvSpPr>
            <p:spPr>
              <a:xfrm>
                <a:off x="3789146" y="5391864"/>
                <a:ext cx="6055161" cy="1120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14+5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7+5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ⅇ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𝛥</m:t>
                                      </m:r>
                                    </m:num>
                                    <m:den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8EC8AE5-5B42-4402-AC5B-EDD9378A4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146" y="5391864"/>
                <a:ext cx="6055161" cy="1120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69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8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-201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904171" y="196849"/>
            <a:ext cx="4734085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Дальнейшие исследования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A2DF6-9A9B-4BF2-86BE-C3C925EC746E}"/>
              </a:ext>
            </a:extLst>
          </p:cNvPr>
          <p:cNvSpPr txBox="1"/>
          <p:nvPr/>
        </p:nvSpPr>
        <p:spPr>
          <a:xfrm>
            <a:off x="622871" y="1540219"/>
            <a:ext cx="8016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2F7BAF-5A94-4E08-B889-95DC2EB3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69" y="1477106"/>
            <a:ext cx="8229600" cy="5117124"/>
          </a:xfrm>
        </p:spPr>
        <p:txBody>
          <a:bodyPr/>
          <a:lstStyle/>
          <a:p>
            <a:r>
              <a:rPr lang="ru-RU" sz="2800" dirty="0"/>
              <a:t>Дальнейшее исследование литературы по теме</a:t>
            </a:r>
          </a:p>
          <a:p>
            <a:pPr lvl="1"/>
            <a:r>
              <a:rPr lang="ru-RU" sz="2600" dirty="0"/>
              <a:t>Оцифровка графиков</a:t>
            </a:r>
          </a:p>
          <a:p>
            <a:pPr lvl="1"/>
            <a:r>
              <a:rPr lang="ru-RU" sz="2600" dirty="0"/>
              <a:t>Построение зависимостей </a:t>
            </a:r>
            <a:r>
              <a:rPr lang="en-US" sz="2600" dirty="0"/>
              <a:t>C </a:t>
            </a:r>
            <a:r>
              <a:rPr lang="ru-RU" sz="2600" dirty="0"/>
              <a:t>от </a:t>
            </a:r>
            <a:r>
              <a:rPr lang="en-US" sz="2600" dirty="0"/>
              <a:t>T</a:t>
            </a:r>
            <a:r>
              <a:rPr lang="ru-RU" sz="2600" dirty="0"/>
              <a:t> на исходных графиках зависимостей </a:t>
            </a:r>
            <a:r>
              <a:rPr lang="en-US" sz="2600" dirty="0"/>
              <a:t>C/T </a:t>
            </a:r>
            <a:r>
              <a:rPr lang="ru-RU" sz="2600" dirty="0"/>
              <a:t>от </a:t>
            </a:r>
            <a:r>
              <a:rPr lang="en-US" sz="2600" dirty="0"/>
              <a:t>T</a:t>
            </a:r>
            <a:endParaRPr lang="ru-RU" sz="2600" dirty="0"/>
          </a:p>
          <a:p>
            <a:r>
              <a:rPr lang="ru-RU" sz="2800" dirty="0"/>
              <a:t>Проведение расчетов, исследований для отдельных невзаимодействующих спинов </a:t>
            </a:r>
            <a:r>
              <a:rPr lang="en-US" sz="2800" dirty="0"/>
              <a:t>S=3/2, S=5/2</a:t>
            </a:r>
            <a:r>
              <a:rPr lang="ru-RU" sz="2800" dirty="0"/>
              <a:t>.</a:t>
            </a:r>
          </a:p>
          <a:p>
            <a:pPr lvl="1"/>
            <a:r>
              <a:rPr lang="ru-RU" sz="2600" dirty="0"/>
              <a:t>Расчеты для магнитной восприимчивости, намагниченности, теплоемкости</a:t>
            </a:r>
          </a:p>
          <a:p>
            <a:pPr lvl="1"/>
            <a:r>
              <a:rPr lang="ru-RU" sz="2600" dirty="0"/>
              <a:t>Построение матриц для случаев </a:t>
            </a:r>
            <a:r>
              <a:rPr lang="en-US" sz="2600" dirty="0"/>
              <a:t>H||x, H||y, H||z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49453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8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-201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811406" y="196849"/>
            <a:ext cx="4734085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Благодарность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EA2DF6-9A9B-4BF2-86BE-C3C925EC746E}"/>
              </a:ext>
            </a:extLst>
          </p:cNvPr>
          <p:cNvSpPr txBox="1"/>
          <p:nvPr/>
        </p:nvSpPr>
        <p:spPr>
          <a:xfrm>
            <a:off x="622871" y="1540219"/>
            <a:ext cx="8016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9BD86FF-FD33-4F2E-9771-BE982E16E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151" y="2048050"/>
            <a:ext cx="8229600" cy="393475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Статья </a:t>
            </a:r>
            <a:r>
              <a:rPr lang="ru-RU" dirty="0">
                <a:solidFill>
                  <a:srgbClr val="1F497D">
                    <a:lumMod val="50000"/>
                  </a:srgbClr>
                </a:solidFill>
              </a:rPr>
              <a:t>подготовлена в ходе проведения исследования (№ 19-04-030) в рамках Программы «Научный фонд Национального исследовательского университета „Высшая школа экономики“ в 2018 — 2019 гг. и в рамках государственной поддержки ведущих университетов Российской Федерации «5-100».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22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FD466F-BB6F-4587-9B92-15E996E78313}"/>
                  </a:ext>
                </a:extLst>
              </p:cNvPr>
              <p:cNvSpPr txBox="1"/>
              <p:nvPr/>
            </p:nvSpPr>
            <p:spPr>
              <a:xfrm>
                <a:off x="2579299" y="315046"/>
                <a:ext cx="69861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b="1" dirty="0">
                    <a:solidFill>
                      <a:schemeClr val="bg1"/>
                    </a:solidFill>
                    <a:latin typeface="Myriad Pro"/>
                  </a:rPr>
                  <a:t>Кристаллическая структура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𝑩𝒂𝑵𝒊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Myriad Pro"/>
                  </a:rPr>
                  <a:t>.</a:t>
                </a:r>
                <a:endParaRPr lang="ru-RU" sz="2800" b="1" dirty="0">
                  <a:solidFill>
                    <a:schemeClr val="bg1"/>
                  </a:solidFill>
                  <a:latin typeface="Myriad Pro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FD466F-BB6F-4587-9B92-15E996E78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99" y="315046"/>
                <a:ext cx="6986143" cy="523220"/>
              </a:xfrm>
              <a:prstGeom prst="rect">
                <a:avLst/>
              </a:prstGeom>
              <a:blipFill>
                <a:blip r:embed="rId4"/>
                <a:stretch>
                  <a:fillRect l="-1745" t="-12791" r="-87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DEC4E823-2EC6-431F-8C69-77C8893800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9" y="1787478"/>
            <a:ext cx="4991163" cy="38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B3E2047-B4C9-4EB1-B4AB-5FA4CBD4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19" y="2168860"/>
            <a:ext cx="242915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31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513-D60C-4276-A47B-5A24FF273894}"/>
                  </a:ext>
                </a:extLst>
              </p:cNvPr>
              <p:cNvSpPr txBox="1"/>
              <p:nvPr/>
            </p:nvSpPr>
            <p:spPr>
              <a:xfrm>
                <a:off x="1348117" y="310409"/>
                <a:ext cx="7795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Myriad Pro"/>
                  </a:rPr>
                  <a:t>Экспериментальные данные</a:t>
                </a:r>
                <a14:m>
                  <m:oMath xmlns:m="http://schemas.openxmlformats.org/officeDocument/2006/math">
                    <m:r>
                      <a:rPr lang="ru-RU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sz="2800" b="1" dirty="0">
                  <a:solidFill>
                    <a:schemeClr val="bg1"/>
                  </a:solidFill>
                  <a:latin typeface="Myriad Pro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513-D60C-4276-A47B-5A24FF273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117" y="310409"/>
                <a:ext cx="7795883" cy="523220"/>
              </a:xfrm>
              <a:prstGeom prst="rect">
                <a:avLst/>
              </a:prstGeom>
              <a:blipFill>
                <a:blip r:embed="rId4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1">
            <a:extLst>
              <a:ext uri="{FF2B5EF4-FFF2-40B4-BE49-F238E27FC236}">
                <a16:creationId xmlns:a16="http://schemas.microsoft.com/office/drawing/2014/main" id="{55F744C0-20F1-4A53-A430-C012364E8FD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34" b="7411"/>
          <a:stretch>
            <a:fillRect/>
          </a:stretch>
        </p:blipFill>
        <p:spPr>
          <a:xfrm>
            <a:off x="292817" y="1477386"/>
            <a:ext cx="3281656" cy="3977842"/>
          </a:xfrm>
          <a:noFill/>
          <a:ln/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71DB474D-94B9-4A3B-AC22-8B2DFC36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575162"/>
            <a:ext cx="4329401" cy="3886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F53BE1-DD20-48BC-94B7-24F954BE2020}"/>
              </a:ext>
            </a:extLst>
          </p:cNvPr>
          <p:cNvSpPr/>
          <p:nvPr/>
        </p:nvSpPr>
        <p:spPr>
          <a:xfrm>
            <a:off x="272035" y="54613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Guangyong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Xu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G.Aeppli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M.E.Bisher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 C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Broholm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en-US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/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J.F.DiTusa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C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D.Frost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T.Ito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K.Oka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R.L.Paul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H.Takagi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en-US" altLang="ru-RU" sz="1200" dirty="0">
              <a:solidFill>
                <a:srgbClr val="000000"/>
              </a:solidFill>
              <a:latin typeface="Times New Roman" pitchFamily="18" charset="0"/>
            </a:endParaRPr>
          </a:p>
          <a:p>
            <a:pPr lvl="0"/>
            <a:r>
              <a:rPr lang="ru-RU" altLang="ru-RU" sz="1200" dirty="0" err="1">
                <a:solidFill>
                  <a:srgbClr val="000000"/>
                </a:solidFill>
                <a:latin typeface="Times New Roman" pitchFamily="18" charset="0"/>
              </a:rPr>
              <a:t>M.M.J.Treacy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 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S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cience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289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419 (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2000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94EABA-6097-4899-BDA6-2B880A5D8152}"/>
              </a:ext>
            </a:extLst>
          </p:cNvPr>
          <p:cNvSpPr/>
          <p:nvPr/>
        </p:nvSpPr>
        <p:spPr>
          <a:xfrm>
            <a:off x="4163363" y="5445088"/>
            <a:ext cx="4572000" cy="5159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J.Das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A.V.Mahajan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J.Bobroff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H.Alloul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F.Alet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E.S.Sørensen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</a:t>
            </a:r>
          </a:p>
          <a:p>
            <a:pPr lvl="0" algn="ctr">
              <a:lnSpc>
                <a:spcPct val="120000"/>
              </a:lnSpc>
            </a:pPr>
            <a:r>
              <a:rPr lang="en-US" altLang="ru-RU" sz="1200" dirty="0">
                <a:solidFill>
                  <a:srgbClr val="000000"/>
                </a:solidFill>
              </a:rPr>
              <a:t> 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Phys. </a:t>
            </a:r>
            <a:r>
              <a:rPr lang="en-US" altLang="ru-RU" sz="1200" dirty="0" err="1">
                <a:solidFill>
                  <a:srgbClr val="000000"/>
                </a:solidFill>
                <a:latin typeface="Times New Roman" pitchFamily="18" charset="0"/>
              </a:rPr>
              <a:t>Rew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. B </a:t>
            </a:r>
            <a:r>
              <a:rPr lang="en-US" altLang="ru-RU" sz="1200" b="1" dirty="0">
                <a:solidFill>
                  <a:srgbClr val="000000"/>
                </a:solidFill>
                <a:latin typeface="Times New Roman" pitchFamily="18" charset="0"/>
              </a:rPr>
              <a:t>69</a:t>
            </a:r>
            <a:r>
              <a:rPr lang="en-US" altLang="ru-RU" sz="1200" dirty="0">
                <a:solidFill>
                  <a:srgbClr val="000000"/>
                </a:solidFill>
                <a:latin typeface="Times New Roman" pitchFamily="18" charset="0"/>
              </a:rPr>
              <a:t>, 144404  (2004)</a:t>
            </a:r>
            <a:endParaRPr lang="en-US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3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78517" y="6450321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2018-2019 учебный год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67E4F87-783C-401E-85A5-E605CF17F10D}"/>
                  </a:ext>
                </a:extLst>
              </p:cNvPr>
              <p:cNvSpPr/>
              <p:nvPr/>
            </p:nvSpPr>
            <p:spPr>
              <a:xfrm>
                <a:off x="2383568" y="50130"/>
                <a:ext cx="5167723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3200" b="1" dirty="0">
                    <a:solidFill>
                      <a:schemeClr val="bg1"/>
                    </a:solidFill>
                    <a:latin typeface="Myriad Pro"/>
                    <a:cs typeface="Times New Roman" panose="02020603050405020304" pitchFamily="18" charset="0"/>
                  </a:rPr>
                  <a:t>Допирование кальцием соединения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𝑩𝒂𝑵𝒊</m:t>
                    </m:r>
                    <m:sSub>
                      <m:sSub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endParaRPr lang="ru-RU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67E4F87-783C-401E-85A5-E605CF17F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568" y="50130"/>
                <a:ext cx="5167723" cy="1077218"/>
              </a:xfrm>
              <a:prstGeom prst="rect">
                <a:avLst/>
              </a:prstGeom>
              <a:blipFill>
                <a:blip r:embed="rId4"/>
                <a:stretch>
                  <a:fillRect l="-1533" t="-7345" r="-3774" b="-16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>
                <a:extLst>
                  <a:ext uri="{FF2B5EF4-FFF2-40B4-BE49-F238E27FC236}">
                    <a16:creationId xmlns:a16="http://schemas.microsoft.com/office/drawing/2014/main" id="{B4A0834A-C070-497E-B4F8-39542471CF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404041"/>
                <a:ext cx="8229600" cy="1143000"/>
              </a:xfrm>
            </p:spPr>
            <p:txBody>
              <a:bodyPr/>
              <a:lstStyle/>
              <a:p>
                <a:r>
                  <a:rPr lang="ru-RU" sz="2800" dirty="0">
                    <a:latin typeface="+mn-lt"/>
                    <a:cs typeface="Times New Roman" panose="02020603050405020304" pitchFamily="18" charset="0"/>
                  </a:rPr>
                  <a:t>Спектр спиновых возбуждений 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BaNi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ru-RU" sz="2800" dirty="0">
                    <a:latin typeface="+mn-lt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.805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Ca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0.195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BaNi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ru-RU" sz="28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Заголовок 1">
                <a:extLst>
                  <a:ext uri="{FF2B5EF4-FFF2-40B4-BE49-F238E27FC236}">
                    <a16:creationId xmlns:a16="http://schemas.microsoft.com/office/drawing/2014/main" id="{B4A0834A-C070-497E-B4F8-39542471C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404041"/>
                <a:ext cx="8229600" cy="1143000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>
            <a:extLst>
              <a:ext uri="{FF2B5EF4-FFF2-40B4-BE49-F238E27FC236}">
                <a16:creationId xmlns:a16="http://schemas.microsoft.com/office/drawing/2014/main" id="{6263725B-56EE-455B-AD1A-644E11AD6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10023" b="18881"/>
          <a:stretch/>
        </p:blipFill>
        <p:spPr bwMode="auto">
          <a:xfrm>
            <a:off x="1789478" y="2547041"/>
            <a:ext cx="5565043" cy="380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67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</a:t>
            </a:r>
            <a:r>
              <a:rPr lang="en-US" sz="800" dirty="0">
                <a:solidFill>
                  <a:schemeClr val="bg1"/>
                </a:solidFill>
              </a:rPr>
              <a:t>8</a:t>
            </a:r>
            <a:r>
              <a:rPr lang="ru-RU" sz="800" dirty="0">
                <a:solidFill>
                  <a:schemeClr val="bg1"/>
                </a:solidFill>
              </a:rPr>
              <a:t>-201</a:t>
            </a:r>
            <a:r>
              <a:rPr lang="en-US" sz="800" dirty="0">
                <a:solidFill>
                  <a:schemeClr val="bg1"/>
                </a:solidFill>
              </a:rPr>
              <a:t>9</a:t>
            </a:r>
            <a:r>
              <a:rPr lang="ru-RU" sz="800" dirty="0">
                <a:solidFill>
                  <a:schemeClr val="bg1"/>
                </a:solidFill>
              </a:rPr>
              <a:t> 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6157AB-E922-4A9D-9DE7-119AD1876924}"/>
                  </a:ext>
                </a:extLst>
              </p:cNvPr>
              <p:cNvSpPr txBox="1"/>
              <p:nvPr/>
            </p:nvSpPr>
            <p:spPr>
              <a:xfrm>
                <a:off x="1915141" y="135854"/>
                <a:ext cx="62782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err="1">
                    <a:solidFill>
                      <a:schemeClr val="bg1"/>
                    </a:solidFill>
                    <a:latin typeface="Myriad Pro"/>
                    <a:cs typeface="Times New Roman" panose="02020603050405020304" pitchFamily="18" charset="0"/>
                  </a:rPr>
                  <a:t>Допирование</a:t>
                </a:r>
                <a:r>
                  <a:rPr lang="ru-RU" sz="2800" b="1" dirty="0">
                    <a:solidFill>
                      <a:schemeClr val="bg1"/>
                    </a:solidFill>
                    <a:latin typeface="Myriad Pro"/>
                    <a:cs typeface="Times New Roman" panose="02020603050405020304" pitchFamily="18" charset="0"/>
                  </a:rPr>
                  <a:t> кальцием соединения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𝑩𝒂𝑵𝒊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endPara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6157AB-E922-4A9D-9DE7-119AD1876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41" y="135854"/>
                <a:ext cx="6278252" cy="954107"/>
              </a:xfrm>
              <a:prstGeom prst="rect">
                <a:avLst/>
              </a:prstGeom>
              <a:blipFill>
                <a:blip r:embed="rId4"/>
                <a:stretch>
                  <a:fillRect t="-6369" b="-15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A10034-7943-489D-8000-11195BC57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12555"/>
            <a:ext cx="3786178" cy="47717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483C40-DB5B-41B8-8DA9-892901582AF8}"/>
              </a:ext>
            </a:extLst>
          </p:cNvPr>
          <p:cNvSpPr txBox="1"/>
          <p:nvPr/>
        </p:nvSpPr>
        <p:spPr>
          <a:xfrm>
            <a:off x="544654" y="2396471"/>
            <a:ext cx="3786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Влияние </a:t>
            </a:r>
            <a:r>
              <a:rPr lang="ru-RU" sz="2400" dirty="0" err="1"/>
              <a:t>допирования</a:t>
            </a:r>
            <a:r>
              <a:rPr lang="ru-RU" sz="2400" dirty="0"/>
              <a:t> соединения кальцием на теплоемкость.</a:t>
            </a:r>
          </a:p>
        </p:txBody>
      </p:sp>
    </p:spTree>
    <p:extLst>
      <p:ext uri="{BB962C8B-B14F-4D97-AF65-F5344CB8AC3E}">
        <p14:creationId xmlns:p14="http://schemas.microsoft.com/office/powerpoint/2010/main" val="418966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</a:t>
            </a:r>
            <a:r>
              <a:rPr lang="en-US" sz="800" dirty="0">
                <a:solidFill>
                  <a:schemeClr val="bg1"/>
                </a:solidFill>
              </a:rPr>
              <a:t>8</a:t>
            </a:r>
            <a:r>
              <a:rPr lang="ru-RU" sz="800" dirty="0">
                <a:solidFill>
                  <a:schemeClr val="bg1"/>
                </a:solidFill>
              </a:rPr>
              <a:t>-201</a:t>
            </a:r>
            <a:r>
              <a:rPr lang="en-US" sz="800" dirty="0">
                <a:solidFill>
                  <a:schemeClr val="bg1"/>
                </a:solidFill>
              </a:rPr>
              <a:t>9</a:t>
            </a:r>
            <a:r>
              <a:rPr lang="ru-RU" sz="800" dirty="0">
                <a:solidFill>
                  <a:schemeClr val="bg1"/>
                </a:solidFill>
              </a:rPr>
              <a:t>  учебный год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6157AB-E922-4A9D-9DE7-119AD1876924}"/>
                  </a:ext>
                </a:extLst>
              </p:cNvPr>
              <p:cNvSpPr txBox="1"/>
              <p:nvPr/>
            </p:nvSpPr>
            <p:spPr>
              <a:xfrm>
                <a:off x="1915141" y="135854"/>
                <a:ext cx="627825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err="1">
                    <a:solidFill>
                      <a:schemeClr val="bg1"/>
                    </a:solidFill>
                    <a:latin typeface="Myriad Pro"/>
                    <a:cs typeface="Times New Roman" panose="02020603050405020304" pitchFamily="18" charset="0"/>
                  </a:rPr>
                  <a:t>Допирование</a:t>
                </a:r>
                <a:r>
                  <a:rPr lang="ru-RU" sz="2800" b="1" dirty="0">
                    <a:solidFill>
                      <a:schemeClr val="bg1"/>
                    </a:solidFill>
                    <a:latin typeface="Myriad Pro"/>
                    <a:cs typeface="Times New Roman" panose="02020603050405020304" pitchFamily="18" charset="0"/>
                  </a:rPr>
                  <a:t> кальцием соединения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𝑩𝒂𝑵𝒊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b>
                    </m:sSub>
                  </m:oMath>
                </a14:m>
                <a:endPara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6157AB-E922-4A9D-9DE7-119AD1876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41" y="135854"/>
                <a:ext cx="6278252" cy="954107"/>
              </a:xfrm>
              <a:prstGeom prst="rect">
                <a:avLst/>
              </a:prstGeom>
              <a:blipFill>
                <a:blip r:embed="rId4"/>
                <a:stretch>
                  <a:fillRect t="-6369" b="-159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D6145B-E4C7-4AF5-96EF-18E4D133E9F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2606" y="1824061"/>
            <a:ext cx="4520787" cy="41577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5F250-AA99-4D6C-AB2E-E7C7A991906D}"/>
              </a:ext>
            </a:extLst>
          </p:cNvPr>
          <p:cNvSpPr txBox="1"/>
          <p:nvPr/>
        </p:nvSpPr>
        <p:spPr>
          <a:xfrm>
            <a:off x="544654" y="2242389"/>
            <a:ext cx="3127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Влияние внесения</a:t>
            </a:r>
          </a:p>
          <a:p>
            <a:r>
              <a:rPr lang="ru-RU" sz="2400" dirty="0"/>
              <a:t>кальция в исследуемое</a:t>
            </a:r>
          </a:p>
          <a:p>
            <a:r>
              <a:rPr lang="ru-RU" sz="2400" dirty="0"/>
              <a:t>соединение на </a:t>
            </a:r>
          </a:p>
          <a:p>
            <a:r>
              <a:rPr lang="ru-RU" sz="2400" dirty="0"/>
              <a:t>магнитную восприимчивость.</a:t>
            </a:r>
          </a:p>
        </p:txBody>
      </p:sp>
    </p:spTree>
    <p:extLst>
      <p:ext uri="{BB962C8B-B14F-4D97-AF65-F5344CB8AC3E}">
        <p14:creationId xmlns:p14="http://schemas.microsoft.com/office/powerpoint/2010/main" val="388511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2017-2018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460420" y="0"/>
            <a:ext cx="5301589" cy="130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Разрывы цепочек и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ферроны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21B047C7-8B94-41E3-8FCE-A72233306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6" y="1486800"/>
            <a:ext cx="1691148" cy="953981"/>
          </a:xfrm>
          <a:prstGeom prst="rect">
            <a:avLst/>
          </a:prstGeom>
        </p:spPr>
      </p:pic>
      <p:pic>
        <p:nvPicPr>
          <p:cNvPr id="12" name="Рисунок 2">
            <a:extLst>
              <a:ext uri="{FF2B5EF4-FFF2-40B4-BE49-F238E27FC236}">
                <a16:creationId xmlns:a16="http://schemas.microsoft.com/office/drawing/2014/main" id="{D4960F14-E5C3-48B5-93D2-6B5C241C3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1" y="2393330"/>
            <a:ext cx="2895896" cy="1769714"/>
          </a:xfrm>
          <a:prstGeom prst="rect">
            <a:avLst/>
          </a:prstGeom>
        </p:spPr>
      </p:pic>
      <p:pic>
        <p:nvPicPr>
          <p:cNvPr id="13" name="Рисунок 7">
            <a:extLst>
              <a:ext uri="{FF2B5EF4-FFF2-40B4-BE49-F238E27FC236}">
                <a16:creationId xmlns:a16="http://schemas.microsoft.com/office/drawing/2014/main" id="{CFB1BB53-560D-43DC-9A10-392B24A019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8" y="4288910"/>
            <a:ext cx="3256514" cy="886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79D246-02AD-4597-869C-105F58376D56}"/>
              </a:ext>
            </a:extLst>
          </p:cNvPr>
          <p:cNvSpPr txBox="1"/>
          <p:nvPr/>
        </p:nvSpPr>
        <p:spPr>
          <a:xfrm>
            <a:off x="255588" y="5486400"/>
            <a:ext cx="316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Система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ферронов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A11BA-D6A3-4AC4-A811-A8D6920D04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087" b="26436"/>
          <a:stretch/>
        </p:blipFill>
        <p:spPr>
          <a:xfrm>
            <a:off x="4745038" y="3237260"/>
            <a:ext cx="2358128" cy="13058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71C9C7-07B9-4D3F-8432-4475B74731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30" r="22287" b="62680"/>
          <a:stretch/>
        </p:blipFill>
        <p:spPr>
          <a:xfrm flipV="1">
            <a:off x="7274409" y="3169987"/>
            <a:ext cx="674686" cy="6624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F9C434-9C22-4FE1-8E9B-61379B28BF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155"/>
          <a:stretch/>
        </p:blipFill>
        <p:spPr>
          <a:xfrm>
            <a:off x="4745037" y="4557116"/>
            <a:ext cx="4143375" cy="47654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DB1A08-44EC-446C-A0AA-D9BFF907A2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30" r="22287" b="62680"/>
          <a:stretch/>
        </p:blipFill>
        <p:spPr>
          <a:xfrm flipV="1">
            <a:off x="8073027" y="3177215"/>
            <a:ext cx="674686" cy="6624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AF6BCFE-5DD7-40A7-A2D3-B5C860CC42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30" r="22287" b="62680"/>
          <a:stretch/>
        </p:blipFill>
        <p:spPr>
          <a:xfrm flipV="1">
            <a:off x="8068267" y="3880638"/>
            <a:ext cx="674686" cy="662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27DBD0-4B39-4963-8ACE-7FD67B182371}"/>
                  </a:ext>
                </a:extLst>
              </p:cNvPr>
              <p:cNvSpPr txBox="1"/>
              <p:nvPr/>
            </p:nvSpPr>
            <p:spPr>
              <a:xfrm>
                <a:off x="3898722" y="4211883"/>
                <a:ext cx="973793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227DBD0-4B39-4963-8ACE-7FD67B182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722" y="4211883"/>
                <a:ext cx="973793" cy="415307"/>
              </a:xfrm>
              <a:prstGeom prst="rect">
                <a:avLst/>
              </a:prstGeom>
              <a:blipFill>
                <a:blip r:embed="rId8"/>
                <a:stretch>
                  <a:fillRect l="-6289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9F3A59-0072-4CA3-BF9B-667492907DB5}"/>
                  </a:ext>
                </a:extLst>
              </p:cNvPr>
              <p:cNvSpPr txBox="1"/>
              <p:nvPr/>
            </p:nvSpPr>
            <p:spPr>
              <a:xfrm>
                <a:off x="4218804" y="3374070"/>
                <a:ext cx="526234" cy="3720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kumimoji="0" lang="ru-RU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79F3A59-0072-4CA3-BF9B-667492907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804" y="3374070"/>
                <a:ext cx="526234" cy="372090"/>
              </a:xfrm>
              <a:prstGeom prst="rect">
                <a:avLst/>
              </a:prstGeom>
              <a:blipFill>
                <a:blip r:embed="rId9"/>
                <a:stretch>
                  <a:fillRect l="-12791" b="-129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010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92817" y="6422527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2018-2019 учебный год</a:t>
            </a:r>
          </a:p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513-D60C-4276-A47B-5A24FF273894}"/>
                  </a:ext>
                </a:extLst>
              </p:cNvPr>
              <p:cNvSpPr txBox="1"/>
              <p:nvPr/>
            </p:nvSpPr>
            <p:spPr>
              <a:xfrm>
                <a:off x="1161081" y="204439"/>
                <a:ext cx="77958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Myriad Pro"/>
                  </a:rPr>
                  <a:t>Анализ энергетического спектра двух взаимодействующих ферронов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  <a:latin typeface="Myriad Pro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AF2513-D60C-4276-A47B-5A24FF273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81" y="204439"/>
                <a:ext cx="7795883" cy="1384995"/>
              </a:xfrm>
              <a:prstGeom prst="rect">
                <a:avLst/>
              </a:prstGeom>
              <a:blipFill>
                <a:blip r:embed="rId4"/>
                <a:stretch>
                  <a:fillRect t="-4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192989B-8088-423E-B560-F8AD83848756}"/>
                  </a:ext>
                </a:extLst>
              </p:cNvPr>
              <p:cNvSpPr/>
              <p:nvPr/>
            </p:nvSpPr>
            <p:spPr>
              <a:xfrm>
                <a:off x="2820300" y="2218591"/>
                <a:ext cx="3503395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ru-RU" sz="2400" i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ru-RU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i="1"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C192989B-8088-423E-B560-F8AD83848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300" y="2218591"/>
                <a:ext cx="3503395" cy="509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C4C699D-29C4-4190-97D1-DAAD226DA51E}"/>
              </a:ext>
            </a:extLst>
          </p:cNvPr>
          <p:cNvSpPr txBox="1"/>
          <p:nvPr/>
        </p:nvSpPr>
        <p:spPr>
          <a:xfrm>
            <a:off x="790931" y="1586262"/>
            <a:ext cx="7562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Гамильтониан двух взаимодействующих </a:t>
            </a:r>
            <a:r>
              <a:rPr lang="ru-RU" sz="2400" dirty="0" err="1"/>
              <a:t>ферронов</a:t>
            </a:r>
            <a:r>
              <a:rPr lang="ru-RU" sz="2400" dirty="0"/>
              <a:t>: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BA5CBE-4256-430B-960E-605A82901B1F}"/>
              </a:ext>
            </a:extLst>
          </p:cNvPr>
          <p:cNvSpPr txBox="1"/>
          <p:nvPr/>
        </p:nvSpPr>
        <p:spPr>
          <a:xfrm>
            <a:off x="970372" y="2878330"/>
            <a:ext cx="3072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Уравнение Шредингера: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8747509-6A56-4EAB-83F0-46F501C3DF5C}"/>
                  </a:ext>
                </a:extLst>
              </p:cNvPr>
              <p:cNvSpPr/>
              <p:nvPr/>
            </p:nvSpPr>
            <p:spPr>
              <a:xfrm>
                <a:off x="4121609" y="2845608"/>
                <a:ext cx="1251689" cy="471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ru-RU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𝛹</a:t>
                </a:r>
                <a:r>
                  <a:rPr lang="ru-RU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</a:t>
                </a:r>
                <a:r>
                  <a:rPr lang="ru-RU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𝐸𝛹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8747509-6A56-4EAB-83F0-46F501C3D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609" y="2845608"/>
                <a:ext cx="1251689" cy="471539"/>
              </a:xfrm>
              <a:prstGeom prst="rect">
                <a:avLst/>
              </a:prstGeom>
              <a:blipFill>
                <a:blip r:embed="rId6"/>
                <a:stretch>
                  <a:fillRect l="-976" t="-9091" r="-6829" b="-29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16CABEE-40CD-4F1B-910D-402552A6F7CA}"/>
              </a:ext>
            </a:extLst>
          </p:cNvPr>
          <p:cNvSpPr txBox="1"/>
          <p:nvPr/>
        </p:nvSpPr>
        <p:spPr>
          <a:xfrm>
            <a:off x="970373" y="3575568"/>
            <a:ext cx="4402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Уровни энергии (для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S1=S2=3/2)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56417FD-4640-48FD-9584-472660500F5D}"/>
                  </a:ext>
                </a:extLst>
              </p:cNvPr>
              <p:cNvSpPr/>
              <p:nvPr/>
            </p:nvSpPr>
            <p:spPr>
              <a:xfrm>
                <a:off x="970372" y="4232916"/>
                <a:ext cx="425046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2000" smtClean="0"/>
                        <m:t>E</m:t>
                      </m:r>
                      <m:r>
                        <m:rPr>
                          <m:nor/>
                        </m:rPr>
                        <a:rPr lang="ru-RU" sz="2000" smtClean="0"/>
                        <m:t> = 0;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</m:t>
                      </m:r>
                      <m:r>
                        <m:rPr>
                          <m:nor/>
                        </m:rPr>
                        <a:rPr lang="ru-RU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∆ ±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0,1)</m:t>
                      </m:r>
                    </m:oMath>
                  </m:oMathPara>
                </a14:m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 3∆ ± 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0,1,2)</m:t>
                      </m:r>
                    </m:oMath>
                  </m:oMathPara>
                </a14:m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 6∆ ±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0,1,2,3)</m:t>
                      </m:r>
                    </m:oMath>
                  </m:oMathPara>
                </a14:m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</m:t>
                      </m:r>
                      <m:r>
                        <m:rPr>
                          <m:nor/>
                        </m:rPr>
                        <a:rPr lang="ru-RU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10</m:t>
                      </m:r>
                      <m:r>
                        <m:rPr>
                          <m:nor/>
                        </m:rPr>
                        <a:rPr lang="ru-RU" sz="2000"/>
                        <m:t>Δ</m:t>
                      </m:r>
                      <m:r>
                        <m:rPr>
                          <m:nor/>
                        </m:rPr>
                        <a:rPr lang="ru-RU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±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0,1,2,3,4)</m:t>
                      </m:r>
                    </m:oMath>
                  </m:oMathPara>
                </a14:m>
                <a:endParaRPr lang="ru-RU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/>
                        <m:t>E</m:t>
                      </m:r>
                      <m:r>
                        <m:rPr>
                          <m:nor/>
                        </m:rPr>
                        <a:rPr lang="ru-RU" sz="2000"/>
                        <m:t> = 15</m:t>
                      </m:r>
                      <m:r>
                        <m:rPr>
                          <m:nor/>
                        </m:rPr>
                        <a:rPr lang="ru-RU" sz="2000"/>
                        <m:t>Δ</m:t>
                      </m:r>
                      <m:r>
                        <m:rPr>
                          <m:nor/>
                        </m:rPr>
                        <a:rPr lang="ru-RU" sz="2000"/>
                        <m:t> ±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g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ru-RU" sz="2000"/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m:rPr>
                          <m:nor/>
                        </m:rPr>
                        <a:rPr lang="ru-RU" sz="2000"/>
                        <m:t>H</m:t>
                      </m:r>
                      <m:r>
                        <m:rPr>
                          <m:nor/>
                        </m:rPr>
                        <a:rPr lang="ru-RU" sz="2000"/>
                        <m:t>;</m:t>
                      </m:r>
                      <m:r>
                        <m:rPr>
                          <m:nor/>
                        </m:rPr>
                        <a:rPr lang="en-US" sz="2000" smtClean="0"/>
                        <m:t> </m:t>
                      </m:r>
                      <m:r>
                        <m:rPr>
                          <m:nor/>
                        </m:rPr>
                        <a:rPr lang="ru-RU" sz="2000"/>
                        <m:t>(</m:t>
                      </m:r>
                      <m:r>
                        <m:rPr>
                          <m:nor/>
                        </m:rPr>
                        <a:rPr lang="en-US" sz="2000"/>
                        <m:t>n</m:t>
                      </m:r>
                      <m:r>
                        <m:rPr>
                          <m:nor/>
                        </m:rPr>
                        <a:rPr lang="ru-RU" sz="2000"/>
                        <m:t> = 0,1,2,3,4,5)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56417FD-4640-48FD-9584-472660500F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72" y="4232916"/>
                <a:ext cx="4250465" cy="1938992"/>
              </a:xfrm>
              <a:prstGeom prst="rect">
                <a:avLst/>
              </a:prstGeom>
              <a:blipFill>
                <a:blip r:embed="rId7"/>
                <a:stretch>
                  <a:fillRect b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id="{0FAFA8A8-7EDC-465C-BC64-6277681F6DF5}"/>
              </a:ext>
            </a:extLst>
          </p:cNvPr>
          <p:cNvSpPr/>
          <p:nvPr/>
        </p:nvSpPr>
        <p:spPr>
          <a:xfrm>
            <a:off x="5220837" y="4232916"/>
            <a:ext cx="291548" cy="189352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B86D33-1EEC-4653-A0E2-941AA5D7FB73}"/>
              </a:ext>
            </a:extLst>
          </p:cNvPr>
          <p:cNvSpPr txBox="1"/>
          <p:nvPr/>
        </p:nvSpPr>
        <p:spPr>
          <a:xfrm>
            <a:off x="5373299" y="4848469"/>
            <a:ext cx="1228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уровней</a:t>
            </a:r>
          </a:p>
        </p:txBody>
      </p:sp>
    </p:spTree>
    <p:extLst>
      <p:ext uri="{BB962C8B-B14F-4D97-AF65-F5344CB8AC3E}">
        <p14:creationId xmlns:p14="http://schemas.microsoft.com/office/powerpoint/2010/main" val="230756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Высшая школа экономики, Москва, 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8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-201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9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/>
              </a:rPr>
              <a:t> учебный год</a:t>
            </a:r>
            <a:endParaRPr kumimoji="1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 Pro"/>
              <a:ea typeface="ＭＳ Ｐゴシック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904171" y="196849"/>
            <a:ext cx="4734085" cy="8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Анализ температурной зависимости теплоемкости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/>
                <a:ea typeface="ＭＳ Ｐゴシック"/>
              </a:rPr>
              <a:t>фото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D0BD245-138B-4C4B-A481-65D7393678C6}"/>
                  </a:ext>
                </a:extLst>
              </p:cNvPr>
              <p:cNvSpPr/>
              <p:nvPr/>
            </p:nvSpPr>
            <p:spPr>
              <a:xfrm>
                <a:off x="385044" y="5363833"/>
                <a:ext cx="297305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С=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func>
                                <m:func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</m:fName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func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abic Typesetting" panose="020B0604020202020204" pitchFamily="66" charset="-78"/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D0BD245-138B-4C4B-A481-65D739367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44" y="5363833"/>
                <a:ext cx="2973058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09CC2FF-45F6-4B92-B114-5BB04302F842}"/>
                  </a:ext>
                </a:extLst>
              </p:cNvPr>
              <p:cNvSpPr/>
              <p:nvPr/>
            </p:nvSpPr>
            <p:spPr>
              <a:xfrm>
                <a:off x="4664184" y="5508712"/>
                <a:ext cx="4479816" cy="632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=1+3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5ⅇ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+7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</m:num>
                            <m:den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C09CC2FF-45F6-4B92-B114-5BB04302F8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184" y="5508712"/>
                <a:ext cx="4479816" cy="6324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F9C66-2609-423C-907D-7C2F07F76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9231" y="1510294"/>
            <a:ext cx="5885537" cy="390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2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1714</Words>
  <Application>Microsoft Office PowerPoint</Application>
  <PresentationFormat>Экран (4:3)</PresentationFormat>
  <Paragraphs>126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Myriad Pro</vt:lpstr>
      <vt:lpstr>Myriad Pro Semibold</vt:lpstr>
      <vt:lpstr>Times New Roman</vt:lpstr>
      <vt:lpstr>Office Theme</vt:lpstr>
      <vt:lpstr>Вклад ферронов в теплоемкость, магнитную восприимчивость, намагниченность</vt:lpstr>
      <vt:lpstr>Презентация PowerPoint</vt:lpstr>
      <vt:lpstr>Презентация PowerPoint</vt:lpstr>
      <vt:lpstr>Спектр спиновых возбуждений в Y_2 BaNiO_5 и Y_1.805 Ca_0.195 BaNiO_5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Роман Астраханцев</cp:lastModifiedBy>
  <cp:revision>228</cp:revision>
  <dcterms:created xsi:type="dcterms:W3CDTF">2010-09-30T06:45:29Z</dcterms:created>
  <dcterms:modified xsi:type="dcterms:W3CDTF">2019-12-11T12:55:24Z</dcterms:modified>
</cp:coreProperties>
</file>