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14" r:id="rId4"/>
    <p:sldId id="312" r:id="rId5"/>
    <p:sldId id="313" r:id="rId6"/>
    <p:sldId id="315" r:id="rId7"/>
    <p:sldId id="295" r:id="rId8"/>
    <p:sldId id="301" r:id="rId9"/>
    <p:sldId id="30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63108" autoAdjust="0"/>
  </p:normalViewPr>
  <p:slideViewPr>
    <p:cSldViewPr snapToGrid="0">
      <p:cViewPr varScale="1">
        <p:scale>
          <a:sx n="68" d="100"/>
          <a:sy n="68" d="100"/>
        </p:scale>
        <p:origin x="27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2C50-1D39-4FDF-9144-D0F65530875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20D6-BD7E-46A0-869D-696385944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5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18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/>
                <a:ea typeface="Times New Roman"/>
              </a:rPr>
              <a:t>Можно одним предложением: В соединении Y</a:t>
            </a:r>
            <a:r>
              <a:rPr lang="ru-RU" sz="1200" baseline="-25000" dirty="0">
                <a:effectLst/>
                <a:latin typeface="Times New Roman"/>
                <a:ea typeface="Times New Roman"/>
              </a:rPr>
              <a:t>2</a:t>
            </a:r>
            <a:r>
              <a:rPr lang="ru-RU" sz="1200" dirty="0">
                <a:effectLst/>
                <a:latin typeface="Times New Roman"/>
                <a:ea typeface="Times New Roman"/>
              </a:rPr>
              <a:t>BaNiO</a:t>
            </a:r>
            <a:r>
              <a:rPr lang="ru-RU" sz="1200" baseline="-25000" dirty="0">
                <a:effectLst/>
                <a:latin typeface="Times New Roman"/>
                <a:ea typeface="Times New Roman"/>
              </a:rPr>
              <a:t>5</a:t>
            </a:r>
            <a:r>
              <a:rPr lang="ru-RU" sz="1200" dirty="0">
                <a:effectLst/>
                <a:latin typeface="Times New Roman"/>
                <a:ea typeface="Times New Roman"/>
              </a:rPr>
              <a:t>, содержащем цепочки магнитных ионов со спином </a:t>
            </a:r>
            <a:r>
              <a:rPr lang="en-US" sz="1200" dirty="0">
                <a:effectLst/>
                <a:latin typeface="Times New Roman"/>
                <a:ea typeface="Times New Roman"/>
              </a:rPr>
              <a:t>S</a:t>
            </a:r>
            <a:r>
              <a:rPr lang="ru-RU" sz="1200" dirty="0">
                <a:effectLst/>
                <a:latin typeface="Times New Roman"/>
                <a:ea typeface="Times New Roman"/>
              </a:rPr>
              <a:t> = 1 (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халдейновские</a:t>
            </a:r>
            <a:r>
              <a:rPr lang="ru-RU" sz="1200" dirty="0">
                <a:effectLst/>
                <a:latin typeface="Times New Roman"/>
                <a:ea typeface="Times New Roman"/>
              </a:rPr>
              <a:t> цепочки), реализуется неупорядоченное основное состояние со спиновой щелью </a:t>
            </a:r>
            <a:r>
              <a:rPr lang="ru-RU" sz="1200" dirty="0">
                <a:effectLst/>
                <a:latin typeface="Times New Roman"/>
                <a:ea typeface="Calibri"/>
              </a:rPr>
              <a:t>∆ = 100 K.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Либо сказать так: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Исходное соединение Y2BaNiO5 является типичным </a:t>
            </a:r>
            <a:r>
              <a:rPr lang="ru-RU" dirty="0" err="1"/>
              <a:t>халдейновским</a:t>
            </a:r>
            <a:r>
              <a:rPr lang="ru-RU" dirty="0"/>
              <a:t> магнетиком, который </a:t>
            </a:r>
            <a:r>
              <a:rPr lang="ru-RU" b="1" dirty="0"/>
              <a:t>не упорядочивается вплоть до 0.01 К,</a:t>
            </a:r>
            <a:r>
              <a:rPr lang="ru-RU" dirty="0"/>
              <a:t> в отличие от </a:t>
            </a:r>
            <a:r>
              <a:rPr lang="ru-RU" strike="sngStrike" dirty="0"/>
              <a:t>ферромагнетиков</a:t>
            </a:r>
            <a:r>
              <a:rPr lang="ru-RU" strike="sngStrike" baseline="0" dirty="0"/>
              <a:t> </a:t>
            </a:r>
            <a:r>
              <a:rPr lang="ru-RU" strike="noStrike" baseline="0" dirty="0"/>
              <a:t>классических магнетиков</a:t>
            </a:r>
            <a:r>
              <a:rPr lang="ru-RU" strike="noStrike" dirty="0"/>
              <a:t>.</a:t>
            </a:r>
          </a:p>
          <a:p>
            <a:r>
              <a:rPr lang="ru-RU" dirty="0"/>
              <a:t>В структуре содержатся цепочки ионов </a:t>
            </a:r>
            <a:r>
              <a:rPr lang="en-US" dirty="0"/>
              <a:t>Ni2+</a:t>
            </a:r>
            <a:r>
              <a:rPr lang="ru-RU" dirty="0"/>
              <a:t> со спином </a:t>
            </a:r>
            <a:r>
              <a:rPr lang="en-US" dirty="0"/>
              <a:t>s=1</a:t>
            </a:r>
            <a:r>
              <a:rPr lang="ru-RU" dirty="0"/>
              <a:t>.</a:t>
            </a:r>
            <a:r>
              <a:rPr lang="ru-RU" baseline="0" dirty="0"/>
              <a:t> Цепочки не взаимодействуют друг с другом. </a:t>
            </a:r>
            <a:endParaRPr lang="ru-RU" b="1" dirty="0"/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допированных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кальцием соединениях ионы кальция встают на место иттрия. На теплоемкости появляется аномалия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магнитной восприимчивости ниже 3 К наблюдается изменение в поведении восприимчивости, измеренной в режимах ZFC и FC, характерное для спин-стекольного состояния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  <a:p>
            <a:r>
              <a:rPr lang="ru-RU" strike="sngStrike" dirty="0"/>
              <a:t>Хотя </a:t>
            </a:r>
            <a:r>
              <a:rPr lang="ru-RU" strike="sngStrike" dirty="0" err="1"/>
              <a:t>никелаты</a:t>
            </a:r>
            <a:r>
              <a:rPr lang="ru-RU" strike="sngStrike" dirty="0"/>
              <a:t> исследуются уже в течение длительного времени, целый ряд принципиальных вопросов, связанных с поведением </a:t>
            </a:r>
            <a:r>
              <a:rPr lang="ru-RU" strike="sngStrike" dirty="0" err="1"/>
              <a:t>халдейновской</a:t>
            </a:r>
            <a:r>
              <a:rPr lang="ru-RU" strike="sngStrike" dirty="0"/>
              <a:t> цепочки и редкоземельных металлов, до конца не решен.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40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допированных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кальцием соединениях ионы кальция встают на место иттрия. На теплоемкости появляется аномалия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ru-RU" sz="1200" dirty="0">
                <a:effectLst/>
                <a:latin typeface="Times New Roman"/>
                <a:ea typeface="Calibri"/>
              </a:rPr>
              <a:t>, которая смещается в сторону высоких температур с увеличением магнитного поля и это смещение практически не зависит от направления приложенного магнитного поля.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Перераспределение электронов приводит к аномалии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помещении соединения  в магнитное поле, на температурной зависимости теплоемкости появляется аномалия </a:t>
            </a:r>
            <a:r>
              <a:rPr kumimoji="0" lang="ru-RU" sz="12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широкий максимум, который смещается в сторону более высоких температур при увеличении поля. Причем смещение носит изотропный характер, т.е. практические не зависит от направления приложенного магнитного поля относительно кристаллографических осей. </a:t>
            </a: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393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trike="sngStrike" dirty="0"/>
              <a:t>На графике видно, что т</a:t>
            </a:r>
            <a:r>
              <a:rPr kumimoji="0" lang="ru-RU" sz="12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емпература</a:t>
            </a: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«расщепления» магнитной восприимчивости, измеренной в режимах </a:t>
            </a:r>
            <a:r>
              <a:rPr kumimoji="0" lang="en-US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 </a:t>
            </a: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смещается в сторону более высоких температур с увеличением концентрации кальция. </a:t>
            </a:r>
            <a:r>
              <a:rPr lang="ru-RU" strike="sngStrike" dirty="0"/>
              <a:t> </a:t>
            </a:r>
            <a:r>
              <a: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говорит о том, что  введение примесей кальция вызывает появление взаимодействий, носящих ферромагнитный характер.</a:t>
            </a:r>
          </a:p>
          <a:p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того, на магнитной восприимчивости ниже 3 К наблюдается изменение в поведении восприимчивости, измеренной в режимах ZFC и FC, характерное для спин-стекольного состояния, когда есть ближний порядок.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Спинстекольное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состояние- ближний магнитный порядок.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503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Немагнитные примеси внутри никелевой цепочки приводят к ее разрыву. </a:t>
            </a:r>
            <a:r>
              <a:rPr lang="ru-RU" sz="1200" b="0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концах сегментов цепочки появляются спины S=1/2., которые могут взаимодействовать друг с другом через флуктуации никелевой цепочки. Кроме того, </a:t>
            </a:r>
            <a:r>
              <a:rPr lang="ru-RU" sz="1200" b="1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недоокисленный кислород внутри цепочки может приводить к ферромагнитному взаимодействию двух ближайших ионов никеля, т.е. образованию </a:t>
            </a:r>
            <a:r>
              <a:rPr lang="ru-RU" sz="1200" b="1" i="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b="1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никелевую цепочку. Два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взаимодействовать вдоль одной цепочки на расстоянии не больше 7 межатомных расстояний</a:t>
            </a:r>
          </a:p>
          <a:p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Допирование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кальцием приводит к появлению дырки на апикальном ионе кислорода, связывающем два соседних иона никеля внутри цепочки. Дырка со спином S = 1/2 с 2p</a:t>
            </a:r>
            <a:r>
              <a:rPr lang="ru-RU" sz="1200" u="sng" baseline="-25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z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орбитали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O перепрыгивает на место дырки на d</a:t>
            </a:r>
            <a:r>
              <a:rPr lang="ru-RU" sz="1200" u="sng" baseline="-25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z</a:t>
            </a:r>
            <a:r>
              <a:rPr lang="ru-RU" sz="1200" u="sng" baseline="30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2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орбиталь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Ni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. На освободившее место иона кислорода происходит перескок дырки с другого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Ni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. Этот виртуальный обмен дырками приводит к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ферромагнитному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взаимодействию между двумя ближайшими ионами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Ni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. Возникает кластер со спином S = 3/2 —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феррон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. Взаимодействие между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ферронами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может осуществляться через спиновые флуктуации внутри никелевой цепочки, когда расстояние между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ферронами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меньше длины корреляции </a:t>
            </a:r>
            <a:r>
              <a:rPr lang="ru-RU" sz="1200" u="sng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халдейновской</a:t>
            </a:r>
            <a:r>
              <a:rPr lang="ru-RU" sz="1200" u="sng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цепочки</a:t>
            </a:r>
            <a:r>
              <a:rPr lang="ru-RU" sz="1200" dirty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.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литературе рассматриваются модели образования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энергетический спектр единичного </a:t>
            </a:r>
            <a:r>
              <a:rPr lang="ru-RU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во-первых не </a:t>
            </a:r>
            <a:r>
              <a:rPr lang="ru-RU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менятся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присутствии внешнего поля, а во-вторых распределение электронов по подуровням спектра приводят к аномалии </a:t>
            </a:r>
            <a:r>
              <a:rPr lang="ru-RU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высоких температурах. Ч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 описать экспериментальные данные,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усложнили модель, рассматривая взаимодействие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двух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57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Нам необходимо было получить формулы для расчета теплоемкости и магнитной восприимчивости для системы двух взаимодействующих </a:t>
                </a:r>
                <a:r>
                  <a:rPr lang="ru-RU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ферронов</a:t>
                </a:r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со спинами спина 3/2 . Для начала требовалось провести расчеты для получения энергетических уровней.</a:t>
                </a:r>
                <a:endParaRPr lang="en-US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расчетах использовались методы матричной квантовой механики.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Зеемановское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взаимодействие. Полный спин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опр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 правилу сложению моментов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S=S1+S2; S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S1+S2-1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S=s1-s2,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т.е.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S=3,2,1,0 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=3/2. </a:t>
                </a:r>
                <a:r>
                  <a:rPr lang="ru-RU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Б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ыли получены следующие эн. уровни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отсутствие поля. Используя эти данные, стандартными методами термодинамики в дальнейшем были получены выражения для магнитной восприимчивости и теплоемкости. </a:t>
                </a:r>
                <a:endParaRPr lang="ru-RU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расчетах анизотропия не учитывалась.</a:t>
                </a: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Самостоятельные исследования в рамках данной работы.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…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</a:t>
                </a:r>
                <a:r>
                  <a:rPr lang="ru-RU" b="1" i="0">
                    <a:latin typeface="Cambria Math" panose="02040503050406030204" pitchFamily="18" charset="0"/>
                  </a:rPr>
                  <a:t>𝝁_𝑩 𝒈𝑯〖𝒊𝒔 ̂〗_𝒊 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:r>
                  <a:rPr lang="ru-RU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𝒔 ̂_</a:t>
                </a:r>
                <a:r>
                  <a:rPr lang="en-US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𝒊</a:t>
                </a:r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=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x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,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y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,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</a:p>
              <a:p>
                <a:endParaRPr lang="ru-RU" dirty="0"/>
              </a:p>
              <a:p>
                <a:endParaRPr lang="ru-RU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984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аномалии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(широкого максимума)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теплоемкости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Теплоемкость рас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читана по формуле (см. верхнюю формулу),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стат. вес.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полученный энергетический спектр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отсутствие магнитного поля, были получены формулы для взаимодействующих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спинами.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обнаружено, что для каждого из этих спинов максимум теплоемкости смещается в сторону более высоких температур, если увеличивать значение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изменения знака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противоположный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ферромагнитный обмен между </a:t>
            </a:r>
            <a:r>
              <a:rPr lang="ru-RU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остается тем же.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Теплоемкость размерность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446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максимумов на магнитной восприимчивости.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получено, что, при увеличении 𝛥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величина магнитной восприимчивости уменьшается, причем максимум слегка сдвигается в сторону более высоких температур.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759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A330-1C84-4DDC-9565-9399B430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45C8B-829F-469C-B3DE-36560FCA3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21D90-0DA9-4B09-95FB-C1A86ADC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F6CA9-5C7B-42C7-836D-829064C4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816A-C749-4FAD-8BD9-A5A86C6F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68696-ECFA-4485-AFEE-C8C1C10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1CBDAD-DCDD-4839-A69F-499146D1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7443B-2695-4E28-BF5F-7230B4C2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A65B2-D7E6-4E9E-A203-48EB88C4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A5461-5DDF-4332-A533-3D265D11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3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2E737F-EBB3-4E21-8E5E-143A749FB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A169C-0561-4C88-B038-27B41FA7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22D55-CAFE-430A-8DAB-30A3404C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3B3D9-CBA2-4C1B-ADF9-E807535E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4428C-40A2-4F24-BE90-E5EB99CE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6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85A4F-9779-4845-95AE-E0B2DA6C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3DD18-6A95-4333-AECD-731EEE6F9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FD3DA-AAE7-4ED6-B76B-B50B915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51BA7-D375-464A-BF14-7D3D0485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CEDED-A4A5-4D30-9F3B-8349CA48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5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A15C4-A488-4040-A4D2-055E3780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34673-FDE9-4CA1-91C3-FDC6EF58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941C2-0CE7-4405-99D4-901F69F7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8155A-A0E2-49C4-B92B-FC0BAE9C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4987D-E96D-47B0-A161-76E2CB5E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34D5-9ABF-494D-9856-449380FA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1DF13-9591-4261-9E25-E22C71C4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E4BFAF-AE4D-4654-BDA9-6D08AC83D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39D1C-08A5-46CC-97D9-E275AE89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46D1D-10D9-4190-BE52-9D5C34EE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D9D4A-D34A-4344-AC67-1F5116B0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E29C8-302A-4752-8529-F57065B4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4D275-9CDC-44F1-BE28-61BDAA19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2C5DA-ADB3-4303-AA1B-4BE8816C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557C04-4F1B-4DB9-8A6C-7C4480DFA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D73882-9428-4084-8F81-256B7FE3E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DDF5F8-D179-441F-A0F2-8A3F5FCD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2CDCA9-0874-4B18-9DD6-B3EFF729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99232D-1FFC-4DF0-B18B-CE509E43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2EB74-FC26-40ED-B50D-497D71C7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384A3E-C8EC-4D10-9062-C2E3F423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472D03-33D0-4B98-81A3-B4BAEA28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363391-ADCB-45D4-A928-C7B925B8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307AC4-E5E1-41BB-809E-7785172D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45004C-4D3E-4B9A-BE93-2E49EADC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FCBE-5F55-4859-97FB-5FED547C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5C39-1BCB-475D-9D6F-8F79816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A0779-1254-4040-B769-3A967F20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6C026-C318-4CC1-A8FD-A153DEAE2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120C2-F6B6-4E29-82BB-A9EE1E38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26F44-53A6-4033-9257-56176BC9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9CAD9-601F-4C9A-8ECF-816659A7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7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97B7-6006-4B24-9E15-BD83C782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D6ADD1-2C04-4FC7-8570-D516FEC4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A82A4-9F0C-461C-8368-09CA995C1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04317-ACB7-42C2-B17D-D6E02C4E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F20AE-22EE-48F5-B44A-48328FF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CD1A7-29EC-422C-B4F1-A8006C1E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BF1-E294-4643-A02B-D3E75993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4D473-B66F-424A-B418-9C54BAA0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9799C-F65D-4257-8BCE-9EF3D8DB8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64F8-A949-4773-A5FF-D544826CB0B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54C8F-B26D-4424-845F-21663B8E0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F79DC-E56A-4FF5-A951-F7363E797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FF53-673D-42EB-B4D0-76FC80E5E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820165"/>
            <a:ext cx="7772400" cy="212885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Влияние двух взаимодействующих </a:t>
            </a:r>
            <a:r>
              <a:rPr lang="ru-RU" sz="3200" b="1" dirty="0" err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ферронов</a:t>
            </a:r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 со спинами S=5/2, S=7/2 на магнитную восприимчивость и теплоемкость системы</a:t>
            </a:r>
            <a:endParaRPr lang="en-US" sz="32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1523" y="5398221"/>
            <a:ext cx="8880954" cy="908050"/>
          </a:xfrm>
        </p:spPr>
        <p:txBody>
          <a:bodyPr anchor="ctr"/>
          <a:lstStyle/>
          <a:p>
            <a:pPr eaLnBrk="1" hangingPunct="1"/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Докладчик: </a:t>
            </a:r>
            <a:r>
              <a:rPr lang="ru-RU" sz="15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Гаварина</a:t>
            </a:r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Светлана</a:t>
            </a:r>
          </a:p>
          <a:p>
            <a:pPr eaLnBrk="1" hangingPunct="1"/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Арнольдовна, доцент, канд.</a:t>
            </a:r>
            <a:r>
              <a:rPr lang="ru-RU" sz="15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физ</a:t>
            </a:r>
            <a:r>
              <a:rPr lang="ru-RU" sz="15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.-</a:t>
            </a:r>
            <a:r>
              <a:rPr lang="ru-RU" sz="15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мат.н</a:t>
            </a:r>
            <a:endParaRPr lang="ru-RU" sz="15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www.hse.ru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867689-DD1D-48F6-99A7-B2A2DC1FA0F4}"/>
              </a:ext>
            </a:extLst>
          </p:cNvPr>
          <p:cNvSpPr txBox="1">
            <a:spLocks/>
          </p:cNvSpPr>
          <p:nvPr/>
        </p:nvSpPr>
        <p:spPr bwMode="auto">
          <a:xfrm>
            <a:off x="2119746" y="2035549"/>
            <a:ext cx="4904508" cy="7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Доклад к семинару НУГ проект</a:t>
            </a:r>
            <a:endParaRPr lang="en-US" sz="20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5BC80F-177A-40A1-869B-17444FFC1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" y="1688222"/>
            <a:ext cx="5761219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7BC0647-1EEA-43F9-83B0-9E812254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6" y="3271293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0">
            <a:extLst>
              <a:ext uri="{FF2B5EF4-FFF2-40B4-BE49-F238E27FC236}">
                <a16:creationId xmlns:a16="http://schemas.microsoft.com/office/drawing/2014/main" id="{69E88F2E-9B4C-41BD-B6DA-DADAFB56AD26}"/>
              </a:ext>
            </a:extLst>
          </p:cNvPr>
          <p:cNvSpPr/>
          <p:nvPr/>
        </p:nvSpPr>
        <p:spPr>
          <a:xfrm>
            <a:off x="2364504" y="238666"/>
            <a:ext cx="603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1. Постановка проблемы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718EC4-DB05-49C6-9ED7-968785534630}"/>
              </a:ext>
            </a:extLst>
          </p:cNvPr>
          <p:cNvSpPr/>
          <p:nvPr/>
        </p:nvSpPr>
        <p:spPr>
          <a:xfrm>
            <a:off x="5944209" y="2315683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  <a:cs typeface="Tahoma"/>
              </a:rPr>
              <a:t>Y</a:t>
            </a:r>
            <a:r>
              <a:rPr lang="ru-RU" sz="2800" b="1" kern="100" baseline="-25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2800" b="1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2800" b="1" kern="100" baseline="-25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2800" b="1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1914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BA02E-3982-4D3A-B625-F85D84D7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78" y="1710474"/>
            <a:ext cx="3786178" cy="4771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D032B-51BB-42D6-ACED-4BBE6BA434FC}"/>
              </a:ext>
            </a:extLst>
          </p:cNvPr>
          <p:cNvSpPr txBox="1"/>
          <p:nvPr/>
        </p:nvSpPr>
        <p:spPr>
          <a:xfrm>
            <a:off x="383128" y="1401317"/>
            <a:ext cx="858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Влияние </a:t>
            </a:r>
            <a:r>
              <a:rPr lang="ru-RU" sz="2400" dirty="0" err="1"/>
              <a:t>допирования</a:t>
            </a:r>
            <a:r>
              <a:rPr lang="ru-RU" sz="2400" dirty="0"/>
              <a:t> соединения кальцием на теплоемкость</a:t>
            </a:r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BD8DD0AA-570F-4B4E-A19C-EC9E9DCBFA2F}"/>
              </a:ext>
            </a:extLst>
          </p:cNvPr>
          <p:cNvSpPr/>
          <p:nvPr/>
        </p:nvSpPr>
        <p:spPr>
          <a:xfrm>
            <a:off x="2364504" y="238666"/>
            <a:ext cx="603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1. Постановка проблемы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BDBF2-B99E-4F0A-8F98-2C6C3F0A07BD}"/>
              </a:ext>
            </a:extLst>
          </p:cNvPr>
          <p:cNvSpPr txBox="1"/>
          <p:nvPr/>
        </p:nvSpPr>
        <p:spPr>
          <a:xfrm>
            <a:off x="638070" y="5618238"/>
            <a:ext cx="345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T. Ito, H. Takagi</a:t>
            </a:r>
            <a:br>
              <a:rPr lang="ru-RU" dirty="0">
                <a:latin typeface="AntiquaPSCyr-Regular"/>
              </a:rPr>
            </a:br>
            <a:r>
              <a:rPr lang="en-US" dirty="0" err="1"/>
              <a:t>Physica</a:t>
            </a:r>
            <a:r>
              <a:rPr lang="en-US" dirty="0"/>
              <a:t> B 329–333 (2003) 890–891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9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1914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FE0CF7-E04D-4210-BAAB-74D1E6A1B35B}"/>
              </a:ext>
            </a:extLst>
          </p:cNvPr>
          <p:cNvSpPr/>
          <p:nvPr/>
        </p:nvSpPr>
        <p:spPr>
          <a:xfrm>
            <a:off x="1940687" y="5299065"/>
            <a:ext cx="6034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ntiquaPSCyr-Regular"/>
              </a:rPr>
              <a:t>Влияние примесей на магнитную восприимчивость</a:t>
            </a:r>
          </a:p>
          <a:p>
            <a:pPr algn="ctr"/>
            <a:r>
              <a:rPr lang="en-US" dirty="0"/>
              <a:t>E. </a:t>
            </a:r>
            <a:r>
              <a:rPr lang="en-US" dirty="0" err="1"/>
              <a:t>Janod</a:t>
            </a:r>
            <a:r>
              <a:rPr lang="en-US" dirty="0"/>
              <a:t>, C. </a:t>
            </a:r>
            <a:r>
              <a:rPr lang="en-US" dirty="0" err="1"/>
              <a:t>Payen</a:t>
            </a:r>
            <a:r>
              <a:rPr lang="en-US" dirty="0"/>
              <a:t>, F.-X. </a:t>
            </a:r>
            <a:r>
              <a:rPr lang="en-US" dirty="0" err="1"/>
              <a:t>Lannuzel</a:t>
            </a:r>
            <a:r>
              <a:rPr lang="en-US" dirty="0"/>
              <a:t>, K. </a:t>
            </a:r>
            <a:r>
              <a:rPr lang="en-US" dirty="0" err="1"/>
              <a:t>Schoumacker</a:t>
            </a:r>
            <a:r>
              <a:rPr lang="ru-RU" dirty="0"/>
              <a:t>.</a:t>
            </a:r>
            <a:br>
              <a:rPr lang="ru-RU" dirty="0"/>
            </a:br>
            <a:r>
              <a:rPr lang="en-US" dirty="0">
                <a:latin typeface="AntiquaPSCyr-Regular"/>
              </a:rPr>
              <a:t>Physical Review B, volume 63</a:t>
            </a:r>
            <a:r>
              <a:rPr lang="ru-RU" dirty="0">
                <a:latin typeface="AntiquaPSCyr-Regular"/>
              </a:rPr>
              <a:t>, </a:t>
            </a:r>
            <a:r>
              <a:rPr lang="en-US" dirty="0">
                <a:latin typeface="AntiquaPSCyr-Regular"/>
              </a:rPr>
              <a:t>(</a:t>
            </a:r>
            <a:r>
              <a:rPr lang="ru-RU" dirty="0">
                <a:latin typeface="AntiquaPSCyr-Regular"/>
              </a:rPr>
              <a:t>2001</a:t>
            </a:r>
            <a:r>
              <a:rPr lang="en-US" dirty="0">
                <a:latin typeface="AntiquaPSCyr-Regular"/>
              </a:rPr>
              <a:t>)</a:t>
            </a:r>
            <a:endParaRPr lang="ru-RU" dirty="0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1BCC4ECC-805F-477C-BE36-F9B3DC3317CB}"/>
              </a:ext>
            </a:extLst>
          </p:cNvPr>
          <p:cNvSpPr/>
          <p:nvPr/>
        </p:nvSpPr>
        <p:spPr>
          <a:xfrm>
            <a:off x="2364504" y="238666"/>
            <a:ext cx="603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1. Постановка проблемы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AD7BE5-D7D3-4D36-8D15-0FB4CC85B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450729"/>
            <a:ext cx="4171950" cy="37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2017-2018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6" y="1486800"/>
            <a:ext cx="1691148" cy="953981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" y="2393330"/>
            <a:ext cx="2895896" cy="1769714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4288910"/>
            <a:ext cx="3256514" cy="88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9D246-02AD-4597-869C-105F58376D56}"/>
              </a:ext>
            </a:extLst>
          </p:cNvPr>
          <p:cNvSpPr txBox="1"/>
          <p:nvPr/>
        </p:nvSpPr>
        <p:spPr>
          <a:xfrm>
            <a:off x="255588" y="5486400"/>
            <a:ext cx="316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Система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A11BA-D6A3-4AC4-A811-A8D6920D04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87" b="26436"/>
          <a:stretch/>
        </p:blipFill>
        <p:spPr>
          <a:xfrm>
            <a:off x="4745038" y="3237260"/>
            <a:ext cx="2358128" cy="1305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1C9C7-07B9-4D3F-8432-4475B7473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7274409" y="3169987"/>
            <a:ext cx="674686" cy="662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F9C434-9C22-4FE1-8E9B-61379B28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55"/>
          <a:stretch/>
        </p:blipFill>
        <p:spPr>
          <a:xfrm>
            <a:off x="4745037" y="4536796"/>
            <a:ext cx="4143375" cy="476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DB1A08-44EC-446C-A0AA-D9BFF907A2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73027" y="3177215"/>
            <a:ext cx="674686" cy="6624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F6BCFE-5DD7-40A7-A2D3-B5C860CC4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68267" y="3880638"/>
            <a:ext cx="674686" cy="66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/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blipFill>
                <a:blip r:embed="rId8"/>
                <a:stretch>
                  <a:fillRect l="-628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/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blipFill>
                <a:blip r:embed="rId9"/>
                <a:stretch>
                  <a:fillRect l="-1279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0">
            <a:extLst>
              <a:ext uri="{FF2B5EF4-FFF2-40B4-BE49-F238E27FC236}">
                <a16:creationId xmlns:a16="http://schemas.microsoft.com/office/drawing/2014/main" id="{A5D07F38-BFCA-4EED-A83E-15BBDCA539AE}"/>
              </a:ext>
            </a:extLst>
          </p:cNvPr>
          <p:cNvSpPr/>
          <p:nvPr/>
        </p:nvSpPr>
        <p:spPr>
          <a:xfrm>
            <a:off x="2364504" y="238666"/>
            <a:ext cx="603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Этап 1. Постановка проблемы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3C00F4-B40A-4D27-859B-6467183FA38C}"/>
              </a:ext>
            </a:extLst>
          </p:cNvPr>
          <p:cNvSpPr/>
          <p:nvPr/>
        </p:nvSpPr>
        <p:spPr>
          <a:xfrm>
            <a:off x="3512102" y="5390249"/>
            <a:ext cx="577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Indrani</a:t>
            </a:r>
            <a:r>
              <a:rPr lang="en-US" dirty="0"/>
              <a:t> Bose, Emily Chattopadhyay</a:t>
            </a:r>
            <a:br>
              <a:rPr lang="ru-RU" dirty="0">
                <a:latin typeface="AntiquaPSCyr-Regular"/>
              </a:rPr>
            </a:br>
            <a:r>
              <a:rPr lang="en-US" dirty="0">
                <a:latin typeface="AntiquaPSCyr-Regular"/>
              </a:rPr>
              <a:t>International Journal of Modern Physics B, Vol. 15 </a:t>
            </a:r>
            <a:r>
              <a:rPr lang="ru-RU" dirty="0">
                <a:latin typeface="AntiquaPSCyr-Regular"/>
              </a:rPr>
              <a:t>, </a:t>
            </a:r>
            <a:r>
              <a:rPr lang="pt-BR" dirty="0">
                <a:latin typeface="AntiquaPSCyr-Regular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72177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89455" y="642637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013217" y="196849"/>
            <a:ext cx="6075706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Этап 2. Расчеты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191633" y="1507043"/>
            <a:ext cx="801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Times New Roman" panose="02020603050405020304" pitchFamily="18" charset="0"/>
              </a:rPr>
              <a:t>Гамильтониан двух взаимодействующих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Times New Roman" panose="02020603050405020304" pitchFamily="18" charset="0"/>
              </a:rPr>
              <a:t>ферронов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2160BC2-4F2C-411B-A44D-BB672796BB58}"/>
                  </a:ext>
                </a:extLst>
              </p:cNvPr>
              <p:cNvSpPr/>
              <p:nvPr/>
            </p:nvSpPr>
            <p:spPr>
              <a:xfrm>
                <a:off x="2432824" y="1963325"/>
                <a:ext cx="412523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kumimoji="0" lang="ru-R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ru-RU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ru-R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ru-RU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ru-RU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2160BC2-4F2C-411B-A44D-BB672796B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24" y="1963325"/>
                <a:ext cx="4125232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D7B135-A965-4794-8769-99F80AF28255}"/>
                  </a:ext>
                </a:extLst>
              </p:cNvPr>
              <p:cNvSpPr/>
              <p:nvPr/>
            </p:nvSpPr>
            <p:spPr>
              <a:xfrm>
                <a:off x="1039070" y="3373328"/>
                <a:ext cx="143109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𝛹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𝐸𝛹</a:t>
                </a:r>
                <a:endPara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D7B135-A965-4794-8769-99F80AF28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70" y="3373328"/>
                <a:ext cx="1431096" cy="534762"/>
              </a:xfrm>
              <a:prstGeom prst="rect">
                <a:avLst/>
              </a:prstGeom>
              <a:blipFill>
                <a:blip r:embed="rId5"/>
                <a:stretch>
                  <a:fillRect t="-10227" r="-8085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E94190-A729-4144-8B38-E4B652EC070E}"/>
              </a:ext>
            </a:extLst>
          </p:cNvPr>
          <p:cNvSpPr txBox="1"/>
          <p:nvPr/>
        </p:nvSpPr>
        <p:spPr>
          <a:xfrm>
            <a:off x="242741" y="2701644"/>
            <a:ext cx="378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Times New Roman" panose="02020603050405020304" pitchFamily="18" charset="0"/>
              </a:rPr>
              <a:t>Уравнение Шредингера: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0FB296-B111-44F5-98E6-0C13393227B9}"/>
                  </a:ext>
                </a:extLst>
              </p:cNvPr>
              <p:cNvSpPr txBox="1"/>
              <p:nvPr/>
            </p:nvSpPr>
            <p:spPr>
              <a:xfrm>
                <a:off x="4199713" y="2684422"/>
                <a:ext cx="4623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Times New Roman" panose="02020603050405020304" pitchFamily="18" charset="0"/>
                  </a:rPr>
                  <a:t>Уровни энергии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Times New Roman" panose="02020603050405020304" pitchFamily="18" charset="0"/>
                  </a:rPr>
                  <a:t>=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Times New Roman" panose="02020603050405020304" pitchFamily="18" charset="0"/>
                  </a:rPr>
                  <a:t>3/2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0FB296-B111-44F5-98E6-0C1339322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13" y="2684422"/>
                <a:ext cx="4623754" cy="461665"/>
              </a:xfrm>
              <a:prstGeom prst="rect">
                <a:avLst/>
              </a:prstGeom>
              <a:blipFill>
                <a:blip r:embed="rId6"/>
                <a:stretch>
                  <a:fillRect l="-2111" t="-10526" r="-171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2FB04E-82AD-4667-A040-9F43DE0C3D6F}"/>
                  </a:ext>
                </a:extLst>
              </p:cNvPr>
              <p:cNvSpPr/>
              <p:nvPr/>
            </p:nvSpPr>
            <p:spPr>
              <a:xfrm>
                <a:off x="201314" y="4931229"/>
                <a:ext cx="3627340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0;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∆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±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g</m:t>
                      </m:r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ru-RU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0,1)</m:t>
                      </m:r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3∆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±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g</m:t>
                      </m:r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ru-RU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0,1,2)</m:t>
                      </m:r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E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6∆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±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g</m:t>
                      </m:r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ru-RU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/>
                        </a:rPr>
                        <m:t> = 0,1,2,3)</m:t>
                      </m:r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2FB04E-82AD-4667-A040-9F43DE0C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4" y="4931229"/>
                <a:ext cx="3627340" cy="1323439"/>
              </a:xfrm>
              <a:prstGeom prst="rect">
                <a:avLst/>
              </a:prstGeom>
              <a:blipFill>
                <a:blip r:embed="rId7"/>
                <a:stretch>
                  <a:fillRect b="-4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B944E0F2-7F56-4A9E-9038-3C530E64D4E9}"/>
              </a:ext>
            </a:extLst>
          </p:cNvPr>
          <p:cNvSpPr/>
          <p:nvPr/>
        </p:nvSpPr>
        <p:spPr>
          <a:xfrm rot="10800000">
            <a:off x="4495441" y="3313632"/>
            <a:ext cx="684364" cy="30593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58B72-F8F5-4B24-9EDB-BECF47B55DE3}"/>
              </a:ext>
            </a:extLst>
          </p:cNvPr>
          <p:cNvSpPr txBox="1"/>
          <p:nvPr/>
        </p:nvSpPr>
        <p:spPr>
          <a:xfrm>
            <a:off x="2194207" y="4447799"/>
            <a:ext cx="345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16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уровней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AF93D-2F62-4822-9417-DC94D18AB6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639" t="25770" r="15278" b="14537"/>
          <a:stretch/>
        </p:blipFill>
        <p:spPr>
          <a:xfrm>
            <a:off x="5987844" y="3172245"/>
            <a:ext cx="2933625" cy="3227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A3B756-70AD-4E9F-97BD-29D2147F3532}"/>
              </a:ext>
            </a:extLst>
          </p:cNvPr>
          <p:cNvSpPr txBox="1"/>
          <p:nvPr/>
        </p:nvSpPr>
        <p:spPr>
          <a:xfrm>
            <a:off x="4987192" y="6000109"/>
            <a:ext cx="70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</a:rPr>
              <a:t>S=0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9429B-8B25-490E-830B-5711946D953C}"/>
              </a:ext>
            </a:extLst>
          </p:cNvPr>
          <p:cNvSpPr txBox="1"/>
          <p:nvPr/>
        </p:nvSpPr>
        <p:spPr>
          <a:xfrm>
            <a:off x="4907418" y="5592949"/>
            <a:ext cx="84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</a:rPr>
              <a:t>S=1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40301-D0CA-4928-8BBF-915CA4F0FA91}"/>
              </a:ext>
            </a:extLst>
          </p:cNvPr>
          <p:cNvSpPr txBox="1"/>
          <p:nvPr/>
        </p:nvSpPr>
        <p:spPr>
          <a:xfrm>
            <a:off x="4478880" y="4808148"/>
            <a:ext cx="169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</a:rPr>
              <a:t>S=2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A9095F-2320-4614-8A40-9D9417F4E8E8}"/>
              </a:ext>
            </a:extLst>
          </p:cNvPr>
          <p:cNvSpPr txBox="1"/>
          <p:nvPr/>
        </p:nvSpPr>
        <p:spPr>
          <a:xfrm>
            <a:off x="4489011" y="3711914"/>
            <a:ext cx="169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</a:rPr>
              <a:t>S=3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21A66406-1E0B-46D8-8B03-05FD19D69C2B}"/>
              </a:ext>
            </a:extLst>
          </p:cNvPr>
          <p:cNvSpPr/>
          <p:nvPr/>
        </p:nvSpPr>
        <p:spPr>
          <a:xfrm rot="10800000">
            <a:off x="5678311" y="6100635"/>
            <a:ext cx="130310" cy="2340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4D46477E-0956-4F36-9802-F968E35ECEF0}"/>
              </a:ext>
            </a:extLst>
          </p:cNvPr>
          <p:cNvSpPr/>
          <p:nvPr/>
        </p:nvSpPr>
        <p:spPr>
          <a:xfrm rot="10800000">
            <a:off x="5688897" y="5596119"/>
            <a:ext cx="130311" cy="3714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AA6CA913-7B8D-4691-98D4-1B15B7D9C987}"/>
              </a:ext>
            </a:extLst>
          </p:cNvPr>
          <p:cNvSpPr/>
          <p:nvPr/>
        </p:nvSpPr>
        <p:spPr>
          <a:xfrm rot="10800000">
            <a:off x="5635731" y="4600523"/>
            <a:ext cx="195467" cy="9129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B0B70206-B84F-47AD-9503-7228C9E49DC9}"/>
              </a:ext>
            </a:extLst>
          </p:cNvPr>
          <p:cNvSpPr/>
          <p:nvPr/>
        </p:nvSpPr>
        <p:spPr>
          <a:xfrm rot="10800000">
            <a:off x="5652874" y="3346854"/>
            <a:ext cx="195467" cy="11063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0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/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abic Typesetting" panose="020B0604020202020204" pitchFamily="66" charset="-78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/>
              <p:nvPr/>
            </p:nvSpPr>
            <p:spPr>
              <a:xfrm>
                <a:off x="4398963" y="5512286"/>
                <a:ext cx="4479816" cy="632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=1+3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963" y="5512286"/>
                <a:ext cx="4479816" cy="632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F9C66-2609-423C-907D-7C2F07F76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50" y="1545445"/>
            <a:ext cx="5672750" cy="3767109"/>
          </a:xfrm>
          <a:prstGeom prst="rect">
            <a:avLst/>
          </a:prstGeom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5407378" y="2530476"/>
            <a:ext cx="3244578" cy="16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температурной зависимости теплоемкости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8D4AD2-0B76-46B6-BB3D-2C6D02739CDB}"/>
              </a:ext>
            </a:extLst>
          </p:cNvPr>
          <p:cNvSpPr txBox="1">
            <a:spLocks/>
          </p:cNvSpPr>
          <p:nvPr/>
        </p:nvSpPr>
        <p:spPr bwMode="auto">
          <a:xfrm>
            <a:off x="2013217" y="196849"/>
            <a:ext cx="6075706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Этап 2. Расчеты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7D913-4A9D-45EA-90A6-A010169F6D21}"/>
              </a:ext>
            </a:extLst>
          </p:cNvPr>
          <p:cNvSpPr txBox="1"/>
          <p:nvPr/>
        </p:nvSpPr>
        <p:spPr>
          <a:xfrm rot="16200000">
            <a:off x="236326" y="2757887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 J/mole K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322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21763" y="6415089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765704" y="5601280"/>
                <a:ext cx="2105512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04" y="5601280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88D65C-F087-4838-8D2C-0314B04915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81"/>
          <a:stretch/>
        </p:blipFill>
        <p:spPr>
          <a:xfrm>
            <a:off x="221763" y="1655273"/>
            <a:ext cx="5620957" cy="3946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/>
              <p:nvPr/>
            </p:nvSpPr>
            <p:spPr>
              <a:xfrm>
                <a:off x="3585554" y="5310998"/>
                <a:ext cx="6055161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14+5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Arial" charset="0"/>
                                      <a:ea typeface="ＭＳ Ｐゴシック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7+5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54" y="5310998"/>
                <a:ext cx="6055161" cy="1015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D6D0E3AB-180C-4E35-B2A8-9A2FA1359D90}"/>
              </a:ext>
            </a:extLst>
          </p:cNvPr>
          <p:cNvSpPr txBox="1">
            <a:spLocks/>
          </p:cNvSpPr>
          <p:nvPr/>
        </p:nvSpPr>
        <p:spPr bwMode="auto">
          <a:xfrm>
            <a:off x="2013217" y="196849"/>
            <a:ext cx="6075706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Этап 2. Расчеты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5842720" y="2275753"/>
            <a:ext cx="3182517" cy="24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магнитной восприимчивости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953B3-A3CC-464E-9B4D-F98184FCFA8C}"/>
              </a:ext>
            </a:extLst>
          </p:cNvPr>
          <p:cNvSpPr txBox="1"/>
          <p:nvPr/>
        </p:nvSpPr>
        <p:spPr>
          <a:xfrm>
            <a:off x="5328355" y="174920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7C145-4EDE-406C-BBD8-9FB925584DAC}"/>
              </a:ext>
            </a:extLst>
          </p:cNvPr>
          <p:cNvSpPr txBox="1"/>
          <p:nvPr/>
        </p:nvSpPr>
        <p:spPr>
          <a:xfrm>
            <a:off x="5320722" y="192519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38D6D-84BE-4DDD-844F-1509EF76AB50}"/>
              </a:ext>
            </a:extLst>
          </p:cNvPr>
          <p:cNvSpPr txBox="1"/>
          <p:nvPr/>
        </p:nvSpPr>
        <p:spPr>
          <a:xfrm>
            <a:off x="5320722" y="213725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F40E9-C18B-48B9-93BE-B39C0B0A68A7}"/>
              </a:ext>
            </a:extLst>
          </p:cNvPr>
          <p:cNvSpPr txBox="1"/>
          <p:nvPr/>
        </p:nvSpPr>
        <p:spPr>
          <a:xfrm>
            <a:off x="5328355" y="232054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5269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1221</Words>
  <Application>Microsoft Office PowerPoint</Application>
  <PresentationFormat>Экран (4:3)</PresentationFormat>
  <Paragraphs>111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AntiquaPSCyr-Regular</vt:lpstr>
      <vt:lpstr>Arial</vt:lpstr>
      <vt:lpstr>Calibri</vt:lpstr>
      <vt:lpstr>Calibri Light</vt:lpstr>
      <vt:lpstr>Cambria Math</vt:lpstr>
      <vt:lpstr>Myriad Pro</vt:lpstr>
      <vt:lpstr>Myriad Pro Semibold</vt:lpstr>
      <vt:lpstr>Times New Roman</vt:lpstr>
      <vt:lpstr>Тема Office</vt:lpstr>
      <vt:lpstr>Office Theme</vt:lpstr>
      <vt:lpstr>Влияние двух взаимодействующих ферронов со спинами S=5/2, S=7/2 на магнитную восприимчивость и теплоемкость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экспериментальных данных при исследовании термодинамических свойств магнитных систем</dc:title>
  <dc:creator>Дарья Пименова</dc:creator>
  <cp:lastModifiedBy>Роман Астраханцев</cp:lastModifiedBy>
  <cp:revision>72</cp:revision>
  <dcterms:created xsi:type="dcterms:W3CDTF">2019-05-18T08:41:37Z</dcterms:created>
  <dcterms:modified xsi:type="dcterms:W3CDTF">2019-12-11T13:18:22Z</dcterms:modified>
</cp:coreProperties>
</file>