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0" r:id="rId2"/>
    <p:sldId id="287" r:id="rId3"/>
    <p:sldId id="257" r:id="rId4"/>
    <p:sldId id="292" r:id="rId5"/>
    <p:sldId id="293" r:id="rId6"/>
    <p:sldId id="294" r:id="rId7"/>
    <p:sldId id="271" r:id="rId8"/>
    <p:sldId id="289" r:id="rId9"/>
    <p:sldId id="301" r:id="rId10"/>
    <p:sldId id="302" r:id="rId11"/>
    <p:sldId id="306" r:id="rId12"/>
    <p:sldId id="308" r:id="rId13"/>
    <p:sldId id="305" r:id="rId14"/>
    <p:sldId id="307" r:id="rId15"/>
    <p:sldId id="296" r:id="rId16"/>
    <p:sldId id="300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494" autoAdjust="0"/>
  </p:normalViewPr>
  <p:slideViewPr>
    <p:cSldViewPr snapToGrid="0" snapToObjects="1">
      <p:cViewPr varScale="1">
        <p:scale>
          <a:sx n="58" d="100"/>
          <a:sy n="58" d="100"/>
        </p:scale>
        <p:origin x="18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DE2F-DA4F-46DC-8927-3AD0E7B46B8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D2E7-9B78-4B9B-9A8E-08B7D75A0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(прочитать название доклада)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Влияние спина взаимодействующих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ферронов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на температурную зависимость теплоемкости и магнитной восприимчивости 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холдейновском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магнетике.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Работа выполнена в рамках проекта НУГ «Низкоразмерные квантовые магнитные системы»</a:t>
            </a:r>
            <a:endParaRPr lang="en-US" sz="8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5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изменением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3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максимумов на магнитной восприимчивости.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всех этих зависимостях виден максимум, положение которого зависит от спинов взаимодействующих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(можно описать движение этих максимумов)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(анимация по тычку) Было получено, что, при увеличении 𝛥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величина магнитной восприимчивости уменьшается, при чем максимум слегка сдвигается в сторону более высоких температур. При изменении знака 𝛥 , что означает взаимодействие между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носит ферромагнитный характер, график намагниченности от температуры  имеет вид гиперболы.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 по слайдам описывать графики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9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9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Максимум более пологий по сравнению с 3/2, но все же остается. И в целом одна и та же тенденция. С изменением дельта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4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36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60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5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В соединениях, содержащих спиновые цепочки, реализуются квантовые неупорядоченные состояния, не имеющие аналогов в классической физике.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Y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2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BaNiO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примером</a:t>
            </a:r>
            <a:r>
              <a:rPr kumimoji="0" lang="ru-RU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такого соединения. Магнитная структура представлена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спином 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которые находятся в октаэдрическом окружении ионов кислорода. . Кристаллическая структура содержит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цепочки октаэдров NiO6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соединенных апикальными вершинами, направленных вдоль оси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кристалла. Цепочки не имеют общих ионов кислорода, и разделены немагнитными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Y3+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Ba2+.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(для понимания: взаимодействие между 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осуществляется только через ионы кислорода)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Несмотря на то, что антиферромагнитное взаимодействие между ионами </a:t>
            </a:r>
            <a:r>
              <a:rPr lang="en-US" dirty="0"/>
              <a:t>Ni</a:t>
            </a:r>
            <a:r>
              <a:rPr lang="ru-RU" dirty="0"/>
              <a:t> внутри цепочки порядка 300 К , система не упорядочивается вплоть до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0.01 К.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Неупругое рассеяние нейтронов обнаружило, что основное немагнитное состояние отделено от возбужденных состояний спиновой щелью порядка 100 К (показать на левый рисунок) и длина корреляции внутри цепочки составляет порядка 7 межатомных расстояний. Сплошная кривая – это расчет энергетического спектра методом Монте-Карло, полностью соответствует экспериментальным данным. Кроме того, в экспериментах по исследованию магнитной восприимчивости (правый рисунок)  магнитная восприимчивость демонстрирует широкий низкоразмерный максимум в области 300 К . При стремлении Т к 0 магнитная восприимчивость должна идти в ноль, но поведение в области низких температур обусловлено примесями.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9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baseline="0" dirty="0"/>
                  <a:t> кальцием (правая панель)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Choice>
        <mc:Fallback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Y_2 BaNiO_5</a:t>
                </a:r>
                <a:r>
                  <a:rPr lang="ru-RU" baseline="0" dirty="0"/>
                  <a:t> кальцием (правая панель)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9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помещении соединения  в магнитное поле, на температурной зависимости теплоемкости появляется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аномлия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широкий максимум, который смещается в сторону более высоких температур при увеличении поля. Причем смещение носит изотропный характер, т.е. практические не зависит от направления приложенного магнитного поля относительно кристаллографических осей.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4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допировании</a:t>
            </a:r>
            <a:r>
              <a:rPr lang="ru-RU" dirty="0"/>
              <a:t> кальцием широкий низкоразмерный максимум на температурной зависимости магнитной восприимчивости при 300 К сохраняется, т.е. щель в спектре магнитных возбуждений</a:t>
            </a:r>
            <a:r>
              <a:rPr lang="ru-RU" baseline="0" dirty="0"/>
              <a:t> остается. В области низких температур в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елечина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магнитная восприимчивость растет с ростом концентрации кальция. Кроме того, обнаружено различие в поведении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(zero field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cooled and field-cooled)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(Это можно в самом докладе не говорить, оставить на вопросы, если спросят: Режим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тело сначала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охладают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нулевом магнитном поле, а затем включают поле и измеряют магнитную восприимчивость,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 –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охлаждают в присутствии поля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зптем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измеряют в этом же поле). Температура «расщепления»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смещается в сторону более высоких температур с увеличением концентрации кальция. Все это говорит о том, что  введение примесей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калиция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вызывает появление взаимодействий, носящих ферромагнитный характер.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7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Эксперименты показали, что немагнитный кальций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садится вместо немагнитного иттрия (между цепочками). При этом примесь кальция приводит к тому, что один электрон на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апикального кислорода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отсутствует.</a:t>
            </a:r>
          </a:p>
          <a:p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Рассматриваем правый рисунок: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двух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dz^2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dx^2-y^2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никеля находится по одному электрону с одинаковым направлением спина (правило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Хунда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образуя результирующий спин 1. На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(О первый),  связывающего два соседних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никеля, два электрона. В результате обменного взаимодействия возникает антиферромагнитный обмен между двумя соседними никелями.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Немагнитные примеси внутри никелевой цепочки, т.е. введение кальция, приводят к тому, что 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не хватает одного электрона., т.е. возникает 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дырка с эффективным спином S=1/2. Такая дырка с 2p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перепрыгивает на место дырки на d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(без переворота спина). На освободившее место иона кислорода происходит перескок дырки с другого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виртуальный обмен дырками приводит к ферромагнитному взаимодействию между двумя ближайшими ионами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Возникает кластер со спином S = 3/2 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(Если не хватает времени, то это можно не говорить, оставить на вопросы):Левый рисунок: с кружочками – это никель. В теории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valanct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-solid)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представлен как два по ½. Антиферромагнитное взаимодействие между двумя спинами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соседних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приводят к синглетному состоянию.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Дырка – на кислороде – это спин 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см. Рисунок.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двумя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двух соседних никелях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дырке кислорода. (нижняя часть рисунка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для взаимодействия двух спинов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второе</a:t>
                </a:r>
                <a:r>
                  <a:rPr lang="ru-RU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слагаемое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Мы рассматривали только случай, когда поле параллельно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ru-RU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кристаллографическое направление – ось 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a)</a:t>
                </a:r>
                <a:endPara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  <a:endParaRPr lang="ru-RU" dirty="0"/>
              </a:p>
              <a:p>
                <a:endParaRPr lang="ru-RU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Самостоятельные исследования в рамках данной работы.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…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</a:t>
                </a:r>
                <a:r>
                  <a:rPr lang="ru-RU" b="1" i="0">
                    <a:latin typeface="Cambria Math" panose="02040503050406030204" pitchFamily="18" charset="0"/>
                  </a:rPr>
                  <a:t>𝝁_𝑩 𝒈𝑯〖𝒊𝒔 ̂〗_𝒊 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:r>
                  <a:rPr lang="ru-RU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𝒔 ̂_</a:t>
                </a:r>
                <a:r>
                  <a:rPr lang="en-US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𝒊</a:t>
                </a:r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 </a:t>
                </a:r>
                <a:r>
                  <a:rPr lang="en-US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i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=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x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,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y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,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</a:p>
              <a:p>
                <a:endParaRPr lang="ru-RU" dirty="0"/>
              </a:p>
              <a:p>
                <a:endParaRPr lang="ru-RU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4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аномалии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(широкого максимума)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теплоемкости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Теплоемкость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расчитана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формуле (см. верхнюю формулу),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стат. вес.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полученный энергетический спектр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отсутствие магнитного поля были получены формулы для всех трех типов взаимодействующих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спинами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S=3/2,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5/2, 7/2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графика видно, что при увеличении спина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максимум слегка смещается в сторону более высоких температур. Выше 10К значение теплоемкости значительно увеличивается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ростом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спина взаимодействующего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(анимация по тычку) Кроме того, было обнаружено, что для каждого из этих спинов максимум теплоемкости смещается в сторону более высоких температур, если увеличивать значение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изменения знака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противоположный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ферромагнитный обмен между </a:t>
            </a:r>
            <a:r>
              <a:rPr lang="ru-RU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остается тем 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90516B-6103-4950-BD15-4D0CCC36A0C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МИЭМ,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698324" y="148365"/>
            <a:ext cx="7445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Ежегодная межвузовская научно-техническая конференция имени </a:t>
            </a:r>
            <a:r>
              <a:rPr lang="ru-RU" sz="2400" b="1" kern="100" dirty="0" err="1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Е.В.Арменского</a:t>
            </a:r>
            <a:endParaRPr lang="ru-RU" sz="2400" b="1" kern="100" dirty="0">
              <a:solidFill>
                <a:schemeClr val="bg1"/>
              </a:solidFill>
              <a:latin typeface="Times New Roman"/>
              <a:ea typeface="SimSun"/>
              <a:cs typeface="Tahom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E1EEDD-FDC6-4BA8-AB49-BA71EEC8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08" y="1628714"/>
            <a:ext cx="8229600" cy="2764937"/>
          </a:xfrm>
        </p:spPr>
        <p:txBody>
          <a:bodyPr/>
          <a:lstStyle/>
          <a:p>
            <a:pPr eaLnBrk="1" hangingPunct="1"/>
            <a:r>
              <a:rPr lang="ru-RU" sz="3000" b="1" dirty="0">
                <a:solidFill>
                  <a:srgbClr val="21386F"/>
                </a:solidFill>
                <a:latin typeface="Myriad Pro Semibold"/>
                <a:ea typeface="ＭＳ Ｐゴシック"/>
              </a:rPr>
              <a:t>Влияние спина взаимодействующих </a:t>
            </a:r>
            <a:r>
              <a:rPr lang="ru-RU" sz="3000" b="1" dirty="0" err="1">
                <a:solidFill>
                  <a:srgbClr val="21386F"/>
                </a:solidFill>
                <a:latin typeface="Myriad Pro Semibold"/>
                <a:ea typeface="ＭＳ Ｐゴシック"/>
              </a:rPr>
              <a:t>ферронов</a:t>
            </a:r>
            <a:r>
              <a:rPr lang="ru-RU" sz="3000" b="1" dirty="0">
                <a:solidFill>
                  <a:srgbClr val="21386F"/>
                </a:solidFill>
                <a:latin typeface="Myriad Pro Semibold"/>
                <a:ea typeface="ＭＳ Ｐゴシック"/>
              </a:rPr>
              <a:t> на температурную зависимость теплоемкости и магнитной восприимчивости в </a:t>
            </a:r>
            <a:r>
              <a:rPr lang="ru-RU" sz="3000" b="1" dirty="0" err="1">
                <a:solidFill>
                  <a:srgbClr val="21386F"/>
                </a:solidFill>
                <a:latin typeface="Myriad Pro Semibold"/>
                <a:ea typeface="ＭＳ Ｐゴシック"/>
              </a:rPr>
              <a:t>холдейновском</a:t>
            </a:r>
            <a:r>
              <a:rPr lang="ru-RU" sz="3000" b="1" dirty="0">
                <a:solidFill>
                  <a:srgbClr val="21386F"/>
                </a:solidFill>
                <a:latin typeface="Myriad Pro Semibold"/>
                <a:ea typeface="ＭＳ Ｐゴシック"/>
              </a:rPr>
              <a:t> магнетике</a:t>
            </a:r>
            <a:endParaRPr lang="en-US" sz="3000" b="1" dirty="0">
              <a:solidFill>
                <a:srgbClr val="21386F"/>
              </a:solidFill>
              <a:latin typeface="Myriad Pro Semibold"/>
              <a:ea typeface="ＭＳ Ｐゴシック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82186C-54FB-4C18-B93D-66F32ED5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46" y="4393651"/>
            <a:ext cx="5040923" cy="944563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ru-RU" sz="1600" u="sng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Попов Юрий</a:t>
            </a: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 </a:t>
            </a:r>
            <a:r>
              <a:rPr lang="ru-RU" sz="1600" dirty="0" err="1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Гаварина</a:t>
            </a: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Светлана</a:t>
            </a:r>
          </a:p>
          <a:p>
            <a:pPr marL="0" indent="0" algn="ctr" eaLnBrk="1" hangingPunct="1">
              <a:buNone/>
            </a:pP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D7C050-B62D-4CCF-B352-A26E01361A1A}"/>
              </a:ext>
            </a:extLst>
          </p:cNvPr>
          <p:cNvSpPr txBox="1">
            <a:spLocks/>
          </p:cNvSpPr>
          <p:nvPr/>
        </p:nvSpPr>
        <p:spPr bwMode="auto">
          <a:xfrm>
            <a:off x="292817" y="5320760"/>
            <a:ext cx="8758418" cy="12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a typeface="ＭＳ Ｐゴシック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Доклад подготовлен в ходе проведения исследования (№ 19-04-030) в рамках Программы «Научный фонд Национального исследовательского университета „Высшая школа экономики“ в 2018 — 2019 гг. и в рамках государственной поддержки ведущих университетов Российской Федерации «5-100».</a:t>
            </a:r>
            <a:endParaRPr lang="ru-RU" sz="1600" dirty="0">
              <a:solidFill>
                <a:schemeClr val="tx2">
                  <a:lumMod val="50000"/>
                </a:schemeClr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5432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теплоемкости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BA493-2653-4C41-87A8-D8E67CA4A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4"/>
          <a:stretch/>
        </p:blipFill>
        <p:spPr>
          <a:xfrm>
            <a:off x="302081" y="1305231"/>
            <a:ext cx="4096882" cy="3223699"/>
          </a:xfrm>
          <a:prstGeom prst="rect">
            <a:avLst/>
          </a:prstGeom>
        </p:spPr>
      </p:pic>
      <p:pic>
        <p:nvPicPr>
          <p:cNvPr id="15" name="Picture 2" descr="https://pp.userapi.com/c851020/v851020592/86c0b/RLbhC08fA3I.jpg">
            <a:extLst>
              <a:ext uri="{FF2B5EF4-FFF2-40B4-BE49-F238E27FC236}">
                <a16:creationId xmlns:a16="http://schemas.microsoft.com/office/drawing/2014/main" id="{340E6CBF-6B06-4075-AAEF-A4352D3F2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r="8849"/>
          <a:stretch/>
        </p:blipFill>
        <p:spPr bwMode="auto">
          <a:xfrm>
            <a:off x="4863547" y="1285220"/>
            <a:ext cx="3792841" cy="32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pp.userapi.com/c851020/v851020592/86bdb/Ce3tW48MDU4.jpg">
            <a:extLst>
              <a:ext uri="{FF2B5EF4-FFF2-40B4-BE49-F238E27FC236}">
                <a16:creationId xmlns:a16="http://schemas.microsoft.com/office/drawing/2014/main" id="{5E123387-80CB-401D-8576-4DB4E3D91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r="7403"/>
          <a:stretch/>
        </p:blipFill>
        <p:spPr bwMode="auto">
          <a:xfrm>
            <a:off x="2683285" y="3429000"/>
            <a:ext cx="3499176" cy="29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6072339" y="3437980"/>
                <a:ext cx="2457148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39" y="3437980"/>
                <a:ext cx="2457148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psv4.userapi.com/c848424/u20039533/docs/d1/de6f2c1651ec/Ksi_delta__const.jpg?extra=58lKGQJhronJ-xI81FrZxuOIUywVDKEZgMvA3wh0Br36-cO3V1pyE12lkNUUbJxrlhr2lvm9TdnSc1x0gBf5XG50_92E273Fxt0Ji8CCZLZXc7IFxgmB6I3sVxD8zlU9YNBWthOOFirGA97tMEBlJKU">
            <a:extLst>
              <a:ext uri="{FF2B5EF4-FFF2-40B4-BE49-F238E27FC236}">
                <a16:creationId xmlns:a16="http://schemas.microsoft.com/office/drawing/2014/main" id="{40378D1C-1813-434C-89EC-2377DC785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" r="12778"/>
          <a:stretch/>
        </p:blipFill>
        <p:spPr bwMode="auto">
          <a:xfrm>
            <a:off x="255588" y="1487583"/>
            <a:ext cx="5461021" cy="474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9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4559F7A-E9DF-4FB9-9EE1-FEBCEF1C9A16}"/>
              </a:ext>
            </a:extLst>
          </p:cNvPr>
          <p:cNvSpPr txBox="1"/>
          <p:nvPr/>
        </p:nvSpPr>
        <p:spPr>
          <a:xfrm>
            <a:off x="6017451" y="3312214"/>
            <a:ext cx="129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p.userapi.com/c845323/v845323777/174683/v9-4l-Rz6v0.jpg">
            <a:extLst>
              <a:ext uri="{FF2B5EF4-FFF2-40B4-BE49-F238E27FC236}">
                <a16:creationId xmlns:a16="http://schemas.microsoft.com/office/drawing/2014/main" id="{2A1057B9-B56C-43EE-9F37-74DE3A75F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7681"/>
          <a:stretch/>
        </p:blipFill>
        <p:spPr bwMode="auto">
          <a:xfrm>
            <a:off x="438985" y="1463809"/>
            <a:ext cx="4689606" cy="3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/>
              <p:nvPr/>
            </p:nvSpPr>
            <p:spPr>
              <a:xfrm>
                <a:off x="2842507" y="5180184"/>
                <a:ext cx="6055161" cy="112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14+5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7+5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07" y="5180184"/>
                <a:ext cx="6055161" cy="112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s://pp.userapi.com/c845323/v845323777/17468c/Io8dPuBeyKs.jpg">
            <a:extLst>
              <a:ext uri="{FF2B5EF4-FFF2-40B4-BE49-F238E27FC236}">
                <a16:creationId xmlns:a16="http://schemas.microsoft.com/office/drawing/2014/main" id="{8A65C6BA-CC56-4DB2-8729-EFF10173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5" y="1463809"/>
            <a:ext cx="5039935" cy="3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4559F7A-E9DF-4FB9-9EE1-FEBCEF1C9A16}"/>
              </a:ext>
            </a:extLst>
          </p:cNvPr>
          <p:cNvSpPr txBox="1"/>
          <p:nvPr/>
        </p:nvSpPr>
        <p:spPr>
          <a:xfrm>
            <a:off x="6017451" y="3312214"/>
            <a:ext cx="129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pp.userapi.com/c845323/v845323777/174683/v9-4l-Rz6v0.jpg">
            <a:extLst>
              <a:ext uri="{FF2B5EF4-FFF2-40B4-BE49-F238E27FC236}">
                <a16:creationId xmlns:a16="http://schemas.microsoft.com/office/drawing/2014/main" id="{2A1057B9-B56C-43EE-9F37-74DE3A75F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" r="7681"/>
          <a:stretch/>
        </p:blipFill>
        <p:spPr bwMode="auto">
          <a:xfrm>
            <a:off x="438985" y="1463809"/>
            <a:ext cx="4689606" cy="3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/>
              <p:nvPr/>
            </p:nvSpPr>
            <p:spPr>
              <a:xfrm>
                <a:off x="2842507" y="5180184"/>
                <a:ext cx="6055161" cy="1072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2(55+30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+14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endChr m:val=""/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11+9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507" y="5180184"/>
                <a:ext cx="6055161" cy="10729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35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26" y="1988588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4559F7A-E9DF-4FB9-9EE1-FEBCEF1C9A16}"/>
              </a:ext>
            </a:extLst>
          </p:cNvPr>
          <p:cNvSpPr txBox="1"/>
          <p:nvPr/>
        </p:nvSpPr>
        <p:spPr>
          <a:xfrm>
            <a:off x="6017451" y="3312214"/>
            <a:ext cx="129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/>
              <p:nvPr/>
            </p:nvSpPr>
            <p:spPr>
              <a:xfrm>
                <a:off x="377368" y="5270192"/>
                <a:ext cx="8418962" cy="1390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2(140+91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+55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+30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+14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(15+13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+11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+9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+7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num>
                                <m:den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  <a:p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C2522408-DFF0-4AE7-9BB1-032718A2F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8" y="5270192"/>
                <a:ext cx="8418962" cy="13909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https://pp.userapi.com/c845323/v845323777/17467a/hw2B-PxHM24.jpg">
            <a:extLst>
              <a:ext uri="{FF2B5EF4-FFF2-40B4-BE49-F238E27FC236}">
                <a16:creationId xmlns:a16="http://schemas.microsoft.com/office/drawing/2014/main" id="{5E40765B-F96E-41AE-8773-761816B45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" y="1413671"/>
            <a:ext cx="5102942" cy="37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6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исследования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2F7BAF-5A94-4E08-B889-95DC2EB3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9" y="1477106"/>
            <a:ext cx="8229600" cy="5117124"/>
          </a:xfrm>
        </p:spPr>
        <p:txBody>
          <a:bodyPr/>
          <a:lstStyle/>
          <a:p>
            <a:r>
              <a:rPr lang="ru-RU" sz="2800" dirty="0"/>
              <a:t>Дальнейшее исследование литературы по теме</a:t>
            </a:r>
          </a:p>
          <a:p>
            <a:pPr lvl="1"/>
            <a:r>
              <a:rPr lang="ru-RU" sz="2600" dirty="0"/>
              <a:t>Оцифровка графиков</a:t>
            </a:r>
          </a:p>
          <a:p>
            <a:pPr lvl="1"/>
            <a:r>
              <a:rPr lang="ru-RU" sz="2600" dirty="0"/>
              <a:t>Построение зависимостей </a:t>
            </a:r>
            <a:r>
              <a:rPr lang="en-US" sz="2600" dirty="0"/>
              <a:t>C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r>
              <a:rPr lang="ru-RU" sz="2600" dirty="0"/>
              <a:t> на исходных графиках зависимостей </a:t>
            </a:r>
            <a:r>
              <a:rPr lang="en-US" sz="2600" dirty="0"/>
              <a:t>C/T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endParaRPr lang="ru-RU" sz="2600" dirty="0"/>
          </a:p>
          <a:p>
            <a:r>
              <a:rPr lang="ru-RU" sz="2800" dirty="0"/>
              <a:t>Проведение расчетов, исследований для отдельных невзаимодействующих спинов </a:t>
            </a:r>
            <a:r>
              <a:rPr lang="en-US" sz="2800" dirty="0"/>
              <a:t>S=3/2, S=5/2</a:t>
            </a:r>
            <a:r>
              <a:rPr lang="ru-RU" sz="2800" dirty="0"/>
              <a:t>.</a:t>
            </a:r>
          </a:p>
          <a:p>
            <a:pPr lvl="1"/>
            <a:r>
              <a:rPr lang="ru-RU" sz="2600" dirty="0"/>
              <a:t>Расчеты для магнитной восприимчивости, намагниченности, теплоемкости</a:t>
            </a:r>
          </a:p>
          <a:p>
            <a:pPr lvl="1"/>
            <a:r>
              <a:rPr lang="ru-RU" sz="2600" dirty="0"/>
              <a:t>Построение матриц для случаев </a:t>
            </a:r>
            <a:r>
              <a:rPr lang="en-US" sz="2600" dirty="0"/>
              <a:t>H||x, H||y, H||z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453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811406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9BD86FF-FD33-4F2E-9771-BE982E16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71" y="2362132"/>
            <a:ext cx="8229600" cy="24944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Статья подготовлена в ходе проведения исследования (№ 19-04-030) в рамках Программы «Научный фонд Национального исследовательского университета „Высшая школа экономики“ в 2018 — 2019 гг.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2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137383" y="50130"/>
            <a:ext cx="59749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Кристаллическая структура</a:t>
            </a:r>
          </a:p>
          <a:p>
            <a:pPr algn="ctr"/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Y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32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5BC80F-177A-40A1-869B-17444FFC1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" y="1688222"/>
            <a:ext cx="5761219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7BC0647-1EEA-43F9-83B0-9E812254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38" y="2457384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FDC4E4-0B22-410B-9E3D-AF82CC9941A7}"/>
              </a:ext>
            </a:extLst>
          </p:cNvPr>
          <p:cNvSpPr txBox="1"/>
          <p:nvPr/>
        </p:nvSpPr>
        <p:spPr>
          <a:xfrm>
            <a:off x="7727022" y="3704272"/>
            <a:ext cx="357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860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5445125"/>
            <a:ext cx="8229600" cy="1223963"/>
          </a:xfrm>
        </p:spPr>
        <p:txBody>
          <a:bodyPr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endParaRPr lang="ru-RU" altLang="ru-RU" sz="900" b="1" dirty="0">
              <a:solidFill>
                <a:srgbClr val="009900"/>
              </a:solidFill>
              <a:latin typeface="Times New Roman" pitchFamily="18" charset="0"/>
            </a:endParaRPr>
          </a:p>
          <a:p>
            <a:pPr marL="533400" indent="-533400" algn="ctr">
              <a:lnSpc>
                <a:spcPct val="150000"/>
              </a:lnSpc>
              <a:buFontTx/>
              <a:buNone/>
            </a:pPr>
            <a:r>
              <a:rPr lang="ru-RU" altLang="ru-RU" sz="1800" dirty="0"/>
              <a:t>Не упорядочивается вплоть до </a:t>
            </a:r>
            <a:r>
              <a:rPr lang="en-US" altLang="ru-RU" sz="1800" dirty="0"/>
              <a:t>T =</a:t>
            </a:r>
            <a:r>
              <a:rPr lang="ru-RU" altLang="ru-RU" sz="1800" dirty="0"/>
              <a:t> 0.01 К</a:t>
            </a:r>
            <a:r>
              <a:rPr lang="en-US" altLang="ru-RU" sz="1800" dirty="0"/>
              <a:t>, </a:t>
            </a:r>
            <a:r>
              <a:rPr lang="ru-RU" altLang="ru-RU" sz="1800" dirty="0"/>
              <a:t>спиновая щель </a:t>
            </a:r>
            <a:r>
              <a:rPr lang="ru-RU" altLang="ru-RU" sz="1800" dirty="0">
                <a:sym typeface="Symbol" pitchFamily="18" charset="2"/>
              </a:rPr>
              <a:t></a:t>
            </a:r>
            <a:r>
              <a:rPr lang="ru-RU" altLang="ru-RU" sz="1800" dirty="0"/>
              <a:t> </a:t>
            </a:r>
            <a:r>
              <a:rPr lang="ru-RU" altLang="ru-RU" sz="1800" dirty="0">
                <a:sym typeface="Symbol" pitchFamily="18" charset="2"/>
              </a:rPr>
              <a:t></a:t>
            </a:r>
            <a:r>
              <a:rPr lang="ru-RU" altLang="ru-RU" sz="1800" dirty="0"/>
              <a:t> 10</a:t>
            </a:r>
            <a:r>
              <a:rPr lang="en-US" altLang="ru-RU" sz="1800" dirty="0"/>
              <a:t>0 K</a:t>
            </a:r>
            <a:endParaRPr lang="ru-RU" altLang="ru-RU" sz="1800" dirty="0"/>
          </a:p>
          <a:p>
            <a:pPr marL="533400" indent="-533400" algn="ctr">
              <a:lnSpc>
                <a:spcPct val="150000"/>
              </a:lnSpc>
              <a:buFontTx/>
              <a:buNone/>
            </a:pPr>
            <a:r>
              <a:rPr lang="ru-RU" altLang="ru-RU" sz="1800" dirty="0"/>
              <a:t>длина корреляции внутри цепочки </a:t>
            </a:r>
            <a:r>
              <a:rPr lang="el-GR" altLang="ru-RU" sz="1800" dirty="0">
                <a:cs typeface="Times New Roman" pitchFamily="18" charset="0"/>
              </a:rPr>
              <a:t>ξ</a:t>
            </a:r>
            <a:r>
              <a:rPr lang="ru-RU" altLang="ru-RU" sz="1800" dirty="0"/>
              <a:t> </a:t>
            </a:r>
            <a:r>
              <a:rPr lang="ru-RU" altLang="ru-RU" sz="1800" dirty="0">
                <a:sym typeface="Symbol" pitchFamily="18" charset="2"/>
              </a:rPr>
              <a:t></a:t>
            </a:r>
            <a:r>
              <a:rPr lang="ru-RU" altLang="ru-RU" sz="1800" dirty="0"/>
              <a:t> 7</a:t>
            </a:r>
            <a:r>
              <a:rPr lang="ru-RU" altLang="ru-RU" sz="1800" i="1" dirty="0"/>
              <a:t>а</a:t>
            </a:r>
            <a:r>
              <a:rPr lang="ru-RU" altLang="ru-RU" sz="1800" dirty="0"/>
              <a:t>.</a:t>
            </a:r>
            <a:endParaRPr lang="en-US" altLang="ru-RU" sz="1800" dirty="0"/>
          </a:p>
          <a:p>
            <a:pPr marL="533400" indent="-533400" algn="just">
              <a:lnSpc>
                <a:spcPct val="150000"/>
              </a:lnSpc>
              <a:buFontTx/>
              <a:buAutoNum type="arabicPeriod"/>
            </a:pPr>
            <a:endParaRPr lang="ru-RU" altLang="ru-RU" sz="1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592762" y="251619"/>
            <a:ext cx="25304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>
                <a:solidFill>
                  <a:srgbClr val="008000"/>
                </a:solidFill>
                <a:latin typeface="Times New Roman" pitchFamily="18" charset="0"/>
              </a:rPr>
              <a:t>Y</a:t>
            </a:r>
            <a:r>
              <a:rPr lang="en-US" altLang="ru-RU" sz="3600" b="1" baseline="-25000" dirty="0">
                <a:solidFill>
                  <a:srgbClr val="008000"/>
                </a:solidFill>
                <a:latin typeface="Times New Roman" pitchFamily="18" charset="0"/>
              </a:rPr>
              <a:t>2</a:t>
            </a:r>
            <a:r>
              <a:rPr lang="en-US" altLang="ru-RU" sz="3600" b="1" dirty="0">
                <a:solidFill>
                  <a:srgbClr val="008000"/>
                </a:solidFill>
                <a:latin typeface="Times New Roman" pitchFamily="18" charset="0"/>
              </a:rPr>
              <a:t>BaNiO</a:t>
            </a:r>
            <a:r>
              <a:rPr lang="en-US" altLang="ru-RU" sz="3600" b="1" baseline="-25000" dirty="0">
                <a:solidFill>
                  <a:srgbClr val="008000"/>
                </a:solidFill>
                <a:latin typeface="Times New Roman" pitchFamily="18" charset="0"/>
              </a:rPr>
              <a:t>5</a:t>
            </a:r>
            <a:endParaRPr lang="ru-RU" altLang="ru-RU" sz="3600" b="1" baseline="-250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1285" name="Picture 2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4" b="7411"/>
          <a:stretch>
            <a:fillRect/>
          </a:stretch>
        </p:blipFill>
        <p:spPr>
          <a:xfrm>
            <a:off x="0" y="188912"/>
            <a:ext cx="3709988" cy="4824413"/>
          </a:xfrm>
          <a:noFill/>
          <a:ln/>
        </p:spPr>
      </p:pic>
      <p:pic>
        <p:nvPicPr>
          <p:cNvPr id="11286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911225"/>
            <a:ext cx="4643437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4787900" y="4581525"/>
            <a:ext cx="41402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endParaRPr lang="ru-RU" altLang="ru-RU" sz="900" b="1">
              <a:solidFill>
                <a:srgbClr val="009900"/>
              </a:solidFill>
              <a:latin typeface="Times New Roman" pitchFamily="18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t>J.Das, A.V.Mahajan, J.Bobroff, H.Alloul, F.Alet, E.S.Sørensen,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>
                <a:solidFill>
                  <a:srgbClr val="000000"/>
                </a:solidFill>
              </a:rPr>
              <a:t> 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t>Phys. Rew. B </a:t>
            </a:r>
            <a:r>
              <a:rPr lang="en-US" altLang="ru-RU" sz="1400" b="1">
                <a:solidFill>
                  <a:srgbClr val="000000"/>
                </a:solidFill>
                <a:latin typeface="Times New Roman" pitchFamily="18" charset="0"/>
              </a:rPr>
              <a:t>69</a:t>
            </a:r>
            <a:r>
              <a:rPr lang="en-US" altLang="ru-RU" sz="1400">
                <a:solidFill>
                  <a:srgbClr val="000000"/>
                </a:solidFill>
                <a:latin typeface="Times New Roman" pitchFamily="18" charset="0"/>
              </a:rPr>
              <a:t>, 144404  (2004)</a:t>
            </a:r>
            <a:endParaRPr lang="en-US" altLang="ru-RU" sz="14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Tx/>
              <a:buAutoNum type="arabicPeriod"/>
            </a:pPr>
            <a:endParaRPr lang="ru-RU" altLang="ru-RU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179388" y="4797425"/>
            <a:ext cx="43211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/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Guangyong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Xu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G.Aeppli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M.E.Bisher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 C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Broholm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J.F.DiTusa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C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D.Frost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T.Ito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K.Oka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R.L.Paul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H.Takagi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</a:rPr>
              <a:t>M.M.J.Treacy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,  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ru-RU" sz="1400" dirty="0" err="1">
                <a:solidFill>
                  <a:srgbClr val="000000"/>
                </a:solidFill>
                <a:latin typeface="Times New Roman" pitchFamily="18" charset="0"/>
              </a:rPr>
              <a:t>cience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</a:rPr>
              <a:t>289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, 419 (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</a:rPr>
              <a:t>2000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alt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ct val="0"/>
              </a:spcAft>
              <a:buFontTx/>
              <a:buAutoNum type="arabicPeriod"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0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83568" y="50130"/>
            <a:ext cx="5167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Исследуемое соединение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n-US" sz="3200" b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ru-RU" sz="3200" b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3200" b="1" i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</a:t>
            </a:r>
            <a:r>
              <a:rPr lang="en-US" sz="3200" b="1" i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BaNiO</a:t>
            </a:r>
            <a:r>
              <a:rPr lang="en-US" sz="3200" b="1" baseline="-25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</p:spPr>
            <p:txBody>
              <a:bodyPr/>
              <a:lstStyle/>
              <a:p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Спектр спиновых возбуждений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.805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0.195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ru-RU" sz="2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6263725B-56EE-455B-AD1A-644E11AD6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0023" b="18881"/>
          <a:stretch/>
        </p:blipFill>
        <p:spPr bwMode="auto">
          <a:xfrm>
            <a:off x="1789478" y="2547041"/>
            <a:ext cx="5565043" cy="38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383568" y="50130"/>
            <a:ext cx="5775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Влияние примесей кальция на теплоемкость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283E09-786D-4F92-9067-D5EE4801CBCA}"/>
              </a:ext>
            </a:extLst>
          </p:cNvPr>
          <p:cNvSpPr/>
          <p:nvPr/>
        </p:nvSpPr>
        <p:spPr>
          <a:xfrm>
            <a:off x="4704521" y="2602335"/>
            <a:ext cx="38818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Температурная зависимость </a:t>
            </a:r>
          </a:p>
          <a:p>
            <a:r>
              <a:rPr lang="ru-RU" sz="2000" dirty="0">
                <a:latin typeface="+mn-lt"/>
              </a:rPr>
              <a:t>C(T, H)/T от T соединения</a:t>
            </a:r>
          </a:p>
          <a:p>
            <a:r>
              <a:rPr lang="en-US" sz="2400" dirty="0">
                <a:latin typeface="+mn-lt"/>
                <a:cs typeface="Calibri Light" panose="020F0302020204030204" pitchFamily="34" charset="0"/>
              </a:rPr>
              <a:t>Y</a:t>
            </a:r>
            <a:r>
              <a:rPr lang="en-US" sz="2400" baseline="-25000" dirty="0">
                <a:latin typeface="+mn-lt"/>
                <a:cs typeface="Calibri Light" panose="020F0302020204030204" pitchFamily="34" charset="0"/>
              </a:rPr>
              <a:t>2</a:t>
            </a:r>
            <a:r>
              <a:rPr lang="ru-RU" sz="2400" baseline="-25000" dirty="0">
                <a:latin typeface="+mn-lt"/>
                <a:cs typeface="Calibri Light" panose="020F0302020204030204" pitchFamily="34" charset="0"/>
              </a:rPr>
              <a:t>-</a:t>
            </a:r>
            <a:r>
              <a:rPr lang="en-US" sz="2400" i="1" baseline="-25000" dirty="0">
                <a:latin typeface="+mn-lt"/>
                <a:cs typeface="Calibri Light" panose="020F0302020204030204" pitchFamily="34" charset="0"/>
              </a:rPr>
              <a:t>x</a:t>
            </a:r>
            <a:r>
              <a:rPr lang="en-US" sz="2400" dirty="0">
                <a:latin typeface="+mn-lt"/>
                <a:cs typeface="Calibri Light" panose="020F0302020204030204" pitchFamily="34" charset="0"/>
              </a:rPr>
              <a:t>Ca</a:t>
            </a:r>
            <a:r>
              <a:rPr lang="en-US" sz="2400" i="1" baseline="-25000" dirty="0">
                <a:latin typeface="+mn-lt"/>
                <a:cs typeface="Calibri Light" panose="020F0302020204030204" pitchFamily="34" charset="0"/>
              </a:rPr>
              <a:t>x</a:t>
            </a:r>
            <a:r>
              <a:rPr lang="en-US" sz="2400" dirty="0">
                <a:latin typeface="+mn-lt"/>
                <a:cs typeface="Calibri Light" panose="020F0302020204030204" pitchFamily="34" charset="0"/>
              </a:rPr>
              <a:t>BaNiO</a:t>
            </a:r>
            <a:r>
              <a:rPr lang="en-US" sz="2400" baseline="-25000" dirty="0">
                <a:latin typeface="+mn-lt"/>
                <a:cs typeface="Calibri Light" panose="020F0302020204030204" pitchFamily="34" charset="0"/>
              </a:rPr>
              <a:t>5</a:t>
            </a:r>
            <a:r>
              <a:rPr lang="ru-RU" sz="2400" baseline="-25000" dirty="0">
                <a:latin typeface="+mn-lt"/>
                <a:cs typeface="Calibri Light" panose="020F0302020204030204" pitchFamily="34" charset="0"/>
              </a:rPr>
              <a:t>  </a:t>
            </a:r>
            <a:r>
              <a:rPr lang="ru-RU" sz="2000" dirty="0">
                <a:latin typeface="+mn-lt"/>
              </a:rPr>
              <a:t>при x = 0.012 для H||a и H||b.</a:t>
            </a:r>
          </a:p>
          <a:p>
            <a:r>
              <a:rPr lang="ru-RU" sz="2000" dirty="0">
                <a:latin typeface="+mn-lt"/>
              </a:rPr>
              <a:t>Пунктирная линия показывает вклад решетки, вычисленный на образце без примесей.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3E7276-E8A3-4698-A6A9-BD513664D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79" y="1402950"/>
            <a:ext cx="3786178" cy="477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842641" y="57818"/>
            <a:ext cx="6510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Влияние примесей кальция на магнитную восприимчивость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599A72-95FA-43B6-88E1-3EC508FC6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2641" y="1650879"/>
            <a:ext cx="4846668" cy="44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460420" y="0"/>
            <a:ext cx="5301589" cy="13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Разрывы цепочек 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ферроны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6" y="1486800"/>
            <a:ext cx="1691148" cy="953981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" y="2393330"/>
            <a:ext cx="2895896" cy="1769714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4288910"/>
            <a:ext cx="3256514" cy="88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9D246-02AD-4597-869C-105F58376D56}"/>
              </a:ext>
            </a:extLst>
          </p:cNvPr>
          <p:cNvSpPr txBox="1"/>
          <p:nvPr/>
        </p:nvSpPr>
        <p:spPr>
          <a:xfrm>
            <a:off x="255588" y="5486400"/>
            <a:ext cx="316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ферронов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A11BA-D6A3-4AC4-A811-A8D6920D04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87" b="26436"/>
          <a:stretch/>
        </p:blipFill>
        <p:spPr>
          <a:xfrm>
            <a:off x="4745038" y="3237260"/>
            <a:ext cx="2358128" cy="1305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1C9C7-07B9-4D3F-8432-4475B7473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7274409" y="3169987"/>
            <a:ext cx="674686" cy="662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F9C434-9C22-4FE1-8E9B-61379B28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55"/>
          <a:stretch/>
        </p:blipFill>
        <p:spPr>
          <a:xfrm>
            <a:off x="4745037" y="4557116"/>
            <a:ext cx="4143375" cy="476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DB1A08-44EC-446C-A0AA-D9BFF907A2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73027" y="3177215"/>
            <a:ext cx="674686" cy="6624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F6BCFE-5DD7-40A7-A2D3-B5C860CC4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68267" y="3880638"/>
            <a:ext cx="674686" cy="66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/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blipFill>
                <a:blip r:embed="rId8"/>
                <a:stretch>
                  <a:fillRect l="-628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/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blipFill>
                <a:blip r:embed="rId9"/>
                <a:stretch>
                  <a:fillRect l="-1279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0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013217" y="196849"/>
            <a:ext cx="6075706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энергетического спектра двух взаимодействующих </a:t>
            </a:r>
            <a:r>
              <a:rPr lang="ru-RU" dirty="0" err="1"/>
              <a:t>ферронов</a:t>
            </a:r>
            <a:endParaRPr lang="ru-RU" dirty="0"/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610895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+mn-lt"/>
                <a:cs typeface="Times New Roman" panose="02020603050405020304" pitchFamily="18" charset="0"/>
              </a:rPr>
              <a:t>Гамильтониан двух взаимодействующих </a:t>
            </a:r>
            <a:r>
              <a:rPr lang="ru-RU" sz="2700" dirty="0" err="1">
                <a:latin typeface="+mn-lt"/>
                <a:cs typeface="Times New Roman" panose="02020603050405020304" pitchFamily="18" charset="0"/>
              </a:rPr>
              <a:t>ферронов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2160BC2-4F2C-411B-A44D-BB672796BB58}"/>
                  </a:ext>
                </a:extLst>
              </p:cNvPr>
              <p:cNvSpPr/>
              <p:nvPr/>
            </p:nvSpPr>
            <p:spPr>
              <a:xfrm>
                <a:off x="2082078" y="2263285"/>
                <a:ext cx="4828245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32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32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32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32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u-RU" sz="32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ru-RU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2160BC2-4F2C-411B-A44D-BB672796B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078" y="2263285"/>
                <a:ext cx="4828245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D7B135-A965-4794-8769-99F80AF28255}"/>
                  </a:ext>
                </a:extLst>
              </p:cNvPr>
              <p:cNvSpPr/>
              <p:nvPr/>
            </p:nvSpPr>
            <p:spPr>
              <a:xfrm>
                <a:off x="4791371" y="3030176"/>
                <a:ext cx="1607364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sz="3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𝛹</a:t>
                </a:r>
                <a:r>
                  <a:rPr lang="ru-RU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3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𝐸𝛹</a:t>
                </a:r>
                <a:endParaRPr lang="ru-RU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E0D7B135-A965-4794-8769-99F80AF282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371" y="3030176"/>
                <a:ext cx="1607364" cy="598177"/>
              </a:xfrm>
              <a:prstGeom prst="rect">
                <a:avLst/>
              </a:prstGeom>
              <a:blipFill>
                <a:blip r:embed="rId5"/>
                <a:stretch>
                  <a:fillRect t="-11224" r="-9470" b="-32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AE94190-A729-4144-8B38-E4B652EC070E}"/>
              </a:ext>
            </a:extLst>
          </p:cNvPr>
          <p:cNvSpPr txBox="1"/>
          <p:nvPr/>
        </p:nvSpPr>
        <p:spPr>
          <a:xfrm>
            <a:off x="563920" y="3120522"/>
            <a:ext cx="3788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+mn-lt"/>
                <a:cs typeface="Times New Roman" panose="02020603050405020304" pitchFamily="18" charset="0"/>
              </a:rPr>
              <a:t>Уравнение Шредингера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FB296-B111-44F5-98E6-0C13393227B9}"/>
              </a:ext>
            </a:extLst>
          </p:cNvPr>
          <p:cNvSpPr txBox="1"/>
          <p:nvPr/>
        </p:nvSpPr>
        <p:spPr>
          <a:xfrm>
            <a:off x="563919" y="3713247"/>
            <a:ext cx="54617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latin typeface="+mn-lt"/>
                <a:cs typeface="Times New Roman" panose="02020603050405020304" pitchFamily="18" charset="0"/>
              </a:rPr>
              <a:t>Уровни энергии (для </a:t>
            </a:r>
            <a:r>
              <a:rPr lang="en-US" sz="2700" dirty="0">
                <a:latin typeface="+mn-lt"/>
                <a:cs typeface="Times New Roman" panose="02020603050405020304" pitchFamily="18" charset="0"/>
              </a:rPr>
              <a:t>S1=S2=3/2)</a:t>
            </a:r>
            <a:r>
              <a:rPr lang="ru-RU" sz="27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2FB04E-82AD-4667-A040-9F43DE0C3D6F}"/>
                  </a:ext>
                </a:extLst>
              </p:cNvPr>
              <p:cNvSpPr/>
              <p:nvPr/>
            </p:nvSpPr>
            <p:spPr>
              <a:xfrm>
                <a:off x="622871" y="4289994"/>
                <a:ext cx="428136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smtClean="0"/>
                        <m:t>E</m:t>
                      </m:r>
                      <m:r>
                        <m:rPr>
                          <m:nor/>
                        </m:rPr>
                        <a:rPr lang="ru-RU" sz="2000" smtClean="0"/>
                        <m:t> = 0;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3∆ ± 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6∆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10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15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/>
                        <m:t>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0,1,2,3,4,5)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B62FB04E-82AD-4667-A040-9F43DE0C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71" y="4289994"/>
                <a:ext cx="4281365" cy="1938992"/>
              </a:xfrm>
              <a:prstGeom prst="rect">
                <a:avLst/>
              </a:prstGeom>
              <a:blipFill>
                <a:blip r:embed="rId6"/>
                <a:stretch>
                  <a:fillRect b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B944E0F2-7F56-4A9E-9038-3C530E64D4E9}"/>
              </a:ext>
            </a:extLst>
          </p:cNvPr>
          <p:cNvSpPr/>
          <p:nvPr/>
        </p:nvSpPr>
        <p:spPr>
          <a:xfrm>
            <a:off x="4697213" y="4289994"/>
            <a:ext cx="291548" cy="1893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58B72-F8F5-4B24-9EDB-BECF47B55DE3}"/>
              </a:ext>
            </a:extLst>
          </p:cNvPr>
          <p:cNvSpPr txBox="1"/>
          <p:nvPr/>
        </p:nvSpPr>
        <p:spPr>
          <a:xfrm>
            <a:off x="4893617" y="4862107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16</a:t>
            </a:r>
            <a:endParaRPr lang="ru-RU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уровней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4C6F37-4E87-441A-AE05-7ECFFAD6A43F}"/>
              </a:ext>
            </a:extLst>
          </p:cNvPr>
          <p:cNvSpPr/>
          <p:nvPr/>
        </p:nvSpPr>
        <p:spPr>
          <a:xfrm>
            <a:off x="6519049" y="3735814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S1=S2=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/2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36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уровней</a:t>
            </a:r>
            <a:endParaRPr lang="ru-RU" sz="2400" dirty="0">
              <a:latin typeface="+mn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0F9FFC-BA80-4B25-B769-3630F89E8289}"/>
              </a:ext>
            </a:extLst>
          </p:cNvPr>
          <p:cNvSpPr/>
          <p:nvPr/>
        </p:nvSpPr>
        <p:spPr>
          <a:xfrm>
            <a:off x="6573935" y="5044963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Для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S1=S2=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/2</a:t>
            </a: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+mn-lt"/>
                <a:cs typeface="Times New Roman" panose="02020603050405020304" pitchFamily="18" charset="0"/>
              </a:rPr>
              <a:t>64 </a:t>
            </a:r>
            <a:r>
              <a:rPr lang="ru-RU" sz="2400" dirty="0">
                <a:latin typeface="+mn-lt"/>
                <a:cs typeface="Times New Roman" panose="02020603050405020304" pitchFamily="18" charset="0"/>
              </a:rPr>
              <a:t>уровня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90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2017-2018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Анализ температурной зависимости теплоемкости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4925241" y="2491834"/>
            <a:ext cx="129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3/2: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/>
              <p:nvPr/>
            </p:nvSpPr>
            <p:spPr>
              <a:xfrm>
                <a:off x="5322079" y="1510294"/>
                <a:ext cx="2934329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079" y="1510294"/>
                <a:ext cx="2934329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/>
              <p:nvPr/>
            </p:nvSpPr>
            <p:spPr>
              <a:xfrm>
                <a:off x="4925241" y="2955137"/>
                <a:ext cx="3728007" cy="542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=1+3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5ⅇ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ru-RU" sz="2000" i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41" y="2955137"/>
                <a:ext cx="3728007" cy="5427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33197CB-8525-4BDB-B0B4-563828B0DC64}"/>
              </a:ext>
            </a:extLst>
          </p:cNvPr>
          <p:cNvSpPr txBox="1"/>
          <p:nvPr/>
        </p:nvSpPr>
        <p:spPr>
          <a:xfrm>
            <a:off x="4925241" y="3573346"/>
            <a:ext cx="129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5/2: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2736A27-3846-4C05-949E-E8528AC784AC}"/>
                  </a:ext>
                </a:extLst>
              </p:cNvPr>
              <p:cNvSpPr/>
              <p:nvPr/>
            </p:nvSpPr>
            <p:spPr>
              <a:xfrm>
                <a:off x="4925239" y="3949029"/>
                <a:ext cx="3728007" cy="1032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+11⁢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15⁢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+9⁢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10⁢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+7⁢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6⁢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5⁢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3⁢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+3⁢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2736A27-3846-4C05-949E-E8528AC78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239" y="3949029"/>
                <a:ext cx="3728007" cy="10327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86D709D-AA84-4F05-9CB8-6C0EF7AE2727}"/>
              </a:ext>
            </a:extLst>
          </p:cNvPr>
          <p:cNvSpPr txBox="1"/>
          <p:nvPr/>
        </p:nvSpPr>
        <p:spPr>
          <a:xfrm>
            <a:off x="4925241" y="4870166"/>
            <a:ext cx="129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7/2: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366AE4F-EE36-4125-82A1-6EA825154077}"/>
                  </a:ext>
                </a:extLst>
              </p:cNvPr>
              <p:cNvSpPr/>
              <p:nvPr/>
            </p:nvSpPr>
            <p:spPr>
              <a:xfrm>
                <a:off x="4799731" y="5206346"/>
                <a:ext cx="4187639" cy="1032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+15⁢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28⁢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>
                        <a:latin typeface="Cambria Math" panose="02040503050406030204" pitchFamily="18" charset="0"/>
                      </a:rPr>
                      <m:t>13⁢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21⁢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>
                        <a:latin typeface="Cambria Math" panose="02040503050406030204" pitchFamily="18" charset="0"/>
                      </a:rPr>
                      <m:t>+11⁢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15⁢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>
                        <a:latin typeface="Cambria Math" panose="02040503050406030204" pitchFamily="18" charset="0"/>
                      </a:rPr>
                      <m:t>9⁢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10⁢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>
                        <a:latin typeface="Cambria Math" panose="02040503050406030204" pitchFamily="18" charset="0"/>
                      </a:rPr>
                      <m:t>+7⁢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6⁢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5⁢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3⁢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+3⁢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  <m:sup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⁢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5366AE4F-EE36-4125-82A1-6EA825154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31" y="5206346"/>
                <a:ext cx="4187639" cy="103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psv4.userapi.com/c848216/u20039533/docs/d12/98eb06ec3d77/CT_delta__const__5.jpg?extra=7C0feF5KphqcfKF_Wg_UD1F7CIaG8KKOsNqanfypjA8wMbrhTOGjYdCshHQCKBFMJTyVuz6Rj7aUmOtLDf_abSDg7ClvXnNfqK-3SuUizLBOsxRbzWmX9psbMrbztYZ7EnX56i4Y2aEkWcRx9-PmKa0">
            <a:extLst>
              <a:ext uri="{FF2B5EF4-FFF2-40B4-BE49-F238E27FC236}">
                <a16:creationId xmlns:a16="http://schemas.microsoft.com/office/drawing/2014/main" id="{B9EFB34E-7381-46D0-BBFE-8521EA693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r="11640"/>
          <a:stretch/>
        </p:blipFill>
        <p:spPr bwMode="auto">
          <a:xfrm>
            <a:off x="0" y="1728550"/>
            <a:ext cx="4915621" cy="42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2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2044</Words>
  <Application>Microsoft Office PowerPoint</Application>
  <PresentationFormat>Экран (4:3)</PresentationFormat>
  <Paragraphs>183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Myriad Pro</vt:lpstr>
      <vt:lpstr>Myriad Pro Semibold</vt:lpstr>
      <vt:lpstr>Times New Roman</vt:lpstr>
      <vt:lpstr>Office Theme</vt:lpstr>
      <vt:lpstr>Влияние спина взаимодействующих ферронов на температурную зависимость теплоемкости и магнитной восприимчивости в холдейновском магнетике</vt:lpstr>
      <vt:lpstr>Презентация PowerPoint</vt:lpstr>
      <vt:lpstr>Презентация PowerPoint</vt:lpstr>
      <vt:lpstr>Спектр спиновых возбуждений в Y_2 BaNiO_5 и Y_1.805 Ca_0.195 BaNiO_5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Дарья Пименова</cp:lastModifiedBy>
  <cp:revision>246</cp:revision>
  <dcterms:created xsi:type="dcterms:W3CDTF">2010-09-30T06:45:29Z</dcterms:created>
  <dcterms:modified xsi:type="dcterms:W3CDTF">2019-02-17T10:58:20Z</dcterms:modified>
</cp:coreProperties>
</file>