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6"/>
  </p:notesMasterIdLst>
  <p:sldIdLst>
    <p:sldId id="256" r:id="rId2"/>
    <p:sldId id="269" r:id="rId3"/>
    <p:sldId id="302" r:id="rId4"/>
    <p:sldId id="309" r:id="rId5"/>
    <p:sldId id="311" r:id="rId6"/>
    <p:sldId id="299" r:id="rId7"/>
    <p:sldId id="290" r:id="rId8"/>
    <p:sldId id="291" r:id="rId9"/>
    <p:sldId id="295" r:id="rId10"/>
    <p:sldId id="312" r:id="rId11"/>
    <p:sldId id="313" r:id="rId12"/>
    <p:sldId id="314" r:id="rId13"/>
    <p:sldId id="278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424456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274D6-7CDD-48CD-BB3C-7601FB390258}" v="276" dt="2019-11-15T12:03:51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674" autoAdjust="0"/>
  </p:normalViewPr>
  <p:slideViewPr>
    <p:cSldViewPr>
      <p:cViewPr varScale="1">
        <p:scale>
          <a:sx n="106" d="100"/>
          <a:sy n="106" d="100"/>
        </p:scale>
        <p:origin x="2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489274D6-7CDD-48CD-BB3C-7601FB390258}"/>
    <pc:docChg chg="modSld">
      <pc:chgData name="" userId="" providerId="" clId="Web-{489274D6-7CDD-48CD-BB3C-7601FB390258}" dt="2019-11-15T11:32:49.712" v="18" actId="1076"/>
      <pc:docMkLst>
        <pc:docMk/>
      </pc:docMkLst>
      <pc:sldChg chg="modSp">
        <pc:chgData name="" userId="" providerId="" clId="Web-{489274D6-7CDD-48CD-BB3C-7601FB390258}" dt="2019-11-15T11:32:49.712" v="18" actId="1076"/>
        <pc:sldMkLst>
          <pc:docMk/>
          <pc:sldMk cId="0" sldId="256"/>
        </pc:sldMkLst>
        <pc:spChg chg="mod">
          <ac:chgData name="" userId="" providerId="" clId="Web-{489274D6-7CDD-48CD-BB3C-7601FB390258}" dt="2019-11-15T11:32:36.336" v="17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" userId="" providerId="" clId="Web-{489274D6-7CDD-48CD-BB3C-7601FB390258}" dt="2019-11-15T11:32:49.712" v="18" actId="1076"/>
          <ac:spMkLst>
            <pc:docMk/>
            <pc:sldMk cId="0" sldId="256"/>
            <ac:spMk id="9" creationId="{00000000-0000-0000-0000-000000000000}"/>
          </ac:spMkLst>
        </pc:spChg>
      </pc:sldChg>
    </pc:docChg>
  </pc:docChgLst>
  <pc:docChgLst>
    <pc:chgData clId="Web-{001D0648-131A-4D9A-B26C-3656964A95B3}"/>
    <pc:docChg chg="addSld delSld modSld">
      <pc:chgData name="" userId="" providerId="" clId="Web-{001D0648-131A-4D9A-B26C-3656964A95B3}" dt="2019-11-15T12:03:51.535" v="261"/>
      <pc:docMkLst>
        <pc:docMk/>
      </pc:docMkLst>
      <pc:sldChg chg="addSp modSp">
        <pc:chgData name="" userId="" providerId="" clId="Web-{001D0648-131A-4D9A-B26C-3656964A95B3}" dt="2019-11-15T11:56:18.939" v="92" actId="20577"/>
        <pc:sldMkLst>
          <pc:docMk/>
          <pc:sldMk cId="0" sldId="256"/>
        </pc:sldMkLst>
        <pc:spChg chg="mod">
          <ac:chgData name="" userId="" providerId="" clId="Web-{001D0648-131A-4D9A-B26C-3656964A95B3}" dt="2019-11-15T11:56:18.939" v="92" actId="20577"/>
          <ac:spMkLst>
            <pc:docMk/>
            <pc:sldMk cId="0" sldId="256"/>
            <ac:spMk id="2" creationId="{00000000-0000-0000-0000-000000000000}"/>
          </ac:spMkLst>
        </pc:spChg>
        <pc:spChg chg="add mod">
          <ac:chgData name="" userId="" providerId="" clId="Web-{001D0648-131A-4D9A-B26C-3656964A95B3}" dt="2019-11-15T11:52:34.109" v="6"/>
          <ac:spMkLst>
            <pc:docMk/>
            <pc:sldMk cId="0" sldId="256"/>
            <ac:spMk id="4" creationId="{AF38C949-5108-417A-BC38-7BB9FFDCBC9C}"/>
          </ac:spMkLst>
        </pc:spChg>
        <pc:spChg chg="add mod">
          <ac:chgData name="" userId="" providerId="" clId="Web-{001D0648-131A-4D9A-B26C-3656964A95B3}" dt="2019-11-15T11:55:32.204" v="82" actId="1076"/>
          <ac:spMkLst>
            <pc:docMk/>
            <pc:sldMk cId="0" sldId="256"/>
            <ac:spMk id="5" creationId="{BB8AEAED-1B28-4D01-9621-BD47ECF69C19}"/>
          </ac:spMkLst>
        </pc:spChg>
      </pc:sldChg>
      <pc:sldChg chg="addSp delSp modSp">
        <pc:chgData name="" userId="" providerId="" clId="Web-{001D0648-131A-4D9A-B26C-3656964A95B3}" dt="2019-11-15T11:55:59.470" v="89"/>
        <pc:sldMkLst>
          <pc:docMk/>
          <pc:sldMk cId="0" sldId="264"/>
        </pc:sldMkLst>
        <pc:spChg chg="add del">
          <ac:chgData name="" userId="" providerId="" clId="Web-{001D0648-131A-4D9A-B26C-3656964A95B3}" dt="2019-11-15T11:55:54.111" v="87"/>
          <ac:spMkLst>
            <pc:docMk/>
            <pc:sldMk cId="0" sldId="264"/>
            <ac:spMk id="3" creationId="{38578441-0D52-48FD-A1D9-757189EC23BC}"/>
          </ac:spMkLst>
        </pc:spChg>
        <pc:spChg chg="add mod">
          <ac:chgData name="" userId="" providerId="" clId="Web-{001D0648-131A-4D9A-B26C-3656964A95B3}" dt="2019-11-15T11:55:58.079" v="88" actId="1076"/>
          <ac:spMkLst>
            <pc:docMk/>
            <pc:sldMk cId="0" sldId="264"/>
            <ac:spMk id="4" creationId="{30DBBA04-B564-4707-A302-8E1C5C19A0D4}"/>
          </ac:spMkLst>
        </pc:spChg>
        <pc:spChg chg="add">
          <ac:chgData name="" userId="" providerId="" clId="Web-{001D0648-131A-4D9A-B26C-3656964A95B3}" dt="2019-11-15T11:55:59.470" v="89"/>
          <ac:spMkLst>
            <pc:docMk/>
            <pc:sldMk cId="0" sldId="264"/>
            <ac:spMk id="9" creationId="{A1DC6EBE-BE58-4A98-98E9-F27BDBD4204D}"/>
          </ac:spMkLst>
        </pc:spChg>
      </pc:sldChg>
      <pc:sldChg chg="modSp">
        <pc:chgData name="" userId="" providerId="" clId="Web-{001D0648-131A-4D9A-B26C-3656964A95B3}" dt="2019-11-15T11:56:32.955" v="110" actId="20577"/>
        <pc:sldMkLst>
          <pc:docMk/>
          <pc:sldMk cId="3453196543" sldId="269"/>
        </pc:sldMkLst>
        <pc:spChg chg="mod">
          <ac:chgData name="" userId="" providerId="" clId="Web-{001D0648-131A-4D9A-B26C-3656964A95B3}" dt="2019-11-15T11:56:32.955" v="110" actId="20577"/>
          <ac:spMkLst>
            <pc:docMk/>
            <pc:sldMk cId="3453196543" sldId="269"/>
            <ac:spMk id="3" creationId="{00000000-0000-0000-0000-000000000000}"/>
          </ac:spMkLst>
        </pc:spChg>
      </pc:sldChg>
      <pc:sldChg chg="modSp">
        <pc:chgData name="" userId="" providerId="" clId="Web-{001D0648-131A-4D9A-B26C-3656964A95B3}" dt="2019-11-15T12:03:24.723" v="258" actId="20577"/>
        <pc:sldMkLst>
          <pc:docMk/>
          <pc:sldMk cId="0" sldId="278"/>
        </pc:sldMkLst>
        <pc:spChg chg="mod">
          <ac:chgData name="" userId="" providerId="" clId="Web-{001D0648-131A-4D9A-B26C-3656964A95B3}" dt="2019-11-15T12:03:24.723" v="258" actId="20577"/>
          <ac:spMkLst>
            <pc:docMk/>
            <pc:sldMk cId="0" sldId="278"/>
            <ac:spMk id="6" creationId="{D63AE584-BDA0-44C2-A8AE-B89B8A38B4F7}"/>
          </ac:spMkLst>
        </pc:spChg>
      </pc:sldChg>
      <pc:sldChg chg="del">
        <pc:chgData name="" userId="" providerId="" clId="Web-{001D0648-131A-4D9A-B26C-3656964A95B3}" dt="2019-11-15T12:03:51.535" v="261"/>
        <pc:sldMkLst>
          <pc:docMk/>
          <pc:sldMk cId="3743859137" sldId="288"/>
        </pc:sldMkLst>
      </pc:sldChg>
      <pc:sldChg chg="del">
        <pc:chgData name="" userId="" providerId="" clId="Web-{001D0648-131A-4D9A-B26C-3656964A95B3}" dt="2019-11-15T11:54:42.032" v="76"/>
        <pc:sldMkLst>
          <pc:docMk/>
          <pc:sldMk cId="844128314" sldId="289"/>
        </pc:sldMkLst>
      </pc:sldChg>
      <pc:sldChg chg="del">
        <pc:chgData name="" userId="" providerId="" clId="Web-{001D0648-131A-4D9A-B26C-3656964A95B3}" dt="2019-11-15T11:54:59.220" v="78"/>
        <pc:sldMkLst>
          <pc:docMk/>
          <pc:sldMk cId="2236594250" sldId="292"/>
        </pc:sldMkLst>
      </pc:sldChg>
      <pc:sldChg chg="del">
        <pc:chgData name="" userId="" providerId="" clId="Web-{001D0648-131A-4D9A-B26C-3656964A95B3}" dt="2019-11-15T11:54:54.798" v="77"/>
        <pc:sldMkLst>
          <pc:docMk/>
          <pc:sldMk cId="557074970" sldId="293"/>
        </pc:sldMkLst>
      </pc:sldChg>
      <pc:sldChg chg="del">
        <pc:chgData name="" userId="" providerId="" clId="Web-{001D0648-131A-4D9A-B26C-3656964A95B3}" dt="2019-11-15T11:55:08.751" v="79"/>
        <pc:sldMkLst>
          <pc:docMk/>
          <pc:sldMk cId="4234350650" sldId="297"/>
        </pc:sldMkLst>
      </pc:sldChg>
      <pc:sldChg chg="del">
        <pc:chgData name="" userId="" providerId="" clId="Web-{001D0648-131A-4D9A-B26C-3656964A95B3}" dt="2019-11-15T11:54:18.548" v="74"/>
        <pc:sldMkLst>
          <pc:docMk/>
          <pc:sldMk cId="3569909796" sldId="298"/>
        </pc:sldMkLst>
      </pc:sldChg>
      <pc:sldChg chg="del">
        <pc:chgData name="" userId="" providerId="" clId="Web-{001D0648-131A-4D9A-B26C-3656964A95B3}" dt="2019-11-15T11:54:36.673" v="75"/>
        <pc:sldMkLst>
          <pc:docMk/>
          <pc:sldMk cId="33274812" sldId="310"/>
        </pc:sldMkLst>
      </pc:sldChg>
      <pc:sldChg chg="addSp delSp modSp add replId">
        <pc:chgData name="" userId="" providerId="" clId="Web-{001D0648-131A-4D9A-B26C-3656964A95B3}" dt="2019-11-15T12:00:38.222" v="145"/>
        <pc:sldMkLst>
          <pc:docMk/>
          <pc:sldMk cId="1245390045" sldId="312"/>
        </pc:sldMkLst>
        <pc:spChg chg="add del mod">
          <ac:chgData name="" userId="" providerId="" clId="Web-{001D0648-131A-4D9A-B26C-3656964A95B3}" dt="2019-11-15T11:58:59.377" v="124"/>
          <ac:spMkLst>
            <pc:docMk/>
            <pc:sldMk cId="1245390045" sldId="312"/>
            <ac:spMk id="7" creationId="{7E03116F-CD64-43EF-89C1-006E101BCFA7}"/>
          </ac:spMkLst>
        </pc:spChg>
        <pc:spChg chg="mod">
          <ac:chgData name="" userId="" providerId="" clId="Web-{001D0648-131A-4D9A-B26C-3656964A95B3}" dt="2019-11-15T11:58:47.080" v="118" actId="20577"/>
          <ac:spMkLst>
            <pc:docMk/>
            <pc:sldMk cId="1245390045" sldId="312"/>
            <ac:spMk id="9" creationId="{D9576C38-6FC3-4FF4-A96B-58D9F35D4626}"/>
          </ac:spMkLst>
        </pc:spChg>
        <pc:spChg chg="add del mod">
          <ac:chgData name="" userId="" providerId="" clId="Web-{001D0648-131A-4D9A-B26C-3656964A95B3}" dt="2019-11-15T11:59:20.034" v="130"/>
          <ac:spMkLst>
            <pc:docMk/>
            <pc:sldMk cId="1245390045" sldId="312"/>
            <ac:spMk id="11" creationId="{3F1BB620-0EF4-48A4-9247-D5E902DC281B}"/>
          </ac:spMkLst>
        </pc:spChg>
        <pc:picChg chg="add del mod">
          <ac:chgData name="" userId="" providerId="" clId="Web-{001D0648-131A-4D9A-B26C-3656964A95B3}" dt="2019-11-15T12:00:32.675" v="144"/>
          <ac:picMkLst>
            <pc:docMk/>
            <pc:sldMk cId="1245390045" sldId="312"/>
            <ac:picMk id="3" creationId="{FE83A772-5B30-43D3-8B96-0114B9715382}"/>
          </ac:picMkLst>
        </pc:picChg>
        <pc:picChg chg="add del mod">
          <ac:chgData name="" userId="" providerId="" clId="Web-{001D0648-131A-4D9A-B26C-3656964A95B3}" dt="2019-11-15T12:00:38.222" v="145"/>
          <ac:picMkLst>
            <pc:docMk/>
            <pc:sldMk cId="1245390045" sldId="312"/>
            <ac:picMk id="8" creationId="{25773AD1-5B3E-42FD-AFCF-DDC5B5A897CE}"/>
          </ac:picMkLst>
        </pc:picChg>
      </pc:sldChg>
      <pc:sldChg chg="delSp modSp add replId">
        <pc:chgData name="" userId="" providerId="" clId="Web-{001D0648-131A-4D9A-B26C-3656964A95B3}" dt="2019-11-15T12:00:26.800" v="143"/>
        <pc:sldMkLst>
          <pc:docMk/>
          <pc:sldMk cId="274091665" sldId="313"/>
        </pc:sldMkLst>
        <pc:spChg chg="mod">
          <ac:chgData name="" userId="" providerId="" clId="Web-{001D0648-131A-4D9A-B26C-3656964A95B3}" dt="2019-11-15T12:00:10.643" v="138" actId="20577"/>
          <ac:spMkLst>
            <pc:docMk/>
            <pc:sldMk cId="274091665" sldId="313"/>
            <ac:spMk id="9" creationId="{D9576C38-6FC3-4FF4-A96B-58D9F35D4626}"/>
          </ac:spMkLst>
        </pc:spChg>
        <pc:picChg chg="del mod">
          <ac:chgData name="" userId="" providerId="" clId="Web-{001D0648-131A-4D9A-B26C-3656964A95B3}" dt="2019-11-15T12:00:20.862" v="142"/>
          <ac:picMkLst>
            <pc:docMk/>
            <pc:sldMk cId="274091665" sldId="313"/>
            <ac:picMk id="3" creationId="{FE83A772-5B30-43D3-8B96-0114B9715382}"/>
          </ac:picMkLst>
        </pc:picChg>
        <pc:picChg chg="mod">
          <ac:chgData name="" userId="" providerId="" clId="Web-{001D0648-131A-4D9A-B26C-3656964A95B3}" dt="2019-11-15T12:00:26.800" v="143"/>
          <ac:picMkLst>
            <pc:docMk/>
            <pc:sldMk cId="274091665" sldId="313"/>
            <ac:picMk id="8" creationId="{25773AD1-5B3E-42FD-AFCF-DDC5B5A897CE}"/>
          </ac:picMkLst>
        </pc:picChg>
      </pc:sldChg>
      <pc:sldChg chg="modSp add replId">
        <pc:chgData name="" userId="" providerId="" clId="Web-{001D0648-131A-4D9A-B26C-3656964A95B3}" dt="2019-11-15T12:01:05.550" v="152" actId="20577"/>
        <pc:sldMkLst>
          <pc:docMk/>
          <pc:sldMk cId="687268037" sldId="314"/>
        </pc:sldMkLst>
        <pc:spChg chg="mod">
          <ac:chgData name="" userId="" providerId="" clId="Web-{001D0648-131A-4D9A-B26C-3656964A95B3}" dt="2019-11-15T12:01:05.550" v="152" actId="20577"/>
          <ac:spMkLst>
            <pc:docMk/>
            <pc:sldMk cId="687268037" sldId="314"/>
            <ac:spMk id="9" creationId="{D9576C38-6FC3-4FF4-A96B-58D9F35D4626}"/>
          </ac:spMkLst>
        </pc:spChg>
        <pc:picChg chg="mod">
          <ac:chgData name="" userId="" providerId="" clId="Web-{001D0648-131A-4D9A-B26C-3656964A95B3}" dt="2019-11-15T12:00:51.425" v="147"/>
          <ac:picMkLst>
            <pc:docMk/>
            <pc:sldMk cId="687268037" sldId="314"/>
            <ac:picMk id="8" creationId="{25773AD1-5B3E-42FD-AFCF-DDC5B5A897C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4722D-73B0-4BD6-AD54-AD224538585C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75CB1-2755-4B6D-992D-C389E32C2F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96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5CB1-2755-4B6D-992D-C389E32C2F2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880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5CB1-2755-4B6D-992D-C389E32C2F2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715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Рисунок про обратный эффект близости: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Spatial dependence of the magnetization in the whole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system. Here g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/g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50.5, g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¯ F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5g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/j 050.1 (j 05A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/2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515, and </a:t>
            </a:r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dF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/j 051. Inset: Schematic view of the inverse proximity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 in a S/F system ~for discussion see text!.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5CB1-2755-4B6D-992D-C389E32C2F2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095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Рисунок про обратный эффект близости: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Spatial dependence of the magnetization in the whole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system. Here g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/g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50.5, g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¯ F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5g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/j 050.1 (j 05A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/2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515, and </a:t>
            </a:r>
            <a:r>
              <a:rPr lang="en-US" sz="1200" b="0" i="1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dF</a:t>
            </a:r>
            <a:r>
              <a:rPr lang="en-US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/j 051. Inset: Schematic view of the inverse proximity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 in a S/F system ~for discussion see text!.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5CB1-2755-4B6D-992D-C389E32C2F2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702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5CB1-2755-4B6D-992D-C389E32C2F2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460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071942"/>
            <a:ext cx="7786742" cy="2286016"/>
          </a:xfrm>
        </p:spPr>
        <p:txBody>
          <a:bodyPr/>
          <a:lstStyle>
            <a:lvl1pPr marL="0" indent="0" algn="ctr">
              <a:buNone/>
              <a:defRPr b="0" i="1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0" y="6429396"/>
            <a:ext cx="9144000" cy="4286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114298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effectLst/>
              </a:rPr>
              <a:t>ЛАБОРАТОРИЯ КОСМИЧЕСКИХ ИССЛЕДОВАНИЙ, ТЕХНОЛОГИЙ, СИСТЕМ И ПРОЦЕССОВ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7B6E-D0BD-493F-AD02-DFACD80B4DF7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64E7-4A22-4BC3-9779-A171ECDEC745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шаблон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0" y="6429396"/>
            <a:ext cx="9144000" cy="4286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858148" cy="857232"/>
          </a:xfrm>
        </p:spPr>
        <p:txBody>
          <a:bodyPr/>
          <a:lstStyle>
            <a:lvl1pPr marL="108000"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8CA2-4C85-484C-BC0B-16CE053C147D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014D-63C2-4E69-AC70-0343E3E700BA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3E1E-D6B7-41F5-9357-8F79956BC6C0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7B28-555E-463F-B40F-D60A2E2AF4E7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9AE73-ED48-4733-9CB9-9567EA64C667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0E82-54B2-4115-B387-BBC64527A050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E896C-78F2-4901-84AF-291AF7735D7D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E4CF8-7A06-4C68-831F-958FD99BEAC1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4D878-DA3D-4817-8902-E6DE728004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8208912" cy="6858000"/>
          </a:xfrm>
        </p:spPr>
        <p:txBody>
          <a:bodyPr>
            <a:noAutofit/>
          </a:bodyPr>
          <a:lstStyle/>
          <a:p>
            <a:r>
              <a:rPr lang="ru-RU" sz="3200" b="0" dirty="0"/>
              <a:t>Теоретический расчет инверсной намагниченности в </a:t>
            </a:r>
            <a:r>
              <a:rPr lang="ru-RU" sz="3200" b="0" dirty="0" err="1"/>
              <a:t>бислое</a:t>
            </a:r>
            <a:r>
              <a:rPr lang="ru-RU" sz="3200" b="0" dirty="0"/>
              <a:t> сверхпроводник/ферромагнетик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546447"/>
            <a:ext cx="9144000" cy="721821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Докладчик:</a:t>
            </a:r>
          </a:p>
          <a:p>
            <a:r>
              <a:rPr lang="ru-RU" sz="2000" dirty="0"/>
              <a:t>В.О. Яговцев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3" y="440632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424456"/>
                </a:solidFill>
              </a:rPr>
              <a:t>НУГ «Низкоразмерные квантовые системы»</a:t>
            </a:r>
          </a:p>
          <a:p>
            <a:pPr algn="ctr"/>
            <a:r>
              <a:rPr lang="ru-RU" sz="2000" dirty="0">
                <a:solidFill>
                  <a:srgbClr val="424456"/>
                </a:solidFill>
              </a:rPr>
              <a:t>Департамент электронной инженерии</a:t>
            </a:r>
            <a:endParaRPr lang="en-US" sz="2000" dirty="0">
              <a:solidFill>
                <a:srgbClr val="424456"/>
              </a:solidFill>
            </a:endParaRPr>
          </a:p>
          <a:p>
            <a:pPr algn="ctr"/>
            <a:r>
              <a:rPr lang="ru-RU" sz="2000" dirty="0">
                <a:solidFill>
                  <a:srgbClr val="424456"/>
                </a:solidFill>
              </a:rPr>
              <a:t>Научный руководитель: Н.Г. Пугач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429396"/>
            <a:ext cx="9144000" cy="428604"/>
          </a:xfrm>
        </p:spPr>
        <p:txBody>
          <a:bodyPr/>
          <a:lstStyle/>
          <a:p>
            <a:r>
              <a:rPr lang="ru-RU" dirty="0"/>
              <a:t>МИЭМ НИУ ВШЭ</a:t>
            </a:r>
          </a:p>
          <a:p>
            <a:r>
              <a:rPr lang="ru-RU" dirty="0"/>
              <a:t>15 ноября 2019 г.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600"/>
            <a:ext cx="9144000" cy="186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858148" cy="857232"/>
          </a:xfrm>
        </p:spPr>
        <p:txBody>
          <a:bodyPr/>
          <a:lstStyle/>
          <a:p>
            <a:pPr algn="ctr"/>
            <a:r>
              <a:rPr lang="ru-RU" dirty="0"/>
              <a:t>Расчет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25773AD1-5B3E-42FD-AFCF-DDC5B5A897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913" y="1828811"/>
            <a:ext cx="4572000" cy="3700439"/>
          </a:xfr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9576C38-6FC3-4FF4-A96B-58D9F35D4626}"/>
              </a:ext>
            </a:extLst>
          </p:cNvPr>
          <p:cNvSpPr/>
          <p:nvPr/>
        </p:nvSpPr>
        <p:spPr>
          <a:xfrm>
            <a:off x="2438400" y="5569545"/>
            <a:ext cx="4572000" cy="646331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algn="ctr"/>
            <a:r>
              <a:rPr lang="ru-RU" dirty="0">
                <a:ea typeface="+mn-lt"/>
                <a:cs typeface="+mn-lt"/>
              </a:rPr>
              <a:t>Семейство кривых намагниченности от координаты при различных 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390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858148" cy="857232"/>
          </a:xfrm>
        </p:spPr>
        <p:txBody>
          <a:bodyPr/>
          <a:lstStyle/>
          <a:p>
            <a:pPr algn="ctr"/>
            <a:r>
              <a:rPr lang="ru-RU" dirty="0"/>
              <a:t>Расчет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8" name="Объект 7" descr="Изображение выглядит как карт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25773AD1-5B3E-42FD-AFCF-DDC5B5A897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7913" y="1865025"/>
            <a:ext cx="4572000" cy="3628012"/>
          </a:xfr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9576C38-6FC3-4FF4-A96B-58D9F35D4626}"/>
              </a:ext>
            </a:extLst>
          </p:cNvPr>
          <p:cNvSpPr/>
          <p:nvPr/>
        </p:nvSpPr>
        <p:spPr>
          <a:xfrm>
            <a:off x="2438400" y="5569545"/>
            <a:ext cx="4572000" cy="923330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algn="ctr"/>
            <a:r>
              <a:rPr lang="ru-RU" dirty="0">
                <a:ea typeface="+mn-lt"/>
                <a:cs typeface="+mn-lt"/>
              </a:rPr>
              <a:t>Семейство кривых намагниченности на границе S-FI от толщины сверхпроводника L при различных 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91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858148" cy="857232"/>
          </a:xfrm>
        </p:spPr>
        <p:txBody>
          <a:bodyPr/>
          <a:lstStyle/>
          <a:p>
            <a:pPr algn="ctr"/>
            <a:r>
              <a:rPr lang="ru-RU" dirty="0"/>
              <a:t>Расчет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8" name="Объект 7" descr="Изображение выглядит как карт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25773AD1-5B3E-42FD-AFCF-DDC5B5A897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7496" y="1865025"/>
            <a:ext cx="4272834" cy="3628012"/>
          </a:xfr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9576C38-6FC3-4FF4-A96B-58D9F35D4626}"/>
              </a:ext>
            </a:extLst>
          </p:cNvPr>
          <p:cNvSpPr/>
          <p:nvPr/>
        </p:nvSpPr>
        <p:spPr>
          <a:xfrm>
            <a:off x="2438400" y="5569545"/>
            <a:ext cx="4572000" cy="369332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algn="ctr"/>
            <a:r>
              <a:rPr lang="ru-RU" dirty="0">
                <a:ea typeface="+mn-lt"/>
                <a:cs typeface="+mn-lt"/>
              </a:rPr>
              <a:t>Интегральная намагниченность от 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268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Выводы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63AE584-BDA0-44C2-A8AE-B89B8A38B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000108"/>
            <a:ext cx="8229600" cy="535785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dirty="0"/>
              <a:t>Получена пространственная зависимость наведенной намагниченности в сверхпроводнике, согласующаяся с физическими ожиданиями, что подтверждает верность аналитического решения</a:t>
            </a:r>
          </a:p>
          <a:p>
            <a:r>
              <a:rPr lang="ru-RU" dirty="0"/>
              <a:t>Можно предположить, что в связи с малым подавлением параметра порядка инверсной намагниченностью сверхпроводящий ток в анализируемой структуре так же будет весьма заметным</a:t>
            </a:r>
          </a:p>
          <a:p>
            <a:r>
              <a:rPr lang="ru-RU" dirty="0">
                <a:cs typeface="Calibri"/>
              </a:rPr>
              <a:t>Получена интересная зависимость от координаты и от угла спинового смешивания для намагниченности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6885384"/>
          </a:xfrm>
        </p:spPr>
        <p:txBody>
          <a:bodyPr>
            <a:noAutofit/>
          </a:bodyPr>
          <a:lstStyle/>
          <a:p>
            <a:pPr algn="ctr"/>
            <a:r>
              <a:rPr lang="ru-RU" sz="7200" dirty="0"/>
              <a:t>Спасибо </a:t>
            </a:r>
            <a:br>
              <a:rPr lang="ru-RU" sz="7200" dirty="0"/>
            </a:br>
            <a:r>
              <a:rPr lang="ru-RU" sz="7200" dirty="0"/>
              <a:t>за внимание!</a:t>
            </a:r>
          </a:p>
        </p:txBody>
      </p:sp>
      <p:sp>
        <p:nvSpPr>
          <p:cNvPr id="5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429396"/>
            <a:ext cx="9144000" cy="428604"/>
          </a:xfrm>
        </p:spPr>
        <p:txBody>
          <a:bodyPr/>
          <a:lstStyle/>
          <a:p>
            <a:r>
              <a:rPr lang="ru-RU" dirty="0"/>
              <a:t>МИЭМ НИУ ВШЭ</a:t>
            </a:r>
          </a:p>
          <a:p>
            <a:r>
              <a:rPr lang="ru-RU" dirty="0"/>
              <a:t>15 ноября 2019 г.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186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Структура доклада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51470"/>
            <a:ext cx="8229600" cy="53578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/>
              <a:t>Сверхпроводящая </a:t>
            </a:r>
            <a:r>
              <a:rPr lang="ru-RU" sz="2400" dirty="0" err="1"/>
              <a:t>спинтроника</a:t>
            </a:r>
            <a:r>
              <a:rPr lang="ru-RU" sz="2400" dirty="0"/>
              <a:t> (спиновая электроника)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Эффект близости в структурах сверхпроводник/металл</a:t>
            </a:r>
          </a:p>
          <a:p>
            <a:pPr algn="just">
              <a:lnSpc>
                <a:spcPct val="150000"/>
              </a:lnSpc>
            </a:pPr>
            <a:r>
              <a:rPr lang="ru-RU" sz="2400" dirty="0"/>
              <a:t>Квазиклассический формализм функций Грина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cs typeface="Calibri"/>
              </a:rPr>
              <a:t>Новые результаты</a:t>
            </a:r>
            <a:endParaRPr lang="ru-RU" sz="2400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Выводы, краткое описание дальнейших целей</a:t>
            </a:r>
            <a:endParaRPr lang="ru-RU" sz="2400" dirty="0">
              <a:cs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9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Сверхпроводящая спинтроника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51470"/>
            <a:ext cx="8229600" cy="5357850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Сверхпроводящая спинтроника исследует структуры, в которых возникают явления и эффекты, требующие для своего появления контакта сверхпроводящих и магнитных материалов</a:t>
            </a:r>
          </a:p>
          <a:p>
            <a:pPr algn="just"/>
            <a:r>
              <a:rPr lang="ru-RU" sz="2000" dirty="0"/>
              <a:t>Потенциальные применения: элементы памяти и другие элементы, необходимые для создания вычислительных машин</a:t>
            </a:r>
            <a:r>
              <a:rPr lang="en-US" sz="2000" dirty="0"/>
              <a:t> </a:t>
            </a:r>
            <a:r>
              <a:rPr lang="ru-RU" sz="2000" dirty="0"/>
              <a:t>– спиновые вентили, фазовые батареи, болометры</a:t>
            </a:r>
            <a:endParaRPr lang="en-US" sz="2000" dirty="0"/>
          </a:p>
          <a:p>
            <a:pPr marL="0" indent="0" algn="just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6946528-4002-4D95-988B-4E4DD3E09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1" y="3140968"/>
            <a:ext cx="2736304" cy="309634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C9F3F6D-2362-4FED-AB9E-33311102CD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8705" y="3429000"/>
            <a:ext cx="2664969" cy="1728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09DDC78-B169-4C32-A4AA-B10C379ECE3E}"/>
                  </a:ext>
                </a:extLst>
              </p:cNvPr>
              <p:cNvSpPr txBox="1"/>
              <p:nvPr/>
            </p:nvSpPr>
            <p:spPr>
              <a:xfrm>
                <a:off x="4503927" y="5075892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GMR=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09DDC78-B169-4C32-A4AA-B10C379EC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927" y="5075892"/>
                <a:ext cx="963725" cy="369332"/>
              </a:xfrm>
              <a:prstGeom prst="rect">
                <a:avLst/>
              </a:prstGeom>
              <a:blipFill>
                <a:blip r:embed="rId5"/>
                <a:stretch>
                  <a:fillRect l="-569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FEB1A38-6CD8-4BFD-A2A4-C9010AA605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91249" y="3140968"/>
            <a:ext cx="15811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97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Эффект близости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51470"/>
            <a:ext cx="8229600" cy="5357850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Эффект близости: сверхпроводимость проникает в металл, находящийся в контакте с данным сверхпроводником</a:t>
            </a:r>
          </a:p>
          <a:p>
            <a:pPr algn="just"/>
            <a:endParaRPr lang="ru-RU" sz="2400" dirty="0"/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EDC057-D10D-4F70-8F6F-419936C81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66" y="2132856"/>
            <a:ext cx="4042793" cy="20859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98DCA93F-62A1-4339-88FE-C767398761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513" y="4312865"/>
            <a:ext cx="4050974" cy="20859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D2831DD-7D0C-4F5C-A743-B1134F7FA1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8032" y="2132856"/>
            <a:ext cx="3905321" cy="20859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2319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Эффект близости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51470"/>
            <a:ext cx="8229600" cy="5357850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Обратный эффект близости: проникновение магнитного поля в сверхпроводник при контакте сверхпроводник-ферромагнетик</a:t>
            </a:r>
          </a:p>
          <a:p>
            <a:pPr algn="just"/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73A4116-96A4-4B61-B0CB-778DF54E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1536" y="2708920"/>
            <a:ext cx="4540928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24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/>
              <a:t>Функции Грина сверхпроводника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51470"/>
            <a:ext cx="8229600" cy="5357850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В теории многоэлектронных систем рассматривается задача о нахождении волновой функции электрона, движущегося в электростатическом поле</a:t>
            </a:r>
          </a:p>
          <a:p>
            <a:pPr algn="just"/>
            <a:r>
              <a:rPr lang="ru-RU" sz="2400" dirty="0"/>
              <a:t>Стационарное уравнение Шредингера, которое можно записать для такого электрона, является дифференциальным уравнением особого вида, решение которого можно выразить через интеграл функции Грина уравнения, описывающего поведение данной частицы</a:t>
            </a:r>
          </a:p>
          <a:p>
            <a:pPr algn="just"/>
            <a:r>
              <a:rPr lang="ru-RU" sz="2400" dirty="0"/>
              <a:t>Зная данную функцию, легко определить среднее значение оператора полного числа частиц и энергию основного состояния многоэлектронной системы, а также плотность состояний электронов</a:t>
            </a:r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400" dirty="0"/>
                  <a:t>В случае грязных сверхпроводников, для которых верно условие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𝜉</m:t>
                    </m:r>
                  </m:oMath>
                </a14:m>
                <a:r>
                  <a:rPr lang="en-US" sz="2400" dirty="0"/>
                  <a:t>,</a:t>
                </a:r>
                <a:r>
                  <a:rPr lang="ru-RU" sz="2400" dirty="0"/>
                  <a:t> можно использовать транспортное уравнение Узаделя. </a:t>
                </a:r>
                <a:endParaRPr lang="ru-RU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sz="36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ru-RU" sz="240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</m:acc>
                      <m:r>
                        <a:rPr lang="ru-RU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g</m:t>
                                </m:r>
                              </m:e>
                              <m:e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̃"/>
                                    <m:ctrlP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̃"/>
                                    <m:ctrlP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ru-RU" sz="2400">
                                        <a:latin typeface="Cambria Math" panose="02040503050406030204" pitchFamily="18" charset="0"/>
                                      </a:rPr>
                                      <m:t>g</m:t>
                                    </m:r>
                                  </m:e>
                                </m:ac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 algn="just">
                  <a:buNone/>
                </a:pPr>
                <a:r>
                  <a:rPr lang="ru-RU" sz="2400" dirty="0"/>
                  <a:t>Здесь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ru-RU" sz="240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</m:acc>
                  </m:oMath>
                </a14:m>
                <a:r>
                  <a:rPr lang="ru-RU" sz="2400" dirty="0"/>
                  <a:t> – матрицы Паули,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sz="2400" dirty="0"/>
                  <a:t> – </a:t>
                </a:r>
                <a:r>
                  <a:rPr lang="ru-RU" sz="2400" dirty="0" err="1"/>
                  <a:t>мацубаровские</a:t>
                </a:r>
                <a:r>
                  <a:rPr lang="ru-RU" sz="2400" dirty="0"/>
                  <a:t> частоты, </a:t>
                </a:r>
                <a:br>
                  <a:rPr lang="ru-RU" sz="2400" dirty="0"/>
                </a:b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400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</m:acc>
                  </m:oMath>
                </a14:m>
                <a:r>
                  <a:rPr lang="ru-RU" sz="2400" dirty="0"/>
                  <a:t> - матрица параметра порядка, </a:t>
                </a:r>
                <a14:m>
                  <m:oMath xmlns:m="http://schemas.openxmlformats.org/officeDocument/2006/math">
                    <m:r>
                      <a:rPr lang="ru-RU" sz="2400" b="1" i="1">
                        <a:latin typeface="Cambria Math" panose="02040503050406030204" pitchFamily="18" charset="0"/>
                      </a:rPr>
                      <m:t>𝑱</m:t>
                    </m:r>
                  </m:oMath>
                </a14:m>
                <a:r>
                  <a:rPr lang="ru-RU" sz="2400" dirty="0"/>
                  <a:t> характеризует энергию обменного поля,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ru-RU" sz="2400" dirty="0"/>
                  <a:t> – тензор диффузионной константы в материале,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ru-RU" sz="240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acc>
                  </m:oMath>
                </a14:m>
                <a:r>
                  <a:rPr lang="ru-RU" sz="2400" dirty="0"/>
                  <a:t> - матричная функция Грина сверхпроводника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910" r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2338890F-B627-40B5-B6DE-A8B69B9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Уравнение Узаделя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690BF83-A4FD-4D26-9803-489197F8206D}"/>
                  </a:ext>
                </a:extLst>
              </p:cNvPr>
              <p:cNvSpPr/>
              <p:nvPr/>
            </p:nvSpPr>
            <p:spPr>
              <a:xfrm>
                <a:off x="1613562" y="2060848"/>
                <a:ext cx="5916876" cy="7943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lang="ru-RU" sz="24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acc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</m:e>
                          </m:acc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𝑱</m:t>
                          </m:r>
                          <m:d>
                            <m:d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</m:d>
                          <m:r>
                            <a:rPr lang="ru-RU" sz="2400" b="0" i="0">
                              <a:latin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̂"/>
                              <m:ctrlPr>
                                <a:rPr lang="ru-RU" sz="24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sz="2400" b="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  <m:r>
                            <a:rPr lang="ru-RU" sz="2400" b="0" i="0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ru-RU" sz="24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ru-RU" sz="2400" b="0" i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</m:acc>
                        </m:e>
                      </m:d>
                      <m:r>
                        <a:rPr lang="ru-RU" sz="2400" b="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400" b="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ru-RU" sz="2400" b="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num>
                        <m:den>
                          <m:r>
                            <a:rPr lang="ru-RU" sz="2400" b="0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sSub>
                        <m:sSubPr>
                          <m:ctrlPr>
                            <a:rPr lang="ru-RU" sz="24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b="0" i="0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b>
                          <m:r>
                            <a:rPr lang="ru-RU" sz="2400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ru-RU" sz="2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ru-RU" sz="24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ru-RU" sz="2400" b="0" i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</m:acc>
                          <m:sSub>
                            <m:sSubPr>
                              <m:ctrlPr>
                                <a:rPr lang="ru-RU" sz="24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400" b="0" i="0"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</m:e>
                            <m:sub>
                              <m:r>
                                <a:rPr lang="ru-RU" sz="2400" b="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ru-RU" sz="24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ru-RU" sz="2400" b="0" i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</m:acc>
                        </m:e>
                      </m:d>
                      <m:r>
                        <a:rPr lang="ru-RU" sz="2400" b="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690BF83-A4FD-4D26-9803-489197F820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562" y="2060848"/>
                <a:ext cx="5916876" cy="7943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336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/>
                  <a:t>Аномальная функция Грина: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pc="-30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ru-RU" sz="2400" i="1" spc="-3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 spc="-3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spc="-3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 ∙ </m:t>
                          </m:r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 ∙ </m:t>
                          </m:r>
                          <m:d>
                            <m:dPr>
                              <m:ctrlPr>
                                <a:rPr lang="en-US" sz="2400" i="1" spc="-3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 spc="-30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2400" i="1" spc="-30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unc>
                                <m:funcPr>
                                  <m:ctrlPr>
                                    <a:rPr lang="ru-RU" sz="2400" i="1" spc="-30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400" i="1" spc="-30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ru-RU" sz="2400" i="1" spc="-30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 spc="-300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  <m:r>
                                        <a:rPr lang="en-US" sz="2400" i="1" spc="-300">
                                          <a:latin typeface="Cambria Math" panose="02040503050406030204" pitchFamily="18" charset="0"/>
                                        </a:rPr>
                                        <m:t>∙</m:t>
                                      </m:r>
                                      <m:r>
                                        <a:rPr lang="en-US" sz="2400" i="1" spc="-300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400" i="1" spc="-3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 spc="-3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400" i="1" spc="-30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unc>
                                <m:funcPr>
                                  <m:ctrlPr>
                                    <a:rPr lang="ru-RU" sz="2400" i="1" spc="-30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400" i="1" spc="-300">
                                      <a:latin typeface="Cambria Math" panose="02040503050406030204" pitchFamily="18" charset="0"/>
                                    </a:rPr>
                                    <m:t>𝑐𝑜𝑠h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ru-RU" sz="2400" i="1" spc="-30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 spc="-300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  <m:r>
                                        <a:rPr lang="en-US" sz="2400" i="1" spc="-300">
                                          <a:latin typeface="Cambria Math" panose="02040503050406030204" pitchFamily="18" charset="0"/>
                                        </a:rPr>
                                        <m:t>∙</m:t>
                                      </m:r>
                                      <m:r>
                                        <a:rPr lang="en-US" sz="2400" i="1" spc="-300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den>
                      </m:f>
                      <m:r>
                        <a:rPr lang="en-US" sz="2400" i="1" spc="-300">
                          <a:latin typeface="Cambria Math" panose="02040503050406030204" pitchFamily="18" charset="0"/>
                        </a:rPr>
                        <m:t>∙2∙</m:t>
                      </m:r>
                      <m:func>
                        <m:funcPr>
                          <m:ctrlPr>
                            <a:rPr lang="ru-RU" sz="2400" i="1" spc="-30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𝑐𝑜𝑠h</m:t>
                          </m:r>
                        </m:fName>
                        <m:e>
                          <m:d>
                            <m:dPr>
                              <m:ctrlPr>
                                <a:rPr lang="ru-RU" sz="2400" i="1" spc="-3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 spc="-30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sz="2400" i="1" spc="-300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2400" i="1" spc="-30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2400" i="1" spc="-30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 spc="-3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 spc="-30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US" sz="2400" i="1" spc="-300" dirty="0"/>
              </a:p>
              <a:p>
                <a:pPr marL="0" indent="0">
                  <a:buNone/>
                </a:pPr>
                <a:endParaRPr lang="ru-RU" sz="1100" i="1" spc="-3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pc="-30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sz="2000" spc="-30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000" i="1" spc="-30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i="1" spc="-3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 spc="-30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spc="-3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2000" i="1" spc="-30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000" spc="-30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000" spc="-30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sz="2000" spc="-30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000" i="1" spc="-300">
                          <a:latin typeface="Cambria Math" panose="02040503050406030204" pitchFamily="18" charset="0"/>
                        </a:rPr>
                        <m:t>2∙</m:t>
                      </m:r>
                      <m:r>
                        <a:rPr lang="en-US" sz="2000" i="1" spc="-3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000" i="1" spc="-30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 spc="-3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spc="-3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sz="2000" i="1" spc="-30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000" spc="-30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sz="2000" spc="-300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endParaRPr lang="en-US" sz="700" spc="-300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pc="-30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000" spc="-3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pc="-3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pc="-300">
                              <a:latin typeface="Cambria Math" panose="02040503050406030204" pitchFamily="18" charset="0"/>
                            </a:rPr>
                            <m:t>−4 ∙ </m:t>
                          </m:r>
                          <m:r>
                            <a:rPr lang="en-US" sz="2000" i="1" spc="-30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i="1" spc="-300">
                              <a:latin typeface="Cambria Math" panose="02040503050406030204" pitchFamily="18" charset="0"/>
                            </a:rPr>
                            <m:t> ∙ </m:t>
                          </m:r>
                          <m:sSub>
                            <m:sSubPr>
                              <m:ctrlPr>
                                <a:rPr lang="en-US" sz="2000" i="1" spc="-30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spc="-30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 spc="-30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num>
                        <m:den>
                          <m:r>
                            <a:rPr lang="en-US" sz="2000" i="1" spc="-30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i="1" spc="-300">
                              <a:latin typeface="Cambria Math" panose="02040503050406030204" pitchFamily="18" charset="0"/>
                            </a:rPr>
                            <m:t> ∙</m:t>
                          </m:r>
                          <m:r>
                            <a:rPr lang="en-US" sz="2000" i="1" spc="-3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2000" i="1" spc="-300">
                              <a:latin typeface="Cambria Math" panose="02040503050406030204" pitchFamily="18" charset="0"/>
                            </a:rPr>
                            <m:t>∙ </m:t>
                          </m:r>
                          <m:sSub>
                            <m:sSubPr>
                              <m:ctrlPr>
                                <a:rPr lang="en-US" sz="2000" i="1" spc="-30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spc="-30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  <m:sub>
                              <m:r>
                                <a:rPr lang="en-US" sz="2000" i="1" spc="-3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000" i="1" spc="-30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pc="-300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i="1" spc="-3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i="1" spc="-30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spc="-3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 spc="-30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spc="-3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000" i="1" spc="-3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 spc="-3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  <m:r>
                        <a:rPr lang="en-US" sz="2000" i="1" spc="-30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000" spc="-300" dirty="0"/>
              </a:p>
              <a:p>
                <a:pPr marL="0" indent="0" algn="ctr">
                  <a:buNone/>
                </a:pPr>
                <a:r>
                  <a:rPr lang="en-US" sz="2000" spc="-300" dirty="0"/>
                  <a:t> </a:t>
                </a:r>
                <a14:m>
                  <m:oMath xmlns:m="http://schemas.openxmlformats.org/officeDocument/2006/math">
                    <m:r>
                      <a:rPr lang="en-US" sz="2000" i="1" spc="-3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000" i="1" spc="-3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 spc="-3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i="1" spc="-3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spc="-3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i="1" spc="-300">
                                <a:latin typeface="Cambria Math" panose="02040503050406030204" pitchFamily="18" charset="0"/>
                              </a:rPr>
                              <m:t>∙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 spc="-30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 spc="-30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spc="-3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000" i="1" spc="-30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n-US" sz="2000" i="1" spc="-3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den>
                        </m:f>
                      </m:e>
                    </m:rad>
                    <m:r>
                      <a:rPr lang="en-US" sz="2000" i="1" spc="-3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2400" spc="-3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 spc="-30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ru-RU" sz="2400" dirty="0"/>
                  <a:t> – количество каналов проводимости,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pc="-30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pc="-30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i="1" spc="-30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ru-RU" sz="2400" b="0" i="0" spc="-3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ru-RU" sz="2400" b="0" i="1" spc="-3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400" b="0" i="1" spc="-30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pc="-30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pc="-3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400" b="0" i="1" spc="-3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ru-RU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 spc="-30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spc="-3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/>
                  <a:t> - площадь, </a:t>
                </a:r>
                <a14:m>
                  <m:oMath xmlns:m="http://schemas.openxmlformats.org/officeDocument/2006/math">
                    <m:r>
                      <a:rPr lang="en-US" sz="2400" i="1" spc="-3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ru-RU" sz="2400" dirty="0"/>
                  <a:t> – проводимость материала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 spc="-3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 dirty="0"/>
                  <a:t> – </a:t>
                </a:r>
                <a:r>
                  <a:rPr lang="ru-RU" sz="2400" dirty="0"/>
                  <a:t>угол спинового смешивания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9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2338890F-B627-40B5-B6DE-A8B69B9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Аналитическое решение</a:t>
            </a:r>
          </a:p>
        </p:txBody>
      </p:sp>
    </p:spTree>
    <p:extLst>
      <p:ext uri="{BB962C8B-B14F-4D97-AF65-F5344CB8AC3E}">
        <p14:creationId xmlns:p14="http://schemas.microsoft.com/office/powerpoint/2010/main" val="2967062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400" dirty="0"/>
                  <a:t>Оценка параметра порядка в зависимости от координаты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d>
                      <m:d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ru-RU" sz="2400" dirty="0"/>
              </a:p>
              <a:p>
                <a:r>
                  <a:rPr lang="ru-RU" sz="2400" dirty="0"/>
                  <a:t>Если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</m:e>
                          <m:sub>
                            <m: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d>
                          <m:d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</m:e>
                          <m:sub>
                            <m:r>
                              <a:rPr lang="ru-R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ru-RU" sz="2400" dirty="0"/>
                  <a:t>, можно</a:t>
                </a:r>
                <a:r>
                  <a:rPr lang="en-US" sz="2400" dirty="0"/>
                  <a:t> </a:t>
                </a:r>
                <a:r>
                  <a:rPr lang="ru-RU" sz="2400" dirty="0"/>
                  <a:t>считать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d>
                      <m:d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ru-RU" sz="2400" dirty="0"/>
              </a:p>
              <a:p>
                <a:endParaRPr lang="ru-RU" sz="2400" dirty="0"/>
              </a:p>
              <a:p>
                <a:pPr marL="0" indent="0">
                  <a:buNone/>
                </a:pPr>
                <a:endParaRPr lang="ru-RU" sz="2400" dirty="0"/>
              </a:p>
              <a:p>
                <a:pPr marL="0" indent="0" algn="ctr">
                  <a:buNone/>
                </a:pPr>
                <a:r>
                  <a:rPr lang="ru-RU" sz="2400" dirty="0"/>
                  <a:t>Рассчитана наведенная намагниченность:</a:t>
                </a:r>
              </a:p>
              <a:p>
                <a:pPr marL="0" indent="0" algn="ctr">
                  <a:buNone/>
                </a:pPr>
                <a:endParaRPr lang="ru-RU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2000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𝑴</m:t>
                      </m:r>
                      <m:d>
                        <m:d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=2∙</m:t>
                      </m:r>
                      <m:sSub>
                        <m:sSub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𝑡𝑧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𝑡𝑧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2∙</m:t>
                              </m:r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9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D878-DA3D-4817-8902-E6DE72800433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2338890F-B627-40B5-B6DE-A8B69B9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Рассчитываемые величины</a:t>
            </a:r>
          </a:p>
        </p:txBody>
      </p:sp>
    </p:spTree>
    <p:extLst>
      <p:ext uri="{BB962C8B-B14F-4D97-AF65-F5344CB8AC3E}">
        <p14:creationId xmlns:p14="http://schemas.microsoft.com/office/powerpoint/2010/main" val="2177141665"/>
      </p:ext>
    </p:extLst>
  </p:cSld>
  <p:clrMapOvr>
    <a:masterClrMapping/>
  </p:clrMapOvr>
</p:sld>
</file>

<file path=ppt/theme/theme1.xml><?xml version="1.0" encoding="utf-8"?>
<a:theme xmlns:a="http://schemas.openxmlformats.org/drawingml/2006/main" name="ik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iki</Template>
  <TotalTime>4850</TotalTime>
  <Words>643</Words>
  <Application>Microsoft Office PowerPoint</Application>
  <PresentationFormat>Экран (4:3)</PresentationFormat>
  <Paragraphs>89</Paragraphs>
  <Slides>14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iki</vt:lpstr>
      <vt:lpstr>Теоретический расчет инверсной намагниченности в бислое сверхпроводник/ферромагнетик</vt:lpstr>
      <vt:lpstr>Структура доклада</vt:lpstr>
      <vt:lpstr>Сверхпроводящая спинтроника</vt:lpstr>
      <vt:lpstr>Эффект близости</vt:lpstr>
      <vt:lpstr>Эффект близости</vt:lpstr>
      <vt:lpstr>Функции Грина сверхпроводника</vt:lpstr>
      <vt:lpstr>Уравнение Узаделя</vt:lpstr>
      <vt:lpstr>Аналитическое решение</vt:lpstr>
      <vt:lpstr>Рассчитываемые величины</vt:lpstr>
      <vt:lpstr>Расчет</vt:lpstr>
      <vt:lpstr>Расчет</vt:lpstr>
      <vt:lpstr>Расчет</vt:lpstr>
      <vt:lpstr>Выводы</vt:lpstr>
      <vt:lpstr>Спасибо 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Элементы сверхпроводящей спинтроники</dc:title>
  <dc:creator>Владимир</dc:creator>
  <cp:keywords>МКР; Курсовая</cp:keywords>
  <cp:lastModifiedBy>Владимир Яговцев</cp:lastModifiedBy>
  <cp:revision>205</cp:revision>
  <dcterms:created xsi:type="dcterms:W3CDTF">2013-02-10T10:47:56Z</dcterms:created>
  <dcterms:modified xsi:type="dcterms:W3CDTF">2019-12-02T21:57:18Z</dcterms:modified>
</cp:coreProperties>
</file>