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image1.jpeg" ContentType="image/jpeg"/>
  <Override PartName="/ppt/media/image2.jpeg" ContentType="image/jpeg"/>
  <Override PartName="/ppt/media/media1.mp4" ContentType="video/unknown"/>
  <Override PartName="/ppt/notesSlides/notesSlide3.xml" ContentType="application/vnd.openxmlformats-officedocument.presentationml.notesSlide+xml"/>
  <Override PartName="/ppt/media/image3.jpeg" ContentType="image/jpeg"/>
  <Override PartName="/ppt/media/image4.jpeg" ContentType="image/jpeg"/>
  <Override PartName="/ppt/media/image5.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Arial Narrow"/>
        <a:ea typeface="Arial Narrow"/>
        <a:cs typeface="Arial Narrow"/>
        <a:sym typeface="Arial Narrow"/>
      </a:defRPr>
    </a:lvl1pPr>
    <a:lvl2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Arial Narrow"/>
        <a:ea typeface="Arial Narrow"/>
        <a:cs typeface="Arial Narrow"/>
        <a:sym typeface="Arial Narrow"/>
      </a:defRPr>
    </a:lvl2pPr>
    <a:lvl3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Arial Narrow"/>
        <a:ea typeface="Arial Narrow"/>
        <a:cs typeface="Arial Narrow"/>
        <a:sym typeface="Arial Narrow"/>
      </a:defRPr>
    </a:lvl3pPr>
    <a:lvl4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Arial Narrow"/>
        <a:ea typeface="Arial Narrow"/>
        <a:cs typeface="Arial Narrow"/>
        <a:sym typeface="Arial Narrow"/>
      </a:defRPr>
    </a:lvl4pPr>
    <a:lvl5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Arial Narrow"/>
        <a:ea typeface="Arial Narrow"/>
        <a:cs typeface="Arial Narrow"/>
        <a:sym typeface="Arial Narrow"/>
      </a:defRPr>
    </a:lvl5pPr>
    <a:lvl6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Arial Narrow"/>
        <a:ea typeface="Arial Narrow"/>
        <a:cs typeface="Arial Narrow"/>
        <a:sym typeface="Arial Narrow"/>
      </a:defRPr>
    </a:lvl6pPr>
    <a:lvl7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Arial Narrow"/>
        <a:ea typeface="Arial Narrow"/>
        <a:cs typeface="Arial Narrow"/>
        <a:sym typeface="Arial Narrow"/>
      </a:defRPr>
    </a:lvl7pPr>
    <a:lvl8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Arial Narrow"/>
        <a:ea typeface="Arial Narrow"/>
        <a:cs typeface="Arial Narrow"/>
        <a:sym typeface="Arial Narrow"/>
      </a:defRPr>
    </a:lvl8pPr>
    <a:lvl9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Arial Narrow"/>
        <a:ea typeface="Arial Narrow"/>
        <a:cs typeface="Arial Narrow"/>
        <a:sym typeface="Arial Narrow"/>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
          <a:latin typeface="Arial Narrow"/>
          <a:ea typeface="Arial Narrow"/>
          <a:cs typeface="Arial Narrow"/>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wholeTbl>
    <a:band2H>
      <a:tcTxStyle b="def" i="def"/>
      <a:tcStyle>
        <a:tcBdr/>
        <a:fill>
          <a:solidFill>
            <a:srgbClr val="FFFFFF"/>
          </a:solidFill>
        </a:fill>
      </a:tcStyle>
    </a:band2H>
    <a:firstCol>
      <a:tcTxStyle b="off" i="off">
        <a:font>
          <a:latin typeface="Arial Narrow"/>
          <a:ea typeface="Arial Narrow"/>
          <a:cs typeface="Arial Narrow"/>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Col>
    <a:lastRow>
      <a:tcTxStyle b="off" i="off">
        <a:font>
          <a:latin typeface="Arial Narrow"/>
          <a:ea typeface="Arial Narrow"/>
          <a:cs typeface="Arial Narrow"/>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ff" i="off">
        <a:font>
          <a:latin typeface="Arial Narrow"/>
          <a:ea typeface="Arial Narrow"/>
          <a:cs typeface="Arial Narrow"/>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 styleId="{C7B018BB-80A7-4F77-B60F-C8B233D01FF8}" styleName="">
    <a:tblBg/>
    <a:wholeTbl>
      <a:tcTxStyle b="off" i="off">
        <a:font>
          <a:latin typeface="Arial Narrow"/>
          <a:ea typeface="Arial Narrow"/>
          <a:cs typeface="Arial Narrow"/>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2E8"/>
          </a:solidFill>
        </a:fill>
      </a:tcStyle>
    </a:wholeTbl>
    <a:band2H>
      <a:tcTxStyle b="def" i="def"/>
      <a:tcStyle>
        <a:tcBdr/>
        <a:fill>
          <a:solidFill>
            <a:srgbClr val="E6EAF4"/>
          </a:solidFill>
        </a:fill>
      </a:tcStyle>
    </a:band2H>
    <a:firstCol>
      <a:tcTxStyle b="on" i="off">
        <a:font>
          <a:latin typeface="Arial Narrow"/>
          <a:ea typeface="Arial Narrow"/>
          <a:cs typeface="Arial Narrow"/>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Arial Narrow"/>
          <a:ea typeface="Arial Narrow"/>
          <a:cs typeface="Arial Narrow"/>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Arial Narrow"/>
          <a:ea typeface="Arial Narrow"/>
          <a:cs typeface="Arial Narrow"/>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EEE7283C-3CF3-47DC-8721-378D4A62B228}" styleName="">
    <a:tblBg/>
    <a:wholeTbl>
      <a:tcTxStyle b="off" i="off">
        <a:font>
          <a:latin typeface="Arial Narrow"/>
          <a:ea typeface="Arial Narrow"/>
          <a:cs typeface="Arial Narrow"/>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2E7CB"/>
          </a:solidFill>
        </a:fill>
      </a:tcStyle>
    </a:wholeTbl>
    <a:band2H>
      <a:tcTxStyle b="def" i="def"/>
      <a:tcStyle>
        <a:tcBdr/>
        <a:fill>
          <a:solidFill>
            <a:srgbClr val="F8F4E7"/>
          </a:solidFill>
        </a:fill>
      </a:tcStyle>
    </a:band2H>
    <a:firstCol>
      <a:tcTxStyle b="on" i="off">
        <a:font>
          <a:latin typeface="Arial Narrow"/>
          <a:ea typeface="Arial Narrow"/>
          <a:cs typeface="Arial Narrow"/>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Arial Narrow"/>
          <a:ea typeface="Arial Narrow"/>
          <a:cs typeface="Arial Narrow"/>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Arial Narrow"/>
          <a:ea typeface="Arial Narrow"/>
          <a:cs typeface="Arial Narrow"/>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CF821DB8-F4EB-4A41-A1BA-3FCAFE7338EE}" styleName="">
    <a:tblBg/>
    <a:wholeTbl>
      <a:tcTxStyle b="off" i="off">
        <a:font>
          <a:latin typeface="Arial Narrow"/>
          <a:ea typeface="Arial Narrow"/>
          <a:cs typeface="Arial Narrow"/>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5CDDE"/>
          </a:solidFill>
        </a:fill>
      </a:tcStyle>
    </a:wholeTbl>
    <a:band2H>
      <a:tcTxStyle b="def" i="def"/>
      <a:tcStyle>
        <a:tcBdr/>
        <a:fill>
          <a:solidFill>
            <a:srgbClr val="EBE8EF"/>
          </a:solidFill>
        </a:fill>
      </a:tcStyle>
    </a:band2H>
    <a:firstCol>
      <a:tcTxStyle b="on" i="off">
        <a:font>
          <a:latin typeface="Arial Narrow"/>
          <a:ea typeface="Arial Narrow"/>
          <a:cs typeface="Arial Narrow"/>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Arial Narrow"/>
          <a:ea typeface="Arial Narrow"/>
          <a:cs typeface="Arial Narrow"/>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Arial Narrow"/>
          <a:ea typeface="Arial Narrow"/>
          <a:cs typeface="Arial Narrow"/>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33BA23B1-9221-436E-865A-0063620EA4FD}" styleName="">
    <a:tblBg/>
    <a:wholeTbl>
      <a:tcTxStyle b="off" i="off">
        <a:font>
          <a:latin typeface="Arial Narrow"/>
          <a:ea typeface="Arial Narrow"/>
          <a:cs typeface="Arial Narrow"/>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
          <a:latin typeface="Arial Narrow"/>
          <a:ea typeface="Arial Narrow"/>
          <a:cs typeface="Arial Narrow"/>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Arial Narrow"/>
          <a:ea typeface="Arial Narrow"/>
          <a:cs typeface="Arial Narrow"/>
        </a:font>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Arial Narrow"/>
          <a:ea typeface="Arial Narrow"/>
          <a:cs typeface="Arial Narrow"/>
        </a:font>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2708684C-4D16-4618-839F-0558EEFCDFE6}" styleName="">
    <a:tblBg/>
    <a:wholeTbl>
      <a:tcTxStyle b="off" i="off">
        <a:font>
          <a:latin typeface="Arial Narrow"/>
          <a:ea typeface="Arial Narrow"/>
          <a:cs typeface="Arial Narrow"/>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
          <a:latin typeface="Arial Narrow"/>
          <a:ea typeface="Arial Narrow"/>
          <a:cs typeface="Arial Narrow"/>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
          <a:latin typeface="Arial Narrow"/>
          <a:ea typeface="Arial Narrow"/>
          <a:cs typeface="Arial Narrow"/>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
          <a:latin typeface="Arial Narrow"/>
          <a:ea typeface="Arial Narrow"/>
          <a:cs typeface="Arial Narrow"/>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13" name="Shape 113"/>
          <p:cNvSpPr/>
          <p:nvPr>
            <p:ph type="sldImg"/>
          </p:nvPr>
        </p:nvSpPr>
        <p:spPr>
          <a:xfrm>
            <a:off x="1143000" y="685800"/>
            <a:ext cx="4572000" cy="3429000"/>
          </a:xfrm>
          <a:prstGeom prst="rect">
            <a:avLst/>
          </a:prstGeom>
        </p:spPr>
        <p:txBody>
          <a:bodyPr/>
          <a:lstStyle/>
          <a:p>
            <a:pPr/>
          </a:p>
        </p:txBody>
      </p:sp>
      <p:sp>
        <p:nvSpPr>
          <p:cNvPr id="114" name="Shape 114"/>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9" name="Shape 129"/>
          <p:cNvSpPr/>
          <p:nvPr>
            <p:ph type="sldImg"/>
          </p:nvPr>
        </p:nvSpPr>
        <p:spPr>
          <a:prstGeom prst="rect">
            <a:avLst/>
          </a:prstGeom>
        </p:spPr>
        <p:txBody>
          <a:bodyPr/>
          <a:lstStyle/>
          <a:p>
            <a:pPr/>
          </a:p>
        </p:txBody>
      </p:sp>
      <p:sp>
        <p:nvSpPr>
          <p:cNvPr id="130" name="Shape 130"/>
          <p:cNvSpPr/>
          <p:nvPr>
            <p:ph type="body" sz="quarter" idx="1"/>
          </p:nvPr>
        </p:nvSpPr>
        <p:spPr>
          <a:prstGeom prst="rect">
            <a:avLst/>
          </a:prstGeom>
        </p:spPr>
        <p:txBody>
          <a:bodyPr/>
          <a:lstStyle/>
          <a:p>
            <a:pPr/>
            <a:r>
              <a:t>Структура презентации</a:t>
            </a:r>
            <a:r>
              <a:t>: </a:t>
            </a:r>
            <a:r>
              <a:t>Введение, теоретическая часть, модель, результаты, заключение</a:t>
            </a:r>
          </a:p>
          <a:p>
            <a:pPr/>
          </a:p>
          <a:p>
            <a:pPr/>
            <a:r>
              <a:t>Важной частью ПМДС является используемый алгоритм синхронизации между логическими процессами.</a:t>
            </a:r>
          </a:p>
          <a:p>
            <a:pPr/>
            <a:r>
              <a:t>Логическим процессом может выступать отдельный компьютер, процессор или поток на процессоре.</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6" name="Shape 146"/>
          <p:cNvSpPr/>
          <p:nvPr>
            <p:ph type="sldImg"/>
          </p:nvPr>
        </p:nvSpPr>
        <p:spPr>
          <a:prstGeom prst="rect">
            <a:avLst/>
          </a:prstGeom>
        </p:spPr>
        <p:txBody>
          <a:bodyPr/>
          <a:lstStyle/>
          <a:p>
            <a:pPr/>
          </a:p>
        </p:txBody>
      </p:sp>
      <p:sp>
        <p:nvSpPr>
          <p:cNvPr id="147" name="Shape 147"/>
          <p:cNvSpPr/>
          <p:nvPr>
            <p:ph type="body" sz="quarter" idx="1"/>
          </p:nvPr>
        </p:nvSpPr>
        <p:spPr>
          <a:prstGeom prst="rect">
            <a:avLst/>
          </a:prstGeom>
        </p:spPr>
        <p:txBody>
          <a:bodyPr/>
          <a:lstStyle/>
          <a:p>
            <a:pPr/>
            <a:r>
              <a:t>Мы рассматриваем модель оптимистического алгоритма ПМДС на топологии с малым числом дальних связей между логическими процессами (ЛП). Такую топологию описывает граф, вершинами которого являются ЛП, а ребрами – связями между ЛП. Графы такого типа относятся к сетям малого мира (small-world) [3],[4].</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4" name="Shape 164"/>
          <p:cNvSpPr/>
          <p:nvPr>
            <p:ph type="sldImg"/>
          </p:nvPr>
        </p:nvSpPr>
        <p:spPr>
          <a:prstGeom prst="rect">
            <a:avLst/>
          </a:prstGeom>
        </p:spPr>
        <p:txBody>
          <a:bodyPr/>
          <a:lstStyle/>
          <a:p>
            <a:pPr/>
          </a:p>
        </p:txBody>
      </p:sp>
      <p:sp>
        <p:nvSpPr>
          <p:cNvPr id="165" name="Shape 165"/>
          <p:cNvSpPr/>
          <p:nvPr>
            <p:ph type="body" sz="quarter" idx="1"/>
          </p:nvPr>
        </p:nvSpPr>
        <p:spPr>
          <a:prstGeom prst="rect">
            <a:avLst/>
          </a:prstGeom>
        </p:spPr>
        <p:txBody>
          <a:bodyPr/>
          <a:lstStyle/>
          <a:p>
            <a:pPr/>
            <a:r>
              <a:t>Тут описать все переменные которые используем</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Заголовок и подзаголовок">
    <p:bg>
      <p:bgPr>
        <a:solidFill>
          <a:srgbClr val="253957"/>
        </a:solidFill>
      </p:bgPr>
    </p:bg>
    <p:spTree>
      <p:nvGrpSpPr>
        <p:cNvPr id="1" name=""/>
        <p:cNvGrpSpPr/>
        <p:nvPr/>
      </p:nvGrpSpPr>
      <p:grpSpPr>
        <a:xfrm>
          <a:off x="0" y="0"/>
          <a:ext cx="0" cy="0"/>
          <a:chOff x="0" y="0"/>
          <a:chExt cx="0" cy="0"/>
        </a:xfrm>
      </p:grpSpPr>
      <p:sp>
        <p:nvSpPr>
          <p:cNvPr id="11" name="Прямоугольник"/>
          <p:cNvSpPr/>
          <p:nvPr/>
        </p:nvSpPr>
        <p:spPr>
          <a:xfrm>
            <a:off x="4061866" y="-135186"/>
            <a:ext cx="9121280" cy="10023972"/>
          </a:xfrm>
          <a:prstGeom prst="rect">
            <a:avLst/>
          </a:prstGeom>
          <a:solidFill>
            <a:srgbClr val="FFFFFF"/>
          </a:solidFill>
          <a:ln w="12700">
            <a:miter lim="400000"/>
          </a:ln>
        </p:spPr>
        <p:txBody>
          <a:bodyPr lIns="50800" tIns="50800" rIns="50800" bIns="50800" anchor="ctr"/>
          <a:lstStyle/>
          <a:p>
            <a:pPr>
              <a:defRPr sz="2400">
                <a:solidFill>
                  <a:srgbClr val="FFFFFF"/>
                </a:solidFill>
                <a:latin typeface="Helvetica Light"/>
                <a:ea typeface="Helvetica Light"/>
                <a:cs typeface="Helvetica Light"/>
                <a:sym typeface="Helvetica Light"/>
              </a:defRPr>
            </a:pPr>
          </a:p>
        </p:txBody>
      </p:sp>
      <p:sp>
        <p:nvSpPr>
          <p:cNvPr id="12" name="Номер слайда"/>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Цитата">
    <p:spTree>
      <p:nvGrpSpPr>
        <p:cNvPr id="1" name=""/>
        <p:cNvGrpSpPr/>
        <p:nvPr/>
      </p:nvGrpSpPr>
      <p:grpSpPr>
        <a:xfrm>
          <a:off x="0" y="0"/>
          <a:ext cx="0" cy="0"/>
          <a:chOff x="0" y="0"/>
          <a:chExt cx="0" cy="0"/>
        </a:xfrm>
      </p:grpSpPr>
      <p:sp>
        <p:nvSpPr>
          <p:cNvPr id="90" name="Уровень текста 1…"/>
          <p:cNvSpPr txBox="1"/>
          <p:nvPr>
            <p:ph type="body" sz="quarter" idx="1"/>
          </p:nvPr>
        </p:nvSpPr>
        <p:spPr>
          <a:xfrm>
            <a:off x="1270000" y="6362700"/>
            <a:ext cx="10464800" cy="469900"/>
          </a:xfrm>
          <a:prstGeom prst="rect">
            <a:avLst/>
          </a:prstGeom>
        </p:spPr>
        <p:txBody>
          <a:bodyPr anchor="t"/>
          <a:lstStyle>
            <a:lvl1pPr marL="0" indent="0" algn="ctr">
              <a:spcBef>
                <a:spcPts val="0"/>
              </a:spcBef>
              <a:buSzTx/>
              <a:buNone/>
              <a:defRPr sz="2400">
                <a:latin typeface="+mj-lt"/>
                <a:ea typeface="+mj-ea"/>
                <a:cs typeface="+mj-cs"/>
                <a:sym typeface="Helvetica"/>
              </a:defRPr>
            </a:lvl1pPr>
            <a:lvl2pPr marL="740833" indent="-296333" algn="ctr">
              <a:spcBef>
                <a:spcPts val="0"/>
              </a:spcBef>
              <a:defRPr sz="2400">
                <a:latin typeface="+mj-lt"/>
                <a:ea typeface="+mj-ea"/>
                <a:cs typeface="+mj-cs"/>
                <a:sym typeface="Helvetica"/>
              </a:defRPr>
            </a:lvl2pPr>
            <a:lvl3pPr marL="1185333" indent="-296333" algn="ctr">
              <a:spcBef>
                <a:spcPts val="0"/>
              </a:spcBef>
              <a:defRPr sz="2400">
                <a:latin typeface="+mj-lt"/>
                <a:ea typeface="+mj-ea"/>
                <a:cs typeface="+mj-cs"/>
                <a:sym typeface="Helvetica"/>
              </a:defRPr>
            </a:lvl3pPr>
            <a:lvl4pPr marL="1629833" indent="-296333" algn="ctr">
              <a:spcBef>
                <a:spcPts val="0"/>
              </a:spcBef>
              <a:defRPr sz="2400">
                <a:latin typeface="+mj-lt"/>
                <a:ea typeface="+mj-ea"/>
                <a:cs typeface="+mj-cs"/>
                <a:sym typeface="Helvetica"/>
              </a:defRPr>
            </a:lvl4pPr>
            <a:lvl5pPr marL="2074333" indent="-296333" algn="ctr">
              <a:spcBef>
                <a:spcPts val="0"/>
              </a:spcBef>
              <a:defRPr sz="2400">
                <a:latin typeface="+mj-lt"/>
                <a:ea typeface="+mj-ea"/>
                <a:cs typeface="+mj-cs"/>
                <a:sym typeface="Helvetica"/>
              </a:defRPr>
            </a:lvl5pPr>
          </a:lstStyle>
          <a:p>
            <a:pPr/>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91" name="«Место ввода цитаты»."/>
          <p:cNvSpPr txBox="1"/>
          <p:nvPr>
            <p:ph type="body" sz="quarter" idx="13"/>
          </p:nvPr>
        </p:nvSpPr>
        <p:spPr>
          <a:xfrm>
            <a:off x="1270000" y="4267200"/>
            <a:ext cx="10464800" cy="685800"/>
          </a:xfrm>
          <a:prstGeom prst="rect">
            <a:avLst/>
          </a:prstGeom>
        </p:spPr>
        <p:txBody>
          <a:bodyPr/>
          <a:lstStyle/>
          <a:p>
            <a:pPr marL="0" indent="0" algn="ctr">
              <a:spcBef>
                <a:spcPts val="0"/>
              </a:spcBef>
              <a:buSzTx/>
              <a:buNone/>
              <a:defRPr sz="3800"/>
            </a:pPr>
          </a:p>
        </p:txBody>
      </p:sp>
      <p:sp>
        <p:nvSpPr>
          <p:cNvPr id="92" name="Номер слайда"/>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Фото">
    <p:spTree>
      <p:nvGrpSpPr>
        <p:cNvPr id="1" name=""/>
        <p:cNvGrpSpPr/>
        <p:nvPr/>
      </p:nvGrpSpPr>
      <p:grpSpPr>
        <a:xfrm>
          <a:off x="0" y="0"/>
          <a:ext cx="0" cy="0"/>
          <a:chOff x="0" y="0"/>
          <a:chExt cx="0" cy="0"/>
        </a:xfrm>
      </p:grpSpPr>
      <p:sp>
        <p:nvSpPr>
          <p:cNvPr id="99" name="Изображение"/>
          <p:cNvSpPr/>
          <p:nvPr>
            <p:ph type="pic" idx="13"/>
          </p:nvPr>
        </p:nvSpPr>
        <p:spPr>
          <a:xfrm>
            <a:off x="0" y="0"/>
            <a:ext cx="13004800" cy="9753600"/>
          </a:xfrm>
          <a:prstGeom prst="rect">
            <a:avLst/>
          </a:prstGeom>
        </p:spPr>
        <p:txBody>
          <a:bodyPr lIns="91439" tIns="45719" rIns="91439" bIns="45719" anchor="t">
            <a:noAutofit/>
          </a:bodyPr>
          <a:lstStyle/>
          <a:p>
            <a:pPr/>
          </a:p>
        </p:txBody>
      </p:sp>
      <p:sp>
        <p:nvSpPr>
          <p:cNvPr id="100" name="Номер слайда"/>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Пустой">
    <p:spTree>
      <p:nvGrpSpPr>
        <p:cNvPr id="1" name=""/>
        <p:cNvGrpSpPr/>
        <p:nvPr/>
      </p:nvGrpSpPr>
      <p:grpSpPr>
        <a:xfrm>
          <a:off x="0" y="0"/>
          <a:ext cx="0" cy="0"/>
          <a:chOff x="0" y="0"/>
          <a:chExt cx="0" cy="0"/>
        </a:xfrm>
      </p:grpSpPr>
      <p:sp>
        <p:nvSpPr>
          <p:cNvPr id="107" name="Номер слайда"/>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Фото — горизонтально">
    <p:spTree>
      <p:nvGrpSpPr>
        <p:cNvPr id="1" name=""/>
        <p:cNvGrpSpPr/>
        <p:nvPr/>
      </p:nvGrpSpPr>
      <p:grpSpPr>
        <a:xfrm>
          <a:off x="0" y="0"/>
          <a:ext cx="0" cy="0"/>
          <a:chOff x="0" y="0"/>
          <a:chExt cx="0" cy="0"/>
        </a:xfrm>
      </p:grpSpPr>
      <p:sp>
        <p:nvSpPr>
          <p:cNvPr id="19" name="Изображение"/>
          <p:cNvSpPr/>
          <p:nvPr>
            <p:ph type="pic" idx="13"/>
          </p:nvPr>
        </p:nvSpPr>
        <p:spPr>
          <a:xfrm>
            <a:off x="1606550" y="635000"/>
            <a:ext cx="9779000" cy="5918200"/>
          </a:xfrm>
          <a:prstGeom prst="rect">
            <a:avLst/>
          </a:prstGeom>
        </p:spPr>
        <p:txBody>
          <a:bodyPr lIns="91439" tIns="45719" rIns="91439" bIns="45719" anchor="t">
            <a:noAutofit/>
          </a:bodyPr>
          <a:lstStyle/>
          <a:p>
            <a:pPr/>
          </a:p>
        </p:txBody>
      </p:sp>
      <p:sp>
        <p:nvSpPr>
          <p:cNvPr id="20" name="Текст заголовка"/>
          <p:cNvSpPr txBox="1"/>
          <p:nvPr>
            <p:ph type="title"/>
          </p:nvPr>
        </p:nvSpPr>
        <p:spPr>
          <a:xfrm>
            <a:off x="1270000" y="6718300"/>
            <a:ext cx="10464800" cy="1422400"/>
          </a:xfrm>
          <a:prstGeom prst="rect">
            <a:avLst/>
          </a:prstGeom>
        </p:spPr>
        <p:txBody>
          <a:bodyPr anchor="b"/>
          <a:lstStyle/>
          <a:p>
            <a:pPr/>
            <a:r>
              <a:t>Текст заголовка</a:t>
            </a:r>
          </a:p>
        </p:txBody>
      </p:sp>
      <p:sp>
        <p:nvSpPr>
          <p:cNvPr id="21" name="Уровень текста 1…"/>
          <p:cNvSpPr txBox="1"/>
          <p:nvPr>
            <p:ph type="body" sz="quarter" idx="1"/>
          </p:nvPr>
        </p:nvSpPr>
        <p:spPr>
          <a:xfrm>
            <a:off x="1270000" y="8191500"/>
            <a:ext cx="10464800" cy="1130300"/>
          </a:xfrm>
          <a:prstGeom prst="rect">
            <a:avLst/>
          </a:prstGeom>
        </p:spPr>
        <p:txBody>
          <a:bodyPr anchor="t"/>
          <a:lstStyle>
            <a:lvl1pPr marL="0" indent="0" algn="ctr">
              <a:spcBef>
                <a:spcPts val="0"/>
              </a:spcBef>
              <a:buSzTx/>
              <a:buNone/>
              <a:defRPr sz="3200"/>
            </a:lvl1pPr>
            <a:lvl2pPr marL="0" indent="0" algn="ctr">
              <a:spcBef>
                <a:spcPts val="0"/>
              </a:spcBef>
              <a:buSzTx/>
              <a:buNone/>
              <a:defRPr sz="3200"/>
            </a:lvl2pPr>
            <a:lvl3pPr marL="0" indent="0" algn="ctr">
              <a:spcBef>
                <a:spcPts val="0"/>
              </a:spcBef>
              <a:buSzTx/>
              <a:buNone/>
              <a:defRPr sz="3200"/>
            </a:lvl3pPr>
            <a:lvl4pPr marL="0" indent="0" algn="ctr">
              <a:spcBef>
                <a:spcPts val="0"/>
              </a:spcBef>
              <a:buSzTx/>
              <a:buNone/>
              <a:defRPr sz="3200"/>
            </a:lvl4pPr>
            <a:lvl5pPr marL="0" indent="0" algn="ctr">
              <a:spcBef>
                <a:spcPts val="0"/>
              </a:spcBef>
              <a:buSzTx/>
              <a:buNone/>
              <a:defRPr sz="3200"/>
            </a:lvl5pPr>
          </a:lstStyle>
          <a:p>
            <a:pPr/>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22" name="Номер слайда"/>
          <p:cNvSpPr txBox="1"/>
          <p:nvPr>
            <p:ph type="sldNum" sz="quarter" idx="2"/>
          </p:nvPr>
        </p:nvSpPr>
        <p:spPr>
          <a:xfrm>
            <a:off x="6311798" y="9245600"/>
            <a:ext cx="368504" cy="3810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Заголовок — по центру">
    <p:spTree>
      <p:nvGrpSpPr>
        <p:cNvPr id="1" name=""/>
        <p:cNvGrpSpPr/>
        <p:nvPr/>
      </p:nvGrpSpPr>
      <p:grpSpPr>
        <a:xfrm>
          <a:off x="0" y="0"/>
          <a:ext cx="0" cy="0"/>
          <a:chOff x="0" y="0"/>
          <a:chExt cx="0" cy="0"/>
        </a:xfrm>
      </p:grpSpPr>
      <p:sp>
        <p:nvSpPr>
          <p:cNvPr id="29" name="Номер слайда"/>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Фото — вертикально">
    <p:spTree>
      <p:nvGrpSpPr>
        <p:cNvPr id="1" name=""/>
        <p:cNvGrpSpPr/>
        <p:nvPr/>
      </p:nvGrpSpPr>
      <p:grpSpPr>
        <a:xfrm>
          <a:off x="0" y="0"/>
          <a:ext cx="0" cy="0"/>
          <a:chOff x="0" y="0"/>
          <a:chExt cx="0" cy="0"/>
        </a:xfrm>
      </p:grpSpPr>
      <p:sp>
        <p:nvSpPr>
          <p:cNvPr id="36" name="Изображение"/>
          <p:cNvSpPr/>
          <p:nvPr>
            <p:ph type="pic" sz="half" idx="13"/>
          </p:nvPr>
        </p:nvSpPr>
        <p:spPr>
          <a:xfrm>
            <a:off x="6718300" y="635000"/>
            <a:ext cx="5334000" cy="8229600"/>
          </a:xfrm>
          <a:prstGeom prst="rect">
            <a:avLst/>
          </a:prstGeom>
        </p:spPr>
        <p:txBody>
          <a:bodyPr lIns="91439" tIns="45719" rIns="91439" bIns="45719" anchor="t">
            <a:noAutofit/>
          </a:bodyPr>
          <a:lstStyle/>
          <a:p>
            <a:pPr/>
          </a:p>
        </p:txBody>
      </p:sp>
      <p:sp>
        <p:nvSpPr>
          <p:cNvPr id="37" name="Текст заголовка"/>
          <p:cNvSpPr txBox="1"/>
          <p:nvPr>
            <p:ph type="title"/>
          </p:nvPr>
        </p:nvSpPr>
        <p:spPr>
          <a:xfrm>
            <a:off x="952500" y="635000"/>
            <a:ext cx="5334000" cy="3987800"/>
          </a:xfrm>
          <a:prstGeom prst="rect">
            <a:avLst/>
          </a:prstGeom>
        </p:spPr>
        <p:txBody>
          <a:bodyPr anchor="b"/>
          <a:lstStyle>
            <a:lvl1pPr>
              <a:defRPr sz="6000"/>
            </a:lvl1pPr>
          </a:lstStyle>
          <a:p>
            <a:pPr/>
            <a:r>
              <a:t>Текст заголовка</a:t>
            </a:r>
          </a:p>
        </p:txBody>
      </p:sp>
      <p:sp>
        <p:nvSpPr>
          <p:cNvPr id="38" name="Уровень текста 1…"/>
          <p:cNvSpPr txBox="1"/>
          <p:nvPr>
            <p:ph type="body" sz="quarter" idx="1"/>
          </p:nvPr>
        </p:nvSpPr>
        <p:spPr>
          <a:xfrm>
            <a:off x="952500" y="4762500"/>
            <a:ext cx="5334000" cy="4102100"/>
          </a:xfrm>
          <a:prstGeom prst="rect">
            <a:avLst/>
          </a:prstGeom>
        </p:spPr>
        <p:txBody>
          <a:bodyPr anchor="t"/>
          <a:lstStyle>
            <a:lvl1pPr marL="0" indent="0" algn="ctr">
              <a:spcBef>
                <a:spcPts val="0"/>
              </a:spcBef>
              <a:buSzTx/>
              <a:buNone/>
              <a:defRPr sz="3200"/>
            </a:lvl1pPr>
            <a:lvl2pPr marL="0" indent="0" algn="ctr">
              <a:spcBef>
                <a:spcPts val="0"/>
              </a:spcBef>
              <a:buSzTx/>
              <a:buNone/>
              <a:defRPr sz="3200"/>
            </a:lvl2pPr>
            <a:lvl3pPr marL="0" indent="0" algn="ctr">
              <a:spcBef>
                <a:spcPts val="0"/>
              </a:spcBef>
              <a:buSzTx/>
              <a:buNone/>
              <a:defRPr sz="3200"/>
            </a:lvl3pPr>
            <a:lvl4pPr marL="0" indent="0" algn="ctr">
              <a:spcBef>
                <a:spcPts val="0"/>
              </a:spcBef>
              <a:buSzTx/>
              <a:buNone/>
              <a:defRPr sz="3200"/>
            </a:lvl4pPr>
            <a:lvl5pPr marL="0" indent="0" algn="ctr">
              <a:spcBef>
                <a:spcPts val="0"/>
              </a:spcBef>
              <a:buSzTx/>
              <a:buNone/>
              <a:defRPr sz="3200"/>
            </a:lvl5pPr>
          </a:lstStyle>
          <a:p>
            <a:pPr/>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39" name="Номер слайда"/>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Заголовок — вверху">
    <p:bg>
      <p:bgPr>
        <a:solidFill>
          <a:srgbClr val="253957"/>
        </a:solidFill>
      </p:bgPr>
    </p:bg>
    <p:spTree>
      <p:nvGrpSpPr>
        <p:cNvPr id="1" name=""/>
        <p:cNvGrpSpPr/>
        <p:nvPr/>
      </p:nvGrpSpPr>
      <p:grpSpPr>
        <a:xfrm>
          <a:off x="0" y="0"/>
          <a:ext cx="0" cy="0"/>
          <a:chOff x="0" y="0"/>
          <a:chExt cx="0" cy="0"/>
        </a:xfrm>
      </p:grpSpPr>
      <p:sp>
        <p:nvSpPr>
          <p:cNvPr id="46" name="Номер слайда"/>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Заголовок и пункты">
    <p:spTree>
      <p:nvGrpSpPr>
        <p:cNvPr id="1" name=""/>
        <p:cNvGrpSpPr/>
        <p:nvPr/>
      </p:nvGrpSpPr>
      <p:grpSpPr>
        <a:xfrm>
          <a:off x="0" y="0"/>
          <a:ext cx="0" cy="0"/>
          <a:chOff x="0" y="0"/>
          <a:chExt cx="0" cy="0"/>
        </a:xfrm>
      </p:grpSpPr>
      <p:sp>
        <p:nvSpPr>
          <p:cNvPr id="53" name="Текст заголовка"/>
          <p:cNvSpPr txBox="1"/>
          <p:nvPr>
            <p:ph type="title"/>
          </p:nvPr>
        </p:nvSpPr>
        <p:spPr>
          <a:prstGeom prst="rect">
            <a:avLst/>
          </a:prstGeom>
        </p:spPr>
        <p:txBody>
          <a:bodyPr/>
          <a:lstStyle/>
          <a:p>
            <a:pPr/>
            <a:r>
              <a:t>Текст заголовка</a:t>
            </a:r>
          </a:p>
        </p:txBody>
      </p:sp>
      <p:sp>
        <p:nvSpPr>
          <p:cNvPr id="54" name="Уровень текста 1…"/>
          <p:cNvSpPr txBox="1"/>
          <p:nvPr>
            <p:ph type="body" idx="1"/>
          </p:nvPr>
        </p:nvSpPr>
        <p:spPr>
          <a:prstGeom prst="rect">
            <a:avLst/>
          </a:prstGeom>
        </p:spPr>
        <p:txBody>
          <a:bodyPr/>
          <a:lstStyle/>
          <a:p>
            <a:pPr/>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55" name="Номер слайда"/>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Заголовок, пункты и фото">
    <p:spTree>
      <p:nvGrpSpPr>
        <p:cNvPr id="1" name=""/>
        <p:cNvGrpSpPr/>
        <p:nvPr/>
      </p:nvGrpSpPr>
      <p:grpSpPr>
        <a:xfrm>
          <a:off x="0" y="0"/>
          <a:ext cx="0" cy="0"/>
          <a:chOff x="0" y="0"/>
          <a:chExt cx="0" cy="0"/>
        </a:xfrm>
      </p:grpSpPr>
      <p:sp>
        <p:nvSpPr>
          <p:cNvPr id="62" name="Изображение"/>
          <p:cNvSpPr/>
          <p:nvPr>
            <p:ph type="pic" sz="half" idx="13"/>
          </p:nvPr>
        </p:nvSpPr>
        <p:spPr>
          <a:xfrm>
            <a:off x="6718300" y="2603500"/>
            <a:ext cx="5334000" cy="6286500"/>
          </a:xfrm>
          <a:prstGeom prst="rect">
            <a:avLst/>
          </a:prstGeom>
        </p:spPr>
        <p:txBody>
          <a:bodyPr lIns="91439" tIns="45719" rIns="91439" bIns="45719" anchor="t">
            <a:noAutofit/>
          </a:bodyPr>
          <a:lstStyle/>
          <a:p>
            <a:pPr/>
          </a:p>
        </p:txBody>
      </p:sp>
      <p:sp>
        <p:nvSpPr>
          <p:cNvPr id="63" name="Текст заголовка"/>
          <p:cNvSpPr txBox="1"/>
          <p:nvPr>
            <p:ph type="title"/>
          </p:nvPr>
        </p:nvSpPr>
        <p:spPr>
          <a:prstGeom prst="rect">
            <a:avLst/>
          </a:prstGeom>
        </p:spPr>
        <p:txBody>
          <a:bodyPr/>
          <a:lstStyle/>
          <a:p>
            <a:pPr/>
            <a:r>
              <a:t>Текст заголовка</a:t>
            </a:r>
          </a:p>
        </p:txBody>
      </p:sp>
      <p:sp>
        <p:nvSpPr>
          <p:cNvPr id="64" name="Уровень текста 1…"/>
          <p:cNvSpPr txBox="1"/>
          <p:nvPr>
            <p:ph type="body" sz="half" idx="1"/>
          </p:nvPr>
        </p:nvSpPr>
        <p:spPr>
          <a:xfrm>
            <a:off x="952500" y="2603500"/>
            <a:ext cx="5334000" cy="6286500"/>
          </a:xfrm>
          <a:prstGeom prst="rect">
            <a:avLst/>
          </a:prstGeom>
        </p:spPr>
        <p:txBody>
          <a:bodyPr/>
          <a:lstStyle>
            <a:lvl1pPr marL="342900" indent="-342900">
              <a:spcBef>
                <a:spcPts val="3200"/>
              </a:spcBef>
              <a:defRPr sz="2800"/>
            </a:lvl1pPr>
            <a:lvl2pPr marL="685800" indent="-342900">
              <a:spcBef>
                <a:spcPts val="3200"/>
              </a:spcBef>
              <a:defRPr sz="2800"/>
            </a:lvl2pPr>
            <a:lvl3pPr marL="1028700" indent="-342900">
              <a:spcBef>
                <a:spcPts val="3200"/>
              </a:spcBef>
              <a:defRPr sz="2800"/>
            </a:lvl3pPr>
            <a:lvl4pPr marL="1371600" indent="-342900">
              <a:spcBef>
                <a:spcPts val="3200"/>
              </a:spcBef>
              <a:defRPr sz="2800"/>
            </a:lvl4pPr>
            <a:lvl5pPr marL="1714500" indent="-342900">
              <a:spcBef>
                <a:spcPts val="3200"/>
              </a:spcBef>
              <a:defRPr sz="2800"/>
            </a:lvl5pPr>
          </a:lstStyle>
          <a:p>
            <a:pPr/>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65" name="Номер слайда"/>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Пункты">
    <p:spTree>
      <p:nvGrpSpPr>
        <p:cNvPr id="1" name=""/>
        <p:cNvGrpSpPr/>
        <p:nvPr/>
      </p:nvGrpSpPr>
      <p:grpSpPr>
        <a:xfrm>
          <a:off x="0" y="0"/>
          <a:ext cx="0" cy="0"/>
          <a:chOff x="0" y="0"/>
          <a:chExt cx="0" cy="0"/>
        </a:xfrm>
      </p:grpSpPr>
      <p:sp>
        <p:nvSpPr>
          <p:cNvPr id="72" name="Уровень текста 1…"/>
          <p:cNvSpPr txBox="1"/>
          <p:nvPr>
            <p:ph type="body" idx="1"/>
          </p:nvPr>
        </p:nvSpPr>
        <p:spPr>
          <a:xfrm>
            <a:off x="952500" y="1270000"/>
            <a:ext cx="11099800" cy="7213600"/>
          </a:xfrm>
          <a:prstGeom prst="rect">
            <a:avLst/>
          </a:prstGeom>
        </p:spPr>
        <p:txBody>
          <a:bodyPr/>
          <a:lstStyle/>
          <a:p>
            <a:pPr/>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73" name="Номер слайда"/>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Фото — 3 шт.">
    <p:spTree>
      <p:nvGrpSpPr>
        <p:cNvPr id="1" name=""/>
        <p:cNvGrpSpPr/>
        <p:nvPr/>
      </p:nvGrpSpPr>
      <p:grpSpPr>
        <a:xfrm>
          <a:off x="0" y="0"/>
          <a:ext cx="0" cy="0"/>
          <a:chOff x="0" y="0"/>
          <a:chExt cx="0" cy="0"/>
        </a:xfrm>
      </p:grpSpPr>
      <p:sp>
        <p:nvSpPr>
          <p:cNvPr id="80" name="Изображение"/>
          <p:cNvSpPr/>
          <p:nvPr>
            <p:ph type="pic" sz="quarter" idx="13"/>
          </p:nvPr>
        </p:nvSpPr>
        <p:spPr>
          <a:xfrm>
            <a:off x="6718300" y="5092700"/>
            <a:ext cx="5334000" cy="3771900"/>
          </a:xfrm>
          <a:prstGeom prst="rect">
            <a:avLst/>
          </a:prstGeom>
        </p:spPr>
        <p:txBody>
          <a:bodyPr lIns="91439" tIns="45719" rIns="91439" bIns="45719" anchor="t">
            <a:noAutofit/>
          </a:bodyPr>
          <a:lstStyle/>
          <a:p>
            <a:pPr/>
          </a:p>
        </p:txBody>
      </p:sp>
      <p:sp>
        <p:nvSpPr>
          <p:cNvPr id="81" name="Изображение"/>
          <p:cNvSpPr/>
          <p:nvPr>
            <p:ph type="pic" sz="quarter" idx="14"/>
          </p:nvPr>
        </p:nvSpPr>
        <p:spPr>
          <a:xfrm>
            <a:off x="6724518" y="889000"/>
            <a:ext cx="5334002" cy="3771900"/>
          </a:xfrm>
          <a:prstGeom prst="rect">
            <a:avLst/>
          </a:prstGeom>
        </p:spPr>
        <p:txBody>
          <a:bodyPr lIns="91439" tIns="45719" rIns="91439" bIns="45719" anchor="t">
            <a:noAutofit/>
          </a:bodyPr>
          <a:lstStyle/>
          <a:p>
            <a:pPr/>
          </a:p>
        </p:txBody>
      </p:sp>
      <p:sp>
        <p:nvSpPr>
          <p:cNvPr id="82" name="Изображение"/>
          <p:cNvSpPr/>
          <p:nvPr>
            <p:ph type="pic" sz="half" idx="15"/>
          </p:nvPr>
        </p:nvSpPr>
        <p:spPr>
          <a:xfrm>
            <a:off x="952500" y="889000"/>
            <a:ext cx="5334000" cy="7975600"/>
          </a:xfrm>
          <a:prstGeom prst="rect">
            <a:avLst/>
          </a:prstGeom>
        </p:spPr>
        <p:txBody>
          <a:bodyPr lIns="91439" tIns="45719" rIns="91439" bIns="45719" anchor="t">
            <a:noAutofit/>
          </a:bodyPr>
          <a:lstStyle/>
          <a:p>
            <a:pPr/>
          </a:p>
        </p:txBody>
      </p:sp>
      <p:sp>
        <p:nvSpPr>
          <p:cNvPr id="83" name="Номер слайда"/>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Текст заголовка"/>
          <p:cNvSpPr txBox="1"/>
          <p:nvPr>
            <p:ph type="title"/>
          </p:nvPr>
        </p:nvSpPr>
        <p:spPr>
          <a:xfrm>
            <a:off x="952500" y="444500"/>
            <a:ext cx="11099800" cy="2159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Текст заголовка</a:t>
            </a:r>
          </a:p>
        </p:txBody>
      </p:sp>
      <p:sp>
        <p:nvSpPr>
          <p:cNvPr id="3" name="Уровень текста 1…"/>
          <p:cNvSpPr txBox="1"/>
          <p:nvPr>
            <p:ph type="body" idx="1"/>
          </p:nvPr>
        </p:nvSpPr>
        <p:spPr>
          <a:xfrm>
            <a:off x="952500" y="2603500"/>
            <a:ext cx="11099800" cy="6286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4" name="Номер слайда"/>
          <p:cNvSpPr txBox="1"/>
          <p:nvPr>
            <p:ph type="sldNum" sz="quarter" idx="2"/>
          </p:nvPr>
        </p:nvSpPr>
        <p:spPr>
          <a:xfrm>
            <a:off x="6311798" y="9251950"/>
            <a:ext cx="368504" cy="381000"/>
          </a:xfrm>
          <a:prstGeom prst="rect">
            <a:avLst/>
          </a:prstGeom>
          <a:ln w="12700">
            <a:miter lim="400000"/>
          </a:ln>
        </p:spPr>
        <p:txBody>
          <a:bodyPr wrap="none" lIns="50800" tIns="50800" rIns="50800" bIns="50800">
            <a:spAutoFit/>
          </a:bodyPr>
          <a:lstStyle>
            <a:lvl1pPr>
              <a:defRPr sz="1800">
                <a:latin typeface="Helvetica Light"/>
                <a:ea typeface="Helvetica Light"/>
                <a:cs typeface="Helvetica Light"/>
                <a:sym typeface="Helvetica Light"/>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transition xmlns:p14="http://schemas.microsoft.com/office/powerpoint/2010/main" spd="med" advClick="1"/>
  <p:txStyles>
    <p:titleStyle>
      <a:lvl1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Helvetica Light"/>
          <a:ea typeface="Helvetica Light"/>
          <a:cs typeface="Helvetica Light"/>
          <a:sym typeface="Helvetica Light"/>
        </a:defRPr>
      </a:lvl1pPr>
      <a:lvl2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Helvetica Light"/>
          <a:ea typeface="Helvetica Light"/>
          <a:cs typeface="Helvetica Light"/>
          <a:sym typeface="Helvetica Light"/>
        </a:defRPr>
      </a:lvl2pPr>
      <a:lvl3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Helvetica Light"/>
          <a:ea typeface="Helvetica Light"/>
          <a:cs typeface="Helvetica Light"/>
          <a:sym typeface="Helvetica Light"/>
        </a:defRPr>
      </a:lvl3pPr>
      <a:lvl4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Helvetica Light"/>
          <a:ea typeface="Helvetica Light"/>
          <a:cs typeface="Helvetica Light"/>
          <a:sym typeface="Helvetica Light"/>
        </a:defRPr>
      </a:lvl4pPr>
      <a:lvl5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Helvetica Light"/>
          <a:ea typeface="Helvetica Light"/>
          <a:cs typeface="Helvetica Light"/>
          <a:sym typeface="Helvetica Light"/>
        </a:defRPr>
      </a:lvl5pPr>
      <a:lvl6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Helvetica Light"/>
          <a:ea typeface="Helvetica Light"/>
          <a:cs typeface="Helvetica Light"/>
          <a:sym typeface="Helvetica Light"/>
        </a:defRPr>
      </a:lvl6pPr>
      <a:lvl7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Helvetica Light"/>
          <a:ea typeface="Helvetica Light"/>
          <a:cs typeface="Helvetica Light"/>
          <a:sym typeface="Helvetica Light"/>
        </a:defRPr>
      </a:lvl7pPr>
      <a:lvl8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Helvetica Light"/>
          <a:ea typeface="Helvetica Light"/>
          <a:cs typeface="Helvetica Light"/>
          <a:sym typeface="Helvetica Light"/>
        </a:defRPr>
      </a:lvl8pPr>
      <a:lvl9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Helvetica Light"/>
          <a:ea typeface="Helvetica Light"/>
          <a:cs typeface="Helvetica Light"/>
          <a:sym typeface="Helvetica Light"/>
        </a:defRPr>
      </a:lvl9pPr>
    </p:titleStyle>
    <p:bodyStyle>
      <a:lvl1pPr marL="444500" marR="0" indent="-444500" algn="l" defTabSz="584200" rtl="0" latinLnBrk="0">
        <a:lnSpc>
          <a:spcPct val="100000"/>
        </a:lnSpc>
        <a:spcBef>
          <a:spcPts val="4200"/>
        </a:spcBef>
        <a:spcAft>
          <a:spcPts val="0"/>
        </a:spcAft>
        <a:buClrTx/>
        <a:buSzPct val="75000"/>
        <a:buFontTx/>
        <a:buChar char="•"/>
        <a:tabLst/>
        <a:defRPr b="0" baseline="0" cap="none" i="0" spc="0" strike="noStrike" sz="3600" u="none">
          <a:solidFill>
            <a:srgbClr val="000000"/>
          </a:solidFill>
          <a:uFillTx/>
          <a:latin typeface="Helvetica Light"/>
          <a:ea typeface="Helvetica Light"/>
          <a:cs typeface="Helvetica Light"/>
          <a:sym typeface="Helvetica Light"/>
        </a:defRPr>
      </a:lvl1pPr>
      <a:lvl2pPr marL="889000" marR="0" indent="-444500" algn="l" defTabSz="584200" rtl="0" latinLnBrk="0">
        <a:lnSpc>
          <a:spcPct val="100000"/>
        </a:lnSpc>
        <a:spcBef>
          <a:spcPts val="4200"/>
        </a:spcBef>
        <a:spcAft>
          <a:spcPts val="0"/>
        </a:spcAft>
        <a:buClrTx/>
        <a:buSzPct val="75000"/>
        <a:buFontTx/>
        <a:buChar char="•"/>
        <a:tabLst/>
        <a:defRPr b="0" baseline="0" cap="none" i="0" spc="0" strike="noStrike" sz="3600" u="none">
          <a:solidFill>
            <a:srgbClr val="000000"/>
          </a:solidFill>
          <a:uFillTx/>
          <a:latin typeface="Helvetica Light"/>
          <a:ea typeface="Helvetica Light"/>
          <a:cs typeface="Helvetica Light"/>
          <a:sym typeface="Helvetica Light"/>
        </a:defRPr>
      </a:lvl2pPr>
      <a:lvl3pPr marL="1333500" marR="0" indent="-444500" algn="l" defTabSz="584200" rtl="0" latinLnBrk="0">
        <a:lnSpc>
          <a:spcPct val="100000"/>
        </a:lnSpc>
        <a:spcBef>
          <a:spcPts val="4200"/>
        </a:spcBef>
        <a:spcAft>
          <a:spcPts val="0"/>
        </a:spcAft>
        <a:buClrTx/>
        <a:buSzPct val="75000"/>
        <a:buFontTx/>
        <a:buChar char="•"/>
        <a:tabLst/>
        <a:defRPr b="0" baseline="0" cap="none" i="0" spc="0" strike="noStrike" sz="3600" u="none">
          <a:solidFill>
            <a:srgbClr val="000000"/>
          </a:solidFill>
          <a:uFillTx/>
          <a:latin typeface="Helvetica Light"/>
          <a:ea typeface="Helvetica Light"/>
          <a:cs typeface="Helvetica Light"/>
          <a:sym typeface="Helvetica Light"/>
        </a:defRPr>
      </a:lvl3pPr>
      <a:lvl4pPr marL="1778000" marR="0" indent="-444500" algn="l" defTabSz="584200" rtl="0" latinLnBrk="0">
        <a:lnSpc>
          <a:spcPct val="100000"/>
        </a:lnSpc>
        <a:spcBef>
          <a:spcPts val="4200"/>
        </a:spcBef>
        <a:spcAft>
          <a:spcPts val="0"/>
        </a:spcAft>
        <a:buClrTx/>
        <a:buSzPct val="75000"/>
        <a:buFontTx/>
        <a:buChar char="•"/>
        <a:tabLst/>
        <a:defRPr b="0" baseline="0" cap="none" i="0" spc="0" strike="noStrike" sz="3600" u="none">
          <a:solidFill>
            <a:srgbClr val="000000"/>
          </a:solidFill>
          <a:uFillTx/>
          <a:latin typeface="Helvetica Light"/>
          <a:ea typeface="Helvetica Light"/>
          <a:cs typeface="Helvetica Light"/>
          <a:sym typeface="Helvetica Light"/>
        </a:defRPr>
      </a:lvl4pPr>
      <a:lvl5pPr marL="2222500" marR="0" indent="-444500" algn="l" defTabSz="584200" rtl="0" latinLnBrk="0">
        <a:lnSpc>
          <a:spcPct val="100000"/>
        </a:lnSpc>
        <a:spcBef>
          <a:spcPts val="4200"/>
        </a:spcBef>
        <a:spcAft>
          <a:spcPts val="0"/>
        </a:spcAft>
        <a:buClrTx/>
        <a:buSzPct val="75000"/>
        <a:buFontTx/>
        <a:buChar char="•"/>
        <a:tabLst/>
        <a:defRPr b="0" baseline="0" cap="none" i="0" spc="0" strike="noStrike" sz="3600" u="none">
          <a:solidFill>
            <a:srgbClr val="000000"/>
          </a:solidFill>
          <a:uFillTx/>
          <a:latin typeface="Helvetica Light"/>
          <a:ea typeface="Helvetica Light"/>
          <a:cs typeface="Helvetica Light"/>
          <a:sym typeface="Helvetica Light"/>
        </a:defRPr>
      </a:lvl5pPr>
      <a:lvl6pPr marL="2667000" marR="0" indent="-444500" algn="l" defTabSz="584200" rtl="0" latinLnBrk="0">
        <a:lnSpc>
          <a:spcPct val="100000"/>
        </a:lnSpc>
        <a:spcBef>
          <a:spcPts val="4200"/>
        </a:spcBef>
        <a:spcAft>
          <a:spcPts val="0"/>
        </a:spcAft>
        <a:buClrTx/>
        <a:buSzPct val="75000"/>
        <a:buFontTx/>
        <a:buChar char="•"/>
        <a:tabLst/>
        <a:defRPr b="0" baseline="0" cap="none" i="0" spc="0" strike="noStrike" sz="3600" u="none">
          <a:solidFill>
            <a:srgbClr val="000000"/>
          </a:solidFill>
          <a:uFillTx/>
          <a:latin typeface="Helvetica Light"/>
          <a:ea typeface="Helvetica Light"/>
          <a:cs typeface="Helvetica Light"/>
          <a:sym typeface="Helvetica Light"/>
        </a:defRPr>
      </a:lvl6pPr>
      <a:lvl7pPr marL="3111500" marR="0" indent="-444500" algn="l" defTabSz="584200" rtl="0" latinLnBrk="0">
        <a:lnSpc>
          <a:spcPct val="100000"/>
        </a:lnSpc>
        <a:spcBef>
          <a:spcPts val="4200"/>
        </a:spcBef>
        <a:spcAft>
          <a:spcPts val="0"/>
        </a:spcAft>
        <a:buClrTx/>
        <a:buSzPct val="75000"/>
        <a:buFontTx/>
        <a:buChar char="•"/>
        <a:tabLst/>
        <a:defRPr b="0" baseline="0" cap="none" i="0" spc="0" strike="noStrike" sz="3600" u="none">
          <a:solidFill>
            <a:srgbClr val="000000"/>
          </a:solidFill>
          <a:uFillTx/>
          <a:latin typeface="Helvetica Light"/>
          <a:ea typeface="Helvetica Light"/>
          <a:cs typeface="Helvetica Light"/>
          <a:sym typeface="Helvetica Light"/>
        </a:defRPr>
      </a:lvl7pPr>
      <a:lvl8pPr marL="3556000" marR="0" indent="-444500" algn="l" defTabSz="584200" rtl="0" latinLnBrk="0">
        <a:lnSpc>
          <a:spcPct val="100000"/>
        </a:lnSpc>
        <a:spcBef>
          <a:spcPts val="4200"/>
        </a:spcBef>
        <a:spcAft>
          <a:spcPts val="0"/>
        </a:spcAft>
        <a:buClrTx/>
        <a:buSzPct val="75000"/>
        <a:buFontTx/>
        <a:buChar char="•"/>
        <a:tabLst/>
        <a:defRPr b="0" baseline="0" cap="none" i="0" spc="0" strike="noStrike" sz="3600" u="none">
          <a:solidFill>
            <a:srgbClr val="000000"/>
          </a:solidFill>
          <a:uFillTx/>
          <a:latin typeface="Helvetica Light"/>
          <a:ea typeface="Helvetica Light"/>
          <a:cs typeface="Helvetica Light"/>
          <a:sym typeface="Helvetica Light"/>
        </a:defRPr>
      </a:lvl8pPr>
      <a:lvl9pPr marL="4000500" marR="0" indent="-444500" algn="l" defTabSz="584200" rtl="0" latinLnBrk="0">
        <a:lnSpc>
          <a:spcPct val="100000"/>
        </a:lnSpc>
        <a:spcBef>
          <a:spcPts val="4200"/>
        </a:spcBef>
        <a:spcAft>
          <a:spcPts val="0"/>
        </a:spcAft>
        <a:buClrTx/>
        <a:buSzPct val="75000"/>
        <a:buFontTx/>
        <a:buChar char="•"/>
        <a:tabLst/>
        <a:defRPr b="0" baseline="0" cap="none" i="0" spc="0" strike="noStrike" sz="3600" u="none">
          <a:solidFill>
            <a:srgbClr val="000000"/>
          </a:solidFill>
          <a:uFillTx/>
          <a:latin typeface="Helvetica Light"/>
          <a:ea typeface="Helvetica Light"/>
          <a:cs typeface="Helvetica Light"/>
          <a:sym typeface="Helvetica Light"/>
        </a:defRPr>
      </a:lvl9pPr>
    </p:bodyStyle>
    <p:otherStyle>
      <a:lvl1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Light"/>
        </a:defRPr>
      </a:lvl1pPr>
      <a:lvl2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Light"/>
        </a:defRPr>
      </a:lvl2pPr>
      <a:lvl3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Light"/>
        </a:defRPr>
      </a:lvl3pPr>
      <a:lvl4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Light"/>
        </a:defRPr>
      </a:lvl4pPr>
      <a:lvl5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Light"/>
        </a:defRPr>
      </a:lvl5pPr>
      <a:lvl6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Light"/>
        </a:defRPr>
      </a:lvl6pPr>
      <a:lvl7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Light"/>
        </a:defRPr>
      </a:lvl7pPr>
      <a:lvl8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Light"/>
        </a:defRPr>
      </a:lvl8pPr>
      <a:lvl9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Light"/>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png"/><Relationship Id="rId3" Type="http://schemas.openxmlformats.org/officeDocument/2006/relationships/image" Target="../media/image4.jpeg"/></Relationships>

</file>

<file path=ppt/slides/_rels/slide11.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png"/><Relationship Id="rId3" Type="http://schemas.openxmlformats.org/officeDocument/2006/relationships/image" Target="../media/image5.jpeg"/></Relationships>

</file>

<file path=ppt/slides/_rels/slide12.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png"/><Relationship Id="rId3" Type="http://schemas.openxmlformats.org/officeDocument/2006/relationships/image" Target="../media/image5.png"/><Relationship Id="rId4" Type="http://schemas.openxmlformats.org/officeDocument/2006/relationships/image" Target="../media/image6.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2.png"/><Relationship Id="rId4" Type="http://schemas.openxmlformats.org/officeDocument/2006/relationships/image" Target="../media/image1.jpeg"/><Relationship Id="rId5" Type="http://schemas.openxmlformats.org/officeDocument/2006/relationships/image" Target="../media/image2.jpeg"/></Relationships>

</file>

<file path=ppt/slides/_rels/slide5.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png"/><Relationship Id="rId3" Type="http://schemas.openxmlformats.org/officeDocument/2006/relationships/image" Target="../media/image3.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png"/><Relationship Id="rId3" Type="http://schemas.openxmlformats.org/officeDocument/2006/relationships/video" Target="../media/media1.mp4"/><Relationship Id="rId4" Type="http://schemas.microsoft.com/office/2007/relationships/media" Target="../media/media1.mp4"/><Relationship Id="rId5" Type="http://schemas.openxmlformats.org/officeDocument/2006/relationships/image" Target="../media/image4.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2.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png"/><Relationship Id="rId3" Type="http://schemas.openxmlformats.org/officeDocument/2006/relationships/image" Target="../media/image3.jpeg"/></Relationships>

</file>

<file path=ppt/slides/_rels/slide9.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6" name="Линия"/>
          <p:cNvSpPr/>
          <p:nvPr/>
        </p:nvSpPr>
        <p:spPr>
          <a:xfrm flipV="1">
            <a:off x="5206998" y="1140740"/>
            <a:ext cx="2" cy="1975005"/>
          </a:xfrm>
          <a:prstGeom prst="line">
            <a:avLst/>
          </a:prstGeom>
          <a:ln w="12700">
            <a:solidFill>
              <a:srgbClr val="FFFFFF"/>
            </a:solidFill>
            <a:miter lim="400000"/>
          </a:ln>
        </p:spPr>
        <p:txBody>
          <a:bodyPr lIns="45718" tIns="45718" rIns="45718" bIns="45718"/>
          <a:lstStyle/>
          <a:p>
            <a:pPr/>
          </a:p>
        </p:txBody>
      </p:sp>
      <p:sp>
        <p:nvSpPr>
          <p:cNvPr id="117" name="Очень крутой…"/>
          <p:cNvSpPr txBox="1"/>
          <p:nvPr/>
        </p:nvSpPr>
        <p:spPr>
          <a:xfrm>
            <a:off x="4227443" y="3467425"/>
            <a:ext cx="8534401" cy="2286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lvl1pPr>
              <a:defRPr>
                <a:latin typeface="Helvetica Light"/>
                <a:ea typeface="Helvetica Light"/>
                <a:cs typeface="Helvetica Light"/>
                <a:sym typeface="Helvetica Light"/>
              </a:defRPr>
            </a:lvl1pPr>
          </a:lstStyle>
          <a:p>
            <a:pPr/>
            <a:r>
              <a:t>АНАЛИЗ ВИРТУАЛЬНОГО ВРЕМЕНИ В ОПТИМИСТИЧЕСКОМ АЛГОРИТМЕ ПАРАЛЛЕЛЬНОГО МОДЕЛИРОВАНИЯ ДИСКРЕТНЫХ СОБЫТИЙ</a:t>
            </a:r>
          </a:p>
        </p:txBody>
      </p:sp>
      <p:sp>
        <p:nvSpPr>
          <p:cNvPr id="118" name="Очень крутой подзаголовок презентации"/>
          <p:cNvSpPr txBox="1"/>
          <p:nvPr/>
        </p:nvSpPr>
        <p:spPr>
          <a:xfrm>
            <a:off x="5194299" y="6349912"/>
            <a:ext cx="6715326" cy="1397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a:defRPr sz="3000">
                <a:solidFill>
                  <a:srgbClr val="253957"/>
                </a:solidFill>
              </a:defRPr>
            </a:pPr>
            <a:r>
              <a:t>Студент</a:t>
            </a:r>
            <a:r>
              <a:t>: </a:t>
            </a:r>
            <a:r>
              <a:t>Хомутов Е.В.</a:t>
            </a:r>
          </a:p>
          <a:p>
            <a:pPr algn="l">
              <a:defRPr sz="3000">
                <a:solidFill>
                  <a:srgbClr val="253957"/>
                </a:solidFill>
              </a:defRPr>
            </a:pPr>
            <a:r>
              <a:t>Консультант</a:t>
            </a:r>
            <a:r>
              <a:t>: </a:t>
            </a:r>
            <a:r>
              <a:t>Зиганурова Л.Ф.</a:t>
            </a:r>
          </a:p>
          <a:p>
            <a:pPr algn="l">
              <a:defRPr sz="3000">
                <a:solidFill>
                  <a:srgbClr val="253957"/>
                </a:solidFill>
              </a:defRPr>
            </a:pPr>
            <a:r>
              <a:t>Научный руководитель</a:t>
            </a:r>
            <a:r>
              <a:t>:</a:t>
            </a:r>
            <a:r>
              <a:t> Щур Л.Н.</a:t>
            </a:r>
          </a:p>
        </p:txBody>
      </p:sp>
      <p:sp>
        <p:nvSpPr>
          <p:cNvPr id="119" name="Название подразделения,  лаборатории, факультета и т.д."/>
          <p:cNvSpPr txBox="1"/>
          <p:nvPr/>
        </p:nvSpPr>
        <p:spPr>
          <a:xfrm>
            <a:off x="5194300" y="1112243"/>
            <a:ext cx="6715322" cy="965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defRPr sz="3000">
                <a:solidFill>
                  <a:srgbClr val="253957"/>
                </a:solidFill>
              </a:defRPr>
            </a:pPr>
            <a:r>
              <a:t>НИУ ВШЭ</a:t>
            </a:r>
            <a:br/>
            <a:r>
              <a:t>Научный центр в Черноголовке</a:t>
            </a:r>
          </a:p>
        </p:txBody>
      </p:sp>
      <p:sp>
        <p:nvSpPr>
          <p:cNvPr id="120" name="Москва, 2017"/>
          <p:cNvSpPr txBox="1"/>
          <p:nvPr/>
        </p:nvSpPr>
        <p:spPr>
          <a:xfrm>
            <a:off x="5194299" y="8305801"/>
            <a:ext cx="6715326" cy="711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defRPr sz="2100">
                <a:solidFill>
                  <a:srgbClr val="253957"/>
                </a:solidFill>
              </a:defRPr>
            </a:pPr>
            <a:r>
              <a:t>Москва, 201</a:t>
            </a:r>
            <a:r>
              <a:t>8</a:t>
            </a:r>
          </a:p>
          <a:p>
            <a:pPr algn="l" defTabSz="457200">
              <a:defRPr sz="2100">
                <a:solidFill>
                  <a:srgbClr val="253957"/>
                </a:solidFill>
              </a:defRPr>
            </a:pPr>
            <a:r>
              <a:t>Научный фонд НИУ ВШЭ грант 18-05-0024 и программа “5-100”</a:t>
            </a:r>
          </a:p>
        </p:txBody>
      </p:sp>
      <p:pic>
        <p:nvPicPr>
          <p:cNvPr id="121" name="Изображение" descr="Изображение"/>
          <p:cNvPicPr>
            <a:picLocks noChangeAspect="1"/>
          </p:cNvPicPr>
          <p:nvPr/>
        </p:nvPicPr>
        <p:blipFill>
          <a:blip r:embed="rId2">
            <a:extLst/>
          </a:blip>
          <a:stretch>
            <a:fillRect/>
          </a:stretch>
        </p:blipFill>
        <p:spPr>
          <a:xfrm>
            <a:off x="968297" y="946302"/>
            <a:ext cx="1945688" cy="1881279"/>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9" name="Линия"/>
          <p:cNvSpPr/>
          <p:nvPr/>
        </p:nvSpPr>
        <p:spPr>
          <a:xfrm>
            <a:off x="787399" y="1574800"/>
            <a:ext cx="11430002" cy="0"/>
          </a:xfrm>
          <a:prstGeom prst="line">
            <a:avLst/>
          </a:prstGeom>
          <a:ln w="12700">
            <a:solidFill>
              <a:srgbClr val="253957"/>
            </a:solidFill>
            <a:miter lim="400000"/>
          </a:ln>
        </p:spPr>
        <p:txBody>
          <a:bodyPr lIns="45718" tIns="45718" rIns="45718" bIns="45718"/>
          <a:lstStyle/>
          <a:p>
            <a:pPr/>
          </a:p>
        </p:txBody>
      </p:sp>
      <p:pic>
        <p:nvPicPr>
          <p:cNvPr id="180" name="Изображение" descr="Изображение"/>
          <p:cNvPicPr>
            <a:picLocks noChangeAspect="1"/>
          </p:cNvPicPr>
          <p:nvPr/>
        </p:nvPicPr>
        <p:blipFill>
          <a:blip r:embed="rId2">
            <a:extLst/>
          </a:blip>
          <a:stretch>
            <a:fillRect/>
          </a:stretch>
        </p:blipFill>
        <p:spPr>
          <a:xfrm>
            <a:off x="805562" y="416838"/>
            <a:ext cx="853034" cy="853035"/>
          </a:xfrm>
          <a:prstGeom prst="rect">
            <a:avLst/>
          </a:prstGeom>
          <a:ln w="12700">
            <a:miter lim="400000"/>
          </a:ln>
        </p:spPr>
      </p:pic>
      <p:sp>
        <p:nvSpPr>
          <p:cNvPr id="181" name="Очень крутой заголовок…"/>
          <p:cNvSpPr txBox="1"/>
          <p:nvPr/>
        </p:nvSpPr>
        <p:spPr>
          <a:xfrm>
            <a:off x="793360" y="2113981"/>
            <a:ext cx="11430004" cy="1270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a:defRPr b="1" cap="all" sz="5000">
                <a:solidFill>
                  <a:srgbClr val="253957"/>
                </a:solidFill>
              </a:defRPr>
            </a:pPr>
            <a:r>
              <a:t>Результаты</a:t>
            </a:r>
          </a:p>
          <a:p>
            <a:pPr algn="l">
              <a:defRPr sz="3000">
                <a:solidFill>
                  <a:srgbClr val="253957"/>
                </a:solidFill>
              </a:defRPr>
            </a:pPr>
            <a:r>
              <a:t>График</a:t>
            </a:r>
            <a:r>
              <a:t> utilization</a:t>
            </a:r>
          </a:p>
        </p:txBody>
      </p:sp>
      <p:pic>
        <p:nvPicPr>
          <p:cNvPr id="182" name="Рисунок 2" descr="Рисунок 2"/>
          <p:cNvPicPr>
            <a:picLocks noChangeAspect="1"/>
          </p:cNvPicPr>
          <p:nvPr/>
        </p:nvPicPr>
        <p:blipFill>
          <a:blip r:embed="rId3">
            <a:extLst/>
          </a:blip>
          <a:stretch>
            <a:fillRect/>
          </a:stretch>
        </p:blipFill>
        <p:spPr>
          <a:xfrm>
            <a:off x="2758341" y="3549177"/>
            <a:ext cx="7488117" cy="5541481"/>
          </a:xfrm>
          <a:prstGeom prst="rect">
            <a:avLst/>
          </a:prstGeom>
          <a:ln w="12700">
            <a:miter lim="400000"/>
          </a:ln>
        </p:spPr>
      </p:pic>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4" name="Линия"/>
          <p:cNvSpPr/>
          <p:nvPr/>
        </p:nvSpPr>
        <p:spPr>
          <a:xfrm>
            <a:off x="787399" y="1574800"/>
            <a:ext cx="11430002" cy="0"/>
          </a:xfrm>
          <a:prstGeom prst="line">
            <a:avLst/>
          </a:prstGeom>
          <a:ln w="12700">
            <a:solidFill>
              <a:srgbClr val="253957"/>
            </a:solidFill>
            <a:miter lim="400000"/>
          </a:ln>
        </p:spPr>
        <p:txBody>
          <a:bodyPr lIns="45718" tIns="45718" rIns="45718" bIns="45718"/>
          <a:lstStyle/>
          <a:p>
            <a:pPr/>
          </a:p>
        </p:txBody>
      </p:sp>
      <p:pic>
        <p:nvPicPr>
          <p:cNvPr id="185" name="Изображение" descr="Изображение"/>
          <p:cNvPicPr>
            <a:picLocks noChangeAspect="1"/>
          </p:cNvPicPr>
          <p:nvPr/>
        </p:nvPicPr>
        <p:blipFill>
          <a:blip r:embed="rId2">
            <a:extLst/>
          </a:blip>
          <a:stretch>
            <a:fillRect/>
          </a:stretch>
        </p:blipFill>
        <p:spPr>
          <a:xfrm>
            <a:off x="805562" y="416838"/>
            <a:ext cx="853034" cy="853035"/>
          </a:xfrm>
          <a:prstGeom prst="rect">
            <a:avLst/>
          </a:prstGeom>
          <a:ln w="12700">
            <a:miter lim="400000"/>
          </a:ln>
        </p:spPr>
      </p:pic>
      <p:sp>
        <p:nvSpPr>
          <p:cNvPr id="186" name="Очень крутой заголовок…"/>
          <p:cNvSpPr txBox="1"/>
          <p:nvPr/>
        </p:nvSpPr>
        <p:spPr>
          <a:xfrm>
            <a:off x="793360" y="2113981"/>
            <a:ext cx="11430004" cy="1270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a:defRPr b="1" cap="all" sz="5000">
                <a:solidFill>
                  <a:srgbClr val="253957"/>
                </a:solidFill>
              </a:defRPr>
            </a:pPr>
            <a:r>
              <a:t>Результаты</a:t>
            </a:r>
          </a:p>
          <a:p>
            <a:pPr algn="l">
              <a:defRPr sz="3000">
                <a:solidFill>
                  <a:srgbClr val="253957"/>
                </a:solidFill>
              </a:defRPr>
            </a:pPr>
            <a:r>
              <a:t>График</a:t>
            </a:r>
            <a:r>
              <a:t> utilization</a:t>
            </a:r>
          </a:p>
        </p:txBody>
      </p:sp>
      <p:pic>
        <p:nvPicPr>
          <p:cNvPr id="187" name="Рисунок 3" descr="Рисунок 3"/>
          <p:cNvPicPr>
            <a:picLocks noChangeAspect="1"/>
          </p:cNvPicPr>
          <p:nvPr/>
        </p:nvPicPr>
        <p:blipFill>
          <a:blip r:embed="rId3">
            <a:extLst/>
          </a:blip>
          <a:stretch>
            <a:fillRect/>
          </a:stretch>
        </p:blipFill>
        <p:spPr>
          <a:xfrm>
            <a:off x="2699455" y="3777867"/>
            <a:ext cx="7605888" cy="5312790"/>
          </a:xfrm>
          <a:prstGeom prst="rect">
            <a:avLst/>
          </a:prstGeom>
          <a:ln w="12700">
            <a:miter lim="400000"/>
          </a:ln>
        </p:spPr>
      </p:pic>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9" name="Линия"/>
          <p:cNvSpPr/>
          <p:nvPr/>
        </p:nvSpPr>
        <p:spPr>
          <a:xfrm>
            <a:off x="787399" y="1574800"/>
            <a:ext cx="11430002" cy="0"/>
          </a:xfrm>
          <a:prstGeom prst="line">
            <a:avLst/>
          </a:prstGeom>
          <a:ln w="12700">
            <a:solidFill>
              <a:srgbClr val="253957"/>
            </a:solidFill>
            <a:miter lim="400000"/>
          </a:ln>
        </p:spPr>
        <p:txBody>
          <a:bodyPr lIns="45718" tIns="45718" rIns="45718" bIns="45718"/>
          <a:lstStyle/>
          <a:p>
            <a:pPr/>
          </a:p>
        </p:txBody>
      </p:sp>
      <p:pic>
        <p:nvPicPr>
          <p:cNvPr id="190" name="Изображение" descr="Изображение"/>
          <p:cNvPicPr>
            <a:picLocks noChangeAspect="1"/>
          </p:cNvPicPr>
          <p:nvPr/>
        </p:nvPicPr>
        <p:blipFill>
          <a:blip r:embed="rId2">
            <a:extLst/>
          </a:blip>
          <a:stretch>
            <a:fillRect/>
          </a:stretch>
        </p:blipFill>
        <p:spPr>
          <a:xfrm>
            <a:off x="805562" y="416838"/>
            <a:ext cx="853034" cy="853035"/>
          </a:xfrm>
          <a:prstGeom prst="rect">
            <a:avLst/>
          </a:prstGeom>
          <a:ln w="12700">
            <a:miter lim="400000"/>
          </a:ln>
        </p:spPr>
      </p:pic>
      <p:sp>
        <p:nvSpPr>
          <p:cNvPr id="191" name="Очень крутой заголовок…"/>
          <p:cNvSpPr txBox="1"/>
          <p:nvPr/>
        </p:nvSpPr>
        <p:spPr>
          <a:xfrm>
            <a:off x="793360" y="2113981"/>
            <a:ext cx="11430004" cy="2133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a:defRPr b="1" cap="all" sz="5000">
                <a:solidFill>
                  <a:srgbClr val="253957"/>
                </a:solidFill>
              </a:defRPr>
            </a:pPr>
            <a:r>
              <a:t>Результаты</a:t>
            </a:r>
          </a:p>
          <a:p>
            <a:pPr algn="l">
              <a:defRPr sz="3000">
                <a:solidFill>
                  <a:srgbClr val="253957"/>
                </a:solidFill>
              </a:defRPr>
            </a:pPr>
            <a:r>
              <a:t>Формула для апроксимации</a:t>
            </a:r>
            <a:r>
              <a:t> utilization</a:t>
            </a:r>
          </a:p>
          <a:p>
            <a:pPr algn="l">
              <a:defRPr sz="3000">
                <a:solidFill>
                  <a:srgbClr val="253957"/>
                </a:solidFill>
              </a:defRPr>
            </a:pPr>
          </a:p>
        </p:txBody>
      </p:sp>
      <p:pic>
        <p:nvPicPr>
          <p:cNvPr id="192" name="Рисунок 1" descr="Рисунок 1"/>
          <p:cNvPicPr>
            <a:picLocks noChangeAspect="1"/>
          </p:cNvPicPr>
          <p:nvPr/>
        </p:nvPicPr>
        <p:blipFill>
          <a:blip r:embed="rId3">
            <a:extLst/>
          </a:blip>
          <a:stretch>
            <a:fillRect/>
          </a:stretch>
        </p:blipFill>
        <p:spPr>
          <a:xfrm>
            <a:off x="3259394" y="3758943"/>
            <a:ext cx="6975988" cy="1260425"/>
          </a:xfrm>
          <a:prstGeom prst="rect">
            <a:avLst/>
          </a:prstGeom>
          <a:ln w="12700">
            <a:miter lim="400000"/>
          </a:ln>
        </p:spPr>
      </p:pic>
      <p:pic>
        <p:nvPicPr>
          <p:cNvPr id="193" name="Рисунок 2" descr="Рисунок 2"/>
          <p:cNvPicPr>
            <a:picLocks noChangeAspect="1"/>
          </p:cNvPicPr>
          <p:nvPr/>
        </p:nvPicPr>
        <p:blipFill>
          <a:blip r:embed="rId4">
            <a:extLst/>
          </a:blip>
          <a:stretch>
            <a:fillRect/>
          </a:stretch>
        </p:blipFill>
        <p:spPr>
          <a:xfrm>
            <a:off x="3259394" y="5019368"/>
            <a:ext cx="6975988" cy="3159432"/>
          </a:xfrm>
          <a:prstGeom prst="rect">
            <a:avLst/>
          </a:prstGeom>
          <a:ln w="12700">
            <a:miter lim="400000"/>
          </a:ln>
        </p:spPr>
      </p:pic>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5" name="Линия"/>
          <p:cNvSpPr/>
          <p:nvPr/>
        </p:nvSpPr>
        <p:spPr>
          <a:xfrm>
            <a:off x="787399" y="1574800"/>
            <a:ext cx="11430002" cy="0"/>
          </a:xfrm>
          <a:prstGeom prst="line">
            <a:avLst/>
          </a:prstGeom>
          <a:ln w="12700">
            <a:solidFill>
              <a:srgbClr val="253957"/>
            </a:solidFill>
            <a:miter lim="400000"/>
          </a:ln>
        </p:spPr>
        <p:txBody>
          <a:bodyPr lIns="45718" tIns="45718" rIns="45718" bIns="45718"/>
          <a:lstStyle/>
          <a:p>
            <a:pPr/>
          </a:p>
        </p:txBody>
      </p:sp>
      <p:pic>
        <p:nvPicPr>
          <p:cNvPr id="196" name="Изображение" descr="Изображение"/>
          <p:cNvPicPr>
            <a:picLocks noChangeAspect="1"/>
          </p:cNvPicPr>
          <p:nvPr/>
        </p:nvPicPr>
        <p:blipFill>
          <a:blip r:embed="rId2">
            <a:extLst/>
          </a:blip>
          <a:stretch>
            <a:fillRect/>
          </a:stretch>
        </p:blipFill>
        <p:spPr>
          <a:xfrm>
            <a:off x="805562" y="416838"/>
            <a:ext cx="853034" cy="853035"/>
          </a:xfrm>
          <a:prstGeom prst="rect">
            <a:avLst/>
          </a:prstGeom>
          <a:ln w="12700">
            <a:miter lim="400000"/>
          </a:ln>
        </p:spPr>
      </p:pic>
      <p:sp>
        <p:nvSpPr>
          <p:cNvPr id="197" name="Очень крутой заголовок…"/>
          <p:cNvSpPr txBox="1"/>
          <p:nvPr/>
        </p:nvSpPr>
        <p:spPr>
          <a:xfrm>
            <a:off x="793360" y="2113981"/>
            <a:ext cx="11430004" cy="838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a:defRPr b="1" cap="all" sz="5000">
                <a:solidFill>
                  <a:srgbClr val="253957"/>
                </a:solidFill>
              </a:defRPr>
            </a:pPr>
            <a:r>
              <a:t>Выводы</a:t>
            </a:r>
            <a:r>
              <a:t>:</a:t>
            </a:r>
          </a:p>
        </p:txBody>
      </p:sp>
      <p:sp>
        <p:nvSpPr>
          <p:cNvPr id="198" name="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p:cNvSpPr txBox="1"/>
          <p:nvPr/>
        </p:nvSpPr>
        <p:spPr>
          <a:xfrm>
            <a:off x="787398" y="3108547"/>
            <a:ext cx="11430003" cy="6832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a:defRPr sz="3200"/>
            </a:pPr>
            <a:r>
              <a:t>Основные результаты, полученные в ходе исследования: </a:t>
            </a:r>
            <a:endParaRPr>
              <a:latin typeface="Helvetica Light"/>
              <a:ea typeface="Helvetica Light"/>
              <a:cs typeface="Helvetica Light"/>
              <a:sym typeface="Helvetica Light"/>
            </a:endParaRPr>
          </a:p>
          <a:p>
            <a:pPr algn="l">
              <a:defRPr sz="3200"/>
            </a:pPr>
          </a:p>
          <a:p>
            <a:pPr lvl="1" indent="228600" algn="l">
              <a:defRPr sz="3200"/>
            </a:pPr>
            <a:r>
              <a:t>• Получены численные зависимости средней скорости локальных времен от параметра </a:t>
            </a:r>
            <a:r>
              <a:rPr i="1"/>
              <a:t>q. </a:t>
            </a:r>
            <a:endParaRPr>
              <a:latin typeface="Helvetica Light"/>
              <a:ea typeface="Helvetica Light"/>
              <a:cs typeface="Helvetica Light"/>
              <a:sym typeface="Helvetica Light"/>
            </a:endParaRPr>
          </a:p>
          <a:p>
            <a:pPr algn="l">
              <a:defRPr sz="3200"/>
            </a:pPr>
          </a:p>
          <a:p>
            <a:pPr lvl="1" indent="228600" algn="l">
              <a:defRPr sz="3200"/>
            </a:pPr>
            <a:r>
              <a:t>• Численно получено критическое значение параметра </a:t>
            </a:r>
            <a:r>
              <a:rPr i="1"/>
              <a:t>qc. При q </a:t>
            </a:r>
            <a:r>
              <a:t>&lt; </a:t>
            </a:r>
            <a:r>
              <a:rPr i="1"/>
              <a:t>qc </a:t>
            </a:r>
            <a:r>
              <a:t>профиль не растет, процесс моделирования останавливается.          При </a:t>
            </a:r>
            <a:r>
              <a:rPr i="1"/>
              <a:t>q </a:t>
            </a:r>
            <a:r>
              <a:t>&gt; </a:t>
            </a:r>
            <a:r>
              <a:rPr i="1"/>
              <a:t>qc </a:t>
            </a:r>
            <a:r>
              <a:t>профиль растет с постоянной скоростью. Чем выше </a:t>
            </a:r>
            <a:r>
              <a:rPr i="1"/>
              <a:t>q</a:t>
            </a:r>
            <a:r>
              <a:t>, тем больше средняя скорость роста профиля ЛВВ. </a:t>
            </a:r>
            <a:endParaRPr>
              <a:latin typeface="Helvetica Light"/>
              <a:ea typeface="Helvetica Light"/>
              <a:cs typeface="Helvetica Light"/>
              <a:sym typeface="Helvetica Light"/>
            </a:endParaRPr>
          </a:p>
          <a:p>
            <a:pPr algn="l">
              <a:defRPr sz="3200"/>
            </a:pPr>
          </a:p>
          <a:p>
            <a:pPr lvl="1" indent="228600" algn="l">
              <a:defRPr sz="3200"/>
            </a:pPr>
            <a:r>
              <a:t>• Загруженность системы на сети SW в модели эволюции профиля ЛВВ в оптимистическом алгоритме выше, чем консервативном. </a:t>
            </a:r>
            <a:endParaRPr>
              <a:latin typeface="Helvetica Light"/>
              <a:ea typeface="Helvetica Light"/>
              <a:cs typeface="Helvetica Light"/>
              <a:sym typeface="Helvetica Light"/>
            </a:endParaRPr>
          </a:p>
          <a:p>
            <a:pPr algn="l">
              <a:spcBef>
                <a:spcPts val="2000"/>
              </a:spcBef>
              <a:defRPr sz="2000">
                <a:solidFill>
                  <a:srgbClr val="253957"/>
                </a:solidFill>
              </a:defRPr>
            </a:pPr>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0" name="www.text"/>
          <p:cNvSpPr txBox="1"/>
          <p:nvPr/>
        </p:nvSpPr>
        <p:spPr>
          <a:xfrm>
            <a:off x="5297337" y="7792859"/>
            <a:ext cx="2341366"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1800">
                <a:solidFill>
                  <a:srgbClr val="FFFFFF"/>
                </a:solidFill>
              </a:defRPr>
            </a:lvl1pPr>
          </a:lstStyle>
          <a:p>
            <a:pPr/>
            <a:r>
              <a:t>http://rscf158.comphys.ru/</a:t>
            </a:r>
          </a:p>
        </p:txBody>
      </p:sp>
      <p:pic>
        <p:nvPicPr>
          <p:cNvPr id="201" name="Изображение" descr="Изображение"/>
          <p:cNvPicPr>
            <a:picLocks noChangeAspect="1"/>
          </p:cNvPicPr>
          <p:nvPr/>
        </p:nvPicPr>
        <p:blipFill>
          <a:blip r:embed="rId2">
            <a:extLst/>
          </a:blip>
          <a:stretch>
            <a:fillRect/>
          </a:stretch>
        </p:blipFill>
        <p:spPr>
          <a:xfrm>
            <a:off x="5366098" y="3498712"/>
            <a:ext cx="2272604" cy="2197376"/>
          </a:xfrm>
          <a:prstGeom prst="rect">
            <a:avLst/>
          </a:prstGeom>
          <a:ln w="12700">
            <a:miter lim="400000"/>
          </a:ln>
        </p:spPr>
      </p:pic>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3" name="Линия"/>
          <p:cNvSpPr/>
          <p:nvPr/>
        </p:nvSpPr>
        <p:spPr>
          <a:xfrm>
            <a:off x="787399" y="1574800"/>
            <a:ext cx="11430002" cy="0"/>
          </a:xfrm>
          <a:prstGeom prst="line">
            <a:avLst/>
          </a:prstGeom>
          <a:ln w="12700">
            <a:solidFill>
              <a:srgbClr val="253957"/>
            </a:solidFill>
            <a:miter lim="400000"/>
          </a:ln>
        </p:spPr>
        <p:txBody>
          <a:bodyPr lIns="45718" tIns="45718" rIns="45718" bIns="45718"/>
          <a:lstStyle/>
          <a:p>
            <a:pPr/>
          </a:p>
        </p:txBody>
      </p:sp>
      <p:pic>
        <p:nvPicPr>
          <p:cNvPr id="124" name="Изображение" descr="Изображение"/>
          <p:cNvPicPr>
            <a:picLocks noChangeAspect="1"/>
          </p:cNvPicPr>
          <p:nvPr/>
        </p:nvPicPr>
        <p:blipFill>
          <a:blip r:embed="rId3">
            <a:extLst/>
          </a:blip>
          <a:stretch>
            <a:fillRect/>
          </a:stretch>
        </p:blipFill>
        <p:spPr>
          <a:xfrm>
            <a:off x="805562" y="416838"/>
            <a:ext cx="853034" cy="853035"/>
          </a:xfrm>
          <a:prstGeom prst="rect">
            <a:avLst/>
          </a:prstGeom>
          <a:ln w="12700">
            <a:miter lim="400000"/>
          </a:ln>
        </p:spPr>
      </p:pic>
      <p:sp>
        <p:nvSpPr>
          <p:cNvPr id="125" name="Очень крутой заголовок…"/>
          <p:cNvSpPr txBox="1"/>
          <p:nvPr/>
        </p:nvSpPr>
        <p:spPr>
          <a:xfrm>
            <a:off x="793360" y="2113981"/>
            <a:ext cx="11430004" cy="838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l">
              <a:defRPr b="1" cap="all" sz="5000">
                <a:solidFill>
                  <a:srgbClr val="253957"/>
                </a:solidFill>
              </a:defRPr>
            </a:lvl1pPr>
          </a:lstStyle>
          <a:p>
            <a:pPr/>
            <a:r>
              <a:t>Введение</a:t>
            </a:r>
          </a:p>
        </p:txBody>
      </p:sp>
      <p:sp>
        <p:nvSpPr>
          <p:cNvPr id="126" name="Заголовок основного текста"/>
          <p:cNvSpPr txBox="1"/>
          <p:nvPr/>
        </p:nvSpPr>
        <p:spPr>
          <a:xfrm>
            <a:off x="787398" y="3070860"/>
            <a:ext cx="11430003" cy="571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lvl1pPr algn="l">
              <a:defRPr b="1" sz="3200">
                <a:solidFill>
                  <a:srgbClr val="253957"/>
                </a:solidFill>
              </a:defRPr>
            </a:lvl1pPr>
          </a:lstStyle>
          <a:p>
            <a:pPr/>
            <a:r>
              <a:t>Параллельное моделирование дискретных событий (ПМДС) - </a:t>
            </a:r>
          </a:p>
        </p:txBody>
      </p:sp>
      <p:sp>
        <p:nvSpPr>
          <p:cNvPr id="127" name="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p:cNvSpPr txBox="1"/>
          <p:nvPr/>
        </p:nvSpPr>
        <p:spPr>
          <a:xfrm>
            <a:off x="787396" y="4062333"/>
            <a:ext cx="11430003" cy="3429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a:spcBef>
                <a:spcPts val="2000"/>
              </a:spcBef>
              <a:defRPr sz="3200">
                <a:solidFill>
                  <a:srgbClr val="253957"/>
                </a:solidFill>
              </a:defRPr>
            </a:pPr>
            <a:r>
              <a:t>это метод крупномасштабного моделирования, который позволяет выполнять одну программу на параллельном компьютере.</a:t>
            </a:r>
            <a:endParaRPr sz="2100"/>
          </a:p>
          <a:p>
            <a:pPr algn="l">
              <a:spcBef>
                <a:spcPts val="2000"/>
              </a:spcBef>
              <a:defRPr sz="3200">
                <a:solidFill>
                  <a:srgbClr val="253957"/>
                </a:solidFill>
              </a:defRPr>
            </a:pPr>
          </a:p>
          <a:p>
            <a:pPr algn="l">
              <a:spcBef>
                <a:spcPts val="2000"/>
              </a:spcBef>
              <a:defRPr sz="3200">
                <a:solidFill>
                  <a:srgbClr val="253957"/>
                </a:solidFill>
              </a:defRPr>
            </a:pPr>
            <a:r>
              <a:t>ПМДС используется для моделирования процессов в физике, экономике, военном деле.  Существует операционная система основанная на ПМДС </a:t>
            </a:r>
            <a:r>
              <a:t>[1]</a:t>
            </a:r>
            <a:r>
              <a:t>.</a:t>
            </a:r>
          </a:p>
        </p:txBody>
      </p:sp>
      <p:sp>
        <p:nvSpPr>
          <p:cNvPr id="128" name="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p:cNvSpPr txBox="1"/>
          <p:nvPr/>
        </p:nvSpPr>
        <p:spPr>
          <a:xfrm>
            <a:off x="805562" y="8514412"/>
            <a:ext cx="11615995" cy="635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a:defRPr sz="1800">
                <a:solidFill>
                  <a:srgbClr val="253957"/>
                </a:solidFill>
              </a:defRPr>
            </a:pPr>
          </a:p>
          <a:p>
            <a:pPr algn="l">
              <a:defRPr sz="1800">
                <a:solidFill>
                  <a:srgbClr val="253957"/>
                </a:solidFill>
              </a:defRPr>
            </a:pPr>
            <a:r>
              <a:t>[</a:t>
            </a:r>
            <a:r>
              <a:t>1</a:t>
            </a:r>
            <a:r>
              <a:t>]  Proceedings of the 2017 Winter Simulation Conference -  </a:t>
            </a:r>
            <a:r>
              <a:rPr i="1"/>
              <a:t>Parallel discrete event simulation: the making of a field, 2017</a:t>
            </a: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2" name="Линия"/>
          <p:cNvSpPr/>
          <p:nvPr/>
        </p:nvSpPr>
        <p:spPr>
          <a:xfrm>
            <a:off x="787399" y="1574800"/>
            <a:ext cx="11430002" cy="0"/>
          </a:xfrm>
          <a:prstGeom prst="line">
            <a:avLst/>
          </a:prstGeom>
          <a:ln w="12700">
            <a:solidFill>
              <a:srgbClr val="253957"/>
            </a:solidFill>
            <a:miter lim="400000"/>
          </a:ln>
        </p:spPr>
        <p:txBody>
          <a:bodyPr lIns="45718" tIns="45718" rIns="45718" bIns="45718"/>
          <a:lstStyle/>
          <a:p>
            <a:pPr/>
          </a:p>
        </p:txBody>
      </p:sp>
      <p:sp>
        <p:nvSpPr>
          <p:cNvPr id="133" name="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p:cNvSpPr txBox="1"/>
          <p:nvPr/>
        </p:nvSpPr>
        <p:spPr>
          <a:xfrm>
            <a:off x="805561" y="3190273"/>
            <a:ext cx="11430003" cy="4559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228600" indent="-228600" algn="l">
              <a:spcBef>
                <a:spcPts val="2000"/>
              </a:spcBef>
              <a:buSzPct val="100000"/>
              <a:buAutoNum type="arabicPeriod" startAt="1"/>
              <a:defRPr sz="4000">
                <a:solidFill>
                  <a:srgbClr val="253957"/>
                </a:solidFill>
              </a:defRPr>
            </a:pPr>
            <a:r>
              <a:t> Консервативный алгоритм</a:t>
            </a:r>
            <a:r>
              <a:t> [2] – </a:t>
            </a:r>
            <a:r>
              <a:rPr sz="3200"/>
              <a:t>выполняются только безопасные процессы</a:t>
            </a:r>
            <a:endParaRPr sz="2100"/>
          </a:p>
          <a:p>
            <a:pPr marL="228600" indent="-228600" algn="l">
              <a:spcBef>
                <a:spcPts val="2000"/>
              </a:spcBef>
              <a:buSzPct val="100000"/>
              <a:buAutoNum type="arabicPeriod" startAt="1"/>
              <a:defRPr sz="4000">
                <a:solidFill>
                  <a:srgbClr val="253957"/>
                </a:solidFill>
              </a:defRPr>
            </a:pPr>
            <a:r>
              <a:t> Оптимистический алгоритм</a:t>
            </a:r>
            <a:r>
              <a:t> [3]</a:t>
            </a:r>
            <a:r>
              <a:t> – </a:t>
            </a:r>
            <a:r>
              <a:rPr sz="3200"/>
              <a:t>процессы выполняются в течение временного окна, затем запускается алгоритм проверки и исправления причинно-следственной связи</a:t>
            </a:r>
            <a:endParaRPr sz="2100"/>
          </a:p>
          <a:p>
            <a:pPr marL="228600" indent="-228600" algn="l">
              <a:spcBef>
                <a:spcPts val="2000"/>
              </a:spcBef>
              <a:buSzPct val="100000"/>
              <a:buAutoNum type="arabicPeriod" startAt="1"/>
              <a:defRPr sz="4000">
                <a:solidFill>
                  <a:srgbClr val="253957"/>
                </a:solidFill>
              </a:defRPr>
            </a:pPr>
            <a:r>
              <a:t> Алгоритм </a:t>
            </a:r>
            <a:r>
              <a:t>FaS [4]</a:t>
            </a:r>
          </a:p>
        </p:txBody>
      </p:sp>
      <p:pic>
        <p:nvPicPr>
          <p:cNvPr id="134" name="Изображение" descr="Изображение"/>
          <p:cNvPicPr>
            <a:picLocks noChangeAspect="1"/>
          </p:cNvPicPr>
          <p:nvPr/>
        </p:nvPicPr>
        <p:blipFill>
          <a:blip r:embed="rId2">
            <a:extLst/>
          </a:blip>
          <a:stretch>
            <a:fillRect/>
          </a:stretch>
        </p:blipFill>
        <p:spPr>
          <a:xfrm>
            <a:off x="805562" y="416838"/>
            <a:ext cx="853034" cy="853035"/>
          </a:xfrm>
          <a:prstGeom prst="rect">
            <a:avLst/>
          </a:prstGeom>
          <a:ln w="12700">
            <a:miter lim="400000"/>
          </a:ln>
        </p:spPr>
      </p:pic>
      <p:sp>
        <p:nvSpPr>
          <p:cNvPr id="135" name="Очень крутой заголовок…"/>
          <p:cNvSpPr txBox="1"/>
          <p:nvPr/>
        </p:nvSpPr>
        <p:spPr>
          <a:xfrm>
            <a:off x="793360" y="1817040"/>
            <a:ext cx="11430004" cy="838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l">
              <a:defRPr b="1" cap="all" sz="5000">
                <a:solidFill>
                  <a:srgbClr val="253957"/>
                </a:solidFill>
              </a:defRPr>
            </a:lvl1pPr>
          </a:lstStyle>
          <a:p>
            <a:pPr/>
            <a:r>
              <a:t>Теория</a:t>
            </a:r>
          </a:p>
        </p:txBody>
      </p:sp>
      <p:sp>
        <p:nvSpPr>
          <p:cNvPr id="136" name="Заголовок основного текста"/>
          <p:cNvSpPr txBox="1"/>
          <p:nvPr/>
        </p:nvSpPr>
        <p:spPr>
          <a:xfrm>
            <a:off x="787398" y="2550780"/>
            <a:ext cx="11430003" cy="1104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lvl1pPr algn="l">
              <a:defRPr b="1" sz="4000">
                <a:solidFill>
                  <a:srgbClr val="253957"/>
                </a:solidFill>
              </a:defRPr>
            </a:lvl1pPr>
          </a:lstStyle>
          <a:p>
            <a:pPr/>
            <a:r>
              <a:t>Виды алгоритмов синхронизации ПМДС</a:t>
            </a:r>
            <a:endParaRPr sz="3000"/>
          </a:p>
        </p:txBody>
      </p:sp>
      <p:sp>
        <p:nvSpPr>
          <p:cNvPr id="137" name="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p:cNvSpPr txBox="1"/>
          <p:nvPr/>
        </p:nvSpPr>
        <p:spPr>
          <a:xfrm>
            <a:off x="787399" y="7837751"/>
            <a:ext cx="11615995" cy="1435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a:defRPr sz="1800">
                <a:solidFill>
                  <a:srgbClr val="253957"/>
                </a:solidFill>
              </a:defRPr>
            </a:pPr>
            <a:r>
              <a:t>[2]</a:t>
            </a:r>
            <a:r>
              <a:t> </a:t>
            </a:r>
            <a:r>
              <a:t>Misra, J. </a:t>
            </a:r>
            <a:r>
              <a:rPr i="1"/>
              <a:t>Distributed discrete-event simulation</a:t>
            </a:r>
            <a:r>
              <a:t> / J. Misra // ACM Computing Surveys. — 1986. — Vol. 18, no. 1.</a:t>
            </a:r>
          </a:p>
          <a:p>
            <a:pPr algn="l">
              <a:defRPr sz="1800">
                <a:solidFill>
                  <a:srgbClr val="253957"/>
                </a:solidFill>
              </a:defRPr>
            </a:pPr>
            <a:r>
              <a:t>[3] Fujimoto, R. M. </a:t>
            </a:r>
            <a:r>
              <a:rPr i="1"/>
              <a:t>Parallel Discrete Event Simulation </a:t>
            </a:r>
            <a:r>
              <a:t>/ R. M. Fujimoto. — Commun. ACM., 1990.</a:t>
            </a:r>
          </a:p>
          <a:p>
            <a:pPr algn="l">
              <a:defRPr sz="1800">
                <a:solidFill>
                  <a:srgbClr val="253957"/>
                </a:solidFill>
              </a:defRPr>
            </a:pPr>
            <a:r>
              <a:t>[4] </a:t>
            </a:r>
            <a:r>
              <a:t>Л.Н. Щур, М.А. Новотный </a:t>
            </a:r>
            <a:r>
              <a:rPr i="1"/>
              <a:t>Эволюция горизонта времен при параллельном моделировании дискретных событий </a:t>
            </a:r>
            <a:r>
              <a:t>// Труды Семинара по вычислительным технологиям в естественных науках. Вып. 1. Вычислительная физика / Под ред. Р. Р. Назирова. М. : Изд-во КДУ, 2009, с. 6-13</a:t>
            </a: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9" name="Линия"/>
          <p:cNvSpPr/>
          <p:nvPr/>
        </p:nvSpPr>
        <p:spPr>
          <a:xfrm>
            <a:off x="787399" y="1574800"/>
            <a:ext cx="11430002" cy="0"/>
          </a:xfrm>
          <a:prstGeom prst="line">
            <a:avLst/>
          </a:prstGeom>
          <a:ln w="12700">
            <a:solidFill>
              <a:srgbClr val="253957"/>
            </a:solidFill>
            <a:miter lim="400000"/>
          </a:ln>
        </p:spPr>
        <p:txBody>
          <a:bodyPr lIns="45718" tIns="45718" rIns="45718" bIns="45718"/>
          <a:lstStyle/>
          <a:p>
            <a:pPr/>
          </a:p>
        </p:txBody>
      </p:sp>
      <p:sp>
        <p:nvSpPr>
          <p:cNvPr id="140" name="Очень крутой заголовок…"/>
          <p:cNvSpPr txBox="1"/>
          <p:nvPr/>
        </p:nvSpPr>
        <p:spPr>
          <a:xfrm>
            <a:off x="793360" y="2113981"/>
            <a:ext cx="11430004" cy="838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l">
              <a:defRPr b="1" cap="all" sz="5000">
                <a:solidFill>
                  <a:srgbClr val="253957"/>
                </a:solidFill>
              </a:defRPr>
            </a:lvl1pPr>
          </a:lstStyle>
          <a:p>
            <a:pPr/>
            <a:r>
              <a:t>Топология Модели</a:t>
            </a:r>
          </a:p>
        </p:txBody>
      </p:sp>
      <p:sp>
        <p:nvSpPr>
          <p:cNvPr id="141" name="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p:cNvSpPr txBox="1"/>
          <p:nvPr/>
        </p:nvSpPr>
        <p:spPr>
          <a:xfrm>
            <a:off x="787399" y="8295861"/>
            <a:ext cx="11615995" cy="1511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a:defRPr sz="2100">
                <a:solidFill>
                  <a:srgbClr val="253957"/>
                </a:solidFill>
              </a:defRPr>
            </a:pPr>
          </a:p>
          <a:p>
            <a:pPr algn="l">
              <a:defRPr sz="1800">
                <a:solidFill>
                  <a:srgbClr val="253957"/>
                </a:solidFill>
              </a:defRPr>
            </a:pPr>
            <a:r>
              <a:t>[</a:t>
            </a:r>
            <a:r>
              <a:t>5</a:t>
            </a:r>
            <a:r>
              <a:t>] </a:t>
            </a:r>
            <a:r>
              <a:rPr i="1"/>
              <a:t>Synchronization landscapes in small-world-connected computer networks </a:t>
            </a:r>
            <a:r>
              <a:t>/ H. Gulcu, G. Korniss, M. Novotny et al. // Physical Review Letters. — 2000. — Vol. 84, no. 1351. </a:t>
            </a:r>
            <a:endParaRPr sz="2100"/>
          </a:p>
          <a:p>
            <a:pPr algn="l">
              <a:defRPr sz="1800">
                <a:solidFill>
                  <a:srgbClr val="253957"/>
                </a:solidFill>
              </a:defRPr>
            </a:pPr>
            <a:r>
              <a:t>[</a:t>
            </a:r>
            <a:r>
              <a:t>6</a:t>
            </a:r>
            <a:r>
              <a:t>] Watts, D. J. </a:t>
            </a:r>
            <a:r>
              <a:rPr i="1"/>
              <a:t>Collective dynamics of «small-world» networks </a:t>
            </a:r>
            <a:r>
              <a:t>/ D. J. Watts, S.H.Strogatz // Nature. — 1998. — Vol. 393</a:t>
            </a:r>
            <a:endParaRPr sz="2100"/>
          </a:p>
        </p:txBody>
      </p:sp>
      <p:sp>
        <p:nvSpPr>
          <p:cNvPr id="142" name="Заголовок основного текста"/>
          <p:cNvSpPr txBox="1"/>
          <p:nvPr/>
        </p:nvSpPr>
        <p:spPr>
          <a:xfrm>
            <a:off x="787398" y="3284733"/>
            <a:ext cx="11430003" cy="533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lgn="l">
              <a:defRPr b="1" i="1" sz="3000">
                <a:solidFill>
                  <a:srgbClr val="253957"/>
                </a:solidFill>
              </a:defRPr>
            </a:pPr>
            <a:r>
              <a:t>Small-world</a:t>
            </a:r>
            <a:r>
              <a:t> </a:t>
            </a:r>
            <a:r>
              <a:rPr i="0"/>
              <a:t>топология</a:t>
            </a:r>
            <a:r>
              <a:rPr i="0"/>
              <a:t> [</a:t>
            </a:r>
            <a:r>
              <a:rPr i="0"/>
              <a:t>5</a:t>
            </a:r>
            <a:r>
              <a:rPr i="0"/>
              <a:t>], [</a:t>
            </a:r>
            <a:r>
              <a:rPr i="0"/>
              <a:t>6</a:t>
            </a:r>
            <a:r>
              <a:rPr i="0"/>
              <a:t>]</a:t>
            </a:r>
          </a:p>
        </p:txBody>
      </p:sp>
      <p:pic>
        <p:nvPicPr>
          <p:cNvPr id="143" name="Изображение" descr="Изображение"/>
          <p:cNvPicPr>
            <a:picLocks noChangeAspect="1"/>
          </p:cNvPicPr>
          <p:nvPr/>
        </p:nvPicPr>
        <p:blipFill>
          <a:blip r:embed="rId3">
            <a:extLst/>
          </a:blip>
          <a:stretch>
            <a:fillRect/>
          </a:stretch>
        </p:blipFill>
        <p:spPr>
          <a:xfrm>
            <a:off x="805562" y="416838"/>
            <a:ext cx="853034" cy="853035"/>
          </a:xfrm>
          <a:prstGeom prst="rect">
            <a:avLst/>
          </a:prstGeom>
          <a:ln w="12700">
            <a:miter lim="400000"/>
          </a:ln>
        </p:spPr>
      </p:pic>
      <p:pic>
        <p:nvPicPr>
          <p:cNvPr id="144" name="Рисунок 2" descr="Рисунок 2"/>
          <p:cNvPicPr>
            <a:picLocks noChangeAspect="1"/>
          </p:cNvPicPr>
          <p:nvPr/>
        </p:nvPicPr>
        <p:blipFill>
          <a:blip r:embed="rId4">
            <a:extLst/>
          </a:blip>
          <a:stretch>
            <a:fillRect/>
          </a:stretch>
        </p:blipFill>
        <p:spPr>
          <a:xfrm>
            <a:off x="1882317" y="3936458"/>
            <a:ext cx="4454279" cy="4454280"/>
          </a:xfrm>
          <a:prstGeom prst="rect">
            <a:avLst/>
          </a:prstGeom>
          <a:ln w="12700">
            <a:miter lim="400000"/>
          </a:ln>
        </p:spPr>
      </p:pic>
      <p:pic>
        <p:nvPicPr>
          <p:cNvPr id="145" name="Рисунок 7" descr="Рисунок 7"/>
          <p:cNvPicPr>
            <a:picLocks noChangeAspect="1"/>
          </p:cNvPicPr>
          <p:nvPr/>
        </p:nvPicPr>
        <p:blipFill>
          <a:blip r:embed="rId5">
            <a:extLst/>
          </a:blip>
          <a:stretch>
            <a:fillRect/>
          </a:stretch>
        </p:blipFill>
        <p:spPr>
          <a:xfrm>
            <a:off x="7431550" y="3936458"/>
            <a:ext cx="4627718" cy="4454280"/>
          </a:xfrm>
          <a:prstGeom prst="rect">
            <a:avLst/>
          </a:prstGeom>
          <a:ln w="12700">
            <a:miter lim="400000"/>
          </a:ln>
        </p:spPr>
      </p:pic>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9" name="Линия"/>
          <p:cNvSpPr/>
          <p:nvPr/>
        </p:nvSpPr>
        <p:spPr>
          <a:xfrm>
            <a:off x="787399" y="1574800"/>
            <a:ext cx="11430002" cy="0"/>
          </a:xfrm>
          <a:prstGeom prst="line">
            <a:avLst/>
          </a:prstGeom>
          <a:ln w="12700">
            <a:solidFill>
              <a:srgbClr val="253957"/>
            </a:solidFill>
            <a:miter lim="400000"/>
          </a:ln>
        </p:spPr>
        <p:txBody>
          <a:bodyPr lIns="45718" tIns="45718" rIns="45718" bIns="45718"/>
          <a:lstStyle/>
          <a:p>
            <a:pPr/>
          </a:p>
        </p:txBody>
      </p:sp>
      <p:sp>
        <p:nvSpPr>
          <p:cNvPr id="150" name="Очень крутой заголовок…"/>
          <p:cNvSpPr txBox="1"/>
          <p:nvPr/>
        </p:nvSpPr>
        <p:spPr>
          <a:xfrm>
            <a:off x="793360" y="2113981"/>
            <a:ext cx="11430004" cy="838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l">
              <a:defRPr b="1" cap="all" sz="5000">
                <a:solidFill>
                  <a:srgbClr val="253957"/>
                </a:solidFill>
              </a:defRPr>
            </a:lvl1pPr>
          </a:lstStyle>
          <a:p>
            <a:pPr/>
            <a:r>
              <a:t>Псевдокод алгоритма</a:t>
            </a:r>
          </a:p>
        </p:txBody>
      </p:sp>
      <p:pic>
        <p:nvPicPr>
          <p:cNvPr id="151" name="Изображение" descr="Изображение"/>
          <p:cNvPicPr>
            <a:picLocks noChangeAspect="1"/>
          </p:cNvPicPr>
          <p:nvPr/>
        </p:nvPicPr>
        <p:blipFill>
          <a:blip r:embed="rId2">
            <a:extLst/>
          </a:blip>
          <a:stretch>
            <a:fillRect/>
          </a:stretch>
        </p:blipFill>
        <p:spPr>
          <a:xfrm>
            <a:off x="805562" y="416838"/>
            <a:ext cx="853034" cy="853035"/>
          </a:xfrm>
          <a:prstGeom prst="rect">
            <a:avLst/>
          </a:prstGeom>
          <a:ln w="12700">
            <a:miter lim="400000"/>
          </a:ln>
        </p:spPr>
      </p:pic>
      <p:pic>
        <p:nvPicPr>
          <p:cNvPr id="152" name="Рисунок 1" descr="Рисунок 1"/>
          <p:cNvPicPr>
            <a:picLocks noChangeAspect="1"/>
          </p:cNvPicPr>
          <p:nvPr/>
        </p:nvPicPr>
        <p:blipFill>
          <a:blip r:embed="rId3">
            <a:extLst/>
          </a:blip>
          <a:stretch>
            <a:fillRect/>
          </a:stretch>
        </p:blipFill>
        <p:spPr>
          <a:xfrm>
            <a:off x="3141405" y="3106360"/>
            <a:ext cx="6282814" cy="5816414"/>
          </a:xfrm>
          <a:prstGeom prst="rect">
            <a:avLst/>
          </a:prstGeom>
          <a:ln w="12700">
            <a:miter lim="400000"/>
          </a:ln>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4" name="Линия"/>
          <p:cNvSpPr/>
          <p:nvPr/>
        </p:nvSpPr>
        <p:spPr>
          <a:xfrm>
            <a:off x="787399" y="1574800"/>
            <a:ext cx="11430002" cy="0"/>
          </a:xfrm>
          <a:prstGeom prst="line">
            <a:avLst/>
          </a:prstGeom>
          <a:ln w="12700">
            <a:solidFill>
              <a:srgbClr val="253957"/>
            </a:solidFill>
            <a:miter lim="400000"/>
          </a:ln>
        </p:spPr>
        <p:txBody>
          <a:bodyPr lIns="45718" tIns="45718" rIns="45718" bIns="45718"/>
          <a:lstStyle/>
          <a:p>
            <a:pPr/>
          </a:p>
        </p:txBody>
      </p:sp>
      <p:pic>
        <p:nvPicPr>
          <p:cNvPr id="155" name="Изображение" descr="Изображение"/>
          <p:cNvPicPr>
            <a:picLocks noChangeAspect="1"/>
          </p:cNvPicPr>
          <p:nvPr/>
        </p:nvPicPr>
        <p:blipFill>
          <a:blip r:embed="rId2">
            <a:extLst/>
          </a:blip>
          <a:stretch>
            <a:fillRect/>
          </a:stretch>
        </p:blipFill>
        <p:spPr>
          <a:xfrm>
            <a:off x="805562" y="416838"/>
            <a:ext cx="853034" cy="853035"/>
          </a:xfrm>
          <a:prstGeom prst="rect">
            <a:avLst/>
          </a:prstGeom>
          <a:ln w="12700">
            <a:miter lim="400000"/>
          </a:ln>
        </p:spPr>
      </p:pic>
      <p:sp>
        <p:nvSpPr>
          <p:cNvPr id="156" name="Очень крутой заголовок…"/>
          <p:cNvSpPr txBox="1"/>
          <p:nvPr/>
        </p:nvSpPr>
        <p:spPr>
          <a:xfrm>
            <a:off x="793360" y="2113981"/>
            <a:ext cx="11430004" cy="1816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l">
              <a:defRPr b="1" cap="all" sz="4000">
                <a:solidFill>
                  <a:srgbClr val="253957"/>
                </a:solidFill>
              </a:defRPr>
            </a:lvl1pPr>
          </a:lstStyle>
          <a:p>
            <a:pPr/>
            <a:r>
              <a:t>Визуализация Эволюции Локальных виртуальных Времен в Оптимистическом алгоримте </a:t>
            </a:r>
          </a:p>
        </p:txBody>
      </p:sp>
      <p:sp>
        <p:nvSpPr>
          <p:cNvPr id="157" name="TextBox 6"/>
          <p:cNvSpPr txBox="1"/>
          <p:nvPr/>
        </p:nvSpPr>
        <p:spPr>
          <a:xfrm>
            <a:off x="3725838" y="6013970"/>
            <a:ext cx="5936777" cy="647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a:latin typeface="Helvetica Light"/>
                <a:ea typeface="Helvetica Light"/>
                <a:cs typeface="Helvetica Light"/>
                <a:sym typeface="Helvetica Light"/>
              </a:defRPr>
            </a:lvl1pPr>
          </a:lstStyle>
          <a:p>
            <a:pPr/>
            <a:r>
              <a:t>Вставить видео </a:t>
            </a:r>
          </a:p>
        </p:txBody>
      </p:sp>
      <p:pic>
        <p:nvPicPr>
          <p:cNvPr id="158" name="Эволюция ЛП с линиями" descr="Эволюция ЛП с линиями"/>
          <p:cNvPicPr>
            <a:picLocks noChangeAspect="0"/>
          </p:cNvPicPr>
          <p:nvPr>
            <a:videoFile r:link="rId3"/>
            <p:extLst>
              <p:ext uri="{DAA4B4D4-6D71-4841-9C94-3DE7FCFB9230}">
                <p14:media xmlns:p14="http://schemas.microsoft.com/office/powerpoint/2010/main" r:embed="rId4"/>
              </p:ext>
            </p:extLst>
          </p:nvPr>
        </p:nvPicPr>
        <p:blipFill>
          <a:blip r:embed="rId5">
            <a:extLst/>
          </a:blip>
          <a:stretch>
            <a:fillRect/>
          </a:stretch>
        </p:blipFill>
        <p:spPr>
          <a:xfrm>
            <a:off x="1625600" y="3922915"/>
            <a:ext cx="9753600" cy="5486401"/>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30548000" fill="hold"/>
                                        <p:tgtEl>
                                          <p:spTgt spid="158"/>
                                        </p:tgtEl>
                                      </p:cBhvr>
                                    </p:cmd>
                                  </p:childTnLst>
                                </p:cTn>
                              </p:par>
                            </p:childTnLst>
                          </p:cTn>
                        </p:par>
                      </p:childTnLst>
                    </p:cTn>
                  </p:par>
                  <p:par>
                    <p:cTn id="7" fill="hold">
                      <p:stCondLst>
                        <p:cond delay="indefinite"/>
                      </p:stCondLst>
                      <p:childTnLst>
                        <p:par>
                          <p:cTn id="8" fill="hold">
                            <p:stCondLst>
                              <p:cond delay="0"/>
                            </p:stCondLst>
                            <p:childTnLst>
                              <p:par>
                                <p:cTn id="9" presetClass="mediacall" nodeType="clickEffect" presetSubtype="0" presetID="3" grpId="1" fill="hold">
                                  <p:stCondLst>
                                    <p:cond delay="0"/>
                                  </p:stCondLst>
                                  <p:childTnLst>
                                    <p:cmd type="call" cmd="stop">
                                      <p:cBhvr>
                                        <p:cTn id="10" dur="1000" fill="hold"/>
                                        <p:tgtEl>
                                          <p:spTgt spid="158"/>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80000">
                <p:cTn id="11" fill="hold" display="0">
                  <p:stCondLst>
                    <p:cond delay="indefinite"/>
                  </p:stCondLst>
                </p:cTn>
                <p:tgtEl>
                  <p:spTgt spid="158"/>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0" name="Линия"/>
          <p:cNvSpPr/>
          <p:nvPr/>
        </p:nvSpPr>
        <p:spPr>
          <a:xfrm>
            <a:off x="787399" y="1574800"/>
            <a:ext cx="11430002" cy="0"/>
          </a:xfrm>
          <a:prstGeom prst="line">
            <a:avLst/>
          </a:prstGeom>
          <a:ln w="12700">
            <a:solidFill>
              <a:srgbClr val="253957"/>
            </a:solidFill>
            <a:miter lim="400000"/>
          </a:ln>
        </p:spPr>
        <p:txBody>
          <a:bodyPr lIns="45718" tIns="45718" rIns="45718" bIns="45718"/>
          <a:lstStyle/>
          <a:p>
            <a:pPr/>
          </a:p>
        </p:txBody>
      </p:sp>
      <p:sp>
        <p:nvSpPr>
          <p:cNvPr id="161" name="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p:cNvSpPr txBox="1"/>
          <p:nvPr/>
        </p:nvSpPr>
        <p:spPr>
          <a:xfrm>
            <a:off x="787398" y="3108547"/>
            <a:ext cx="11430003" cy="801148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228600" indent="-228600" algn="l">
              <a:spcBef>
                <a:spcPts val="2000"/>
              </a:spcBef>
              <a:buSzPct val="100000"/>
              <a:buChar char="•"/>
              <a:defRPr sz="2000">
                <a:solidFill>
                  <a:srgbClr val="253957"/>
                </a:solidFill>
              </a:defRPr>
            </a:pPr>
            <a:r>
              <a:t>Два параметра системы:</a:t>
            </a:r>
            <a:endParaRPr sz="2100"/>
          </a:p>
          <a:p>
            <a:pPr marL="228600" indent="-228600" algn="l">
              <a:spcBef>
                <a:spcPts val="2000"/>
              </a:spcBef>
              <a:buSzPct val="100000"/>
              <a:buChar char="•"/>
              <a:defRPr sz="2000">
                <a:solidFill>
                  <a:srgbClr val="253957"/>
                </a:solidFill>
              </a:defRPr>
            </a:pPr>
            <a:r>
              <a:t>q - отношение числа шагов вперед на сумму количество откатов системы и числа шагов вперед ;</a:t>
            </a:r>
            <a:endParaRPr sz="2100"/>
          </a:p>
          <a:p>
            <a:pPr marL="228600" indent="-228600" algn="l">
              <a:spcBef>
                <a:spcPts val="2000"/>
              </a:spcBef>
              <a:buSzPct val="100000"/>
              <a:buChar char="•"/>
              <a:defRPr sz="2000">
                <a:solidFill>
                  <a:srgbClr val="253957"/>
                </a:solidFill>
              </a:defRPr>
            </a:pPr>
            <a:r>
              <a:t>p - процент дальних связей в топологии;</a:t>
            </a:r>
            <a:endParaRPr sz="2100"/>
          </a:p>
          <a:p>
            <a:pPr marL="228600" indent="-228600" algn="l">
              <a:spcBef>
                <a:spcPts val="2000"/>
              </a:spcBef>
              <a:buSzPct val="100000"/>
              <a:buChar char="•"/>
              <a:defRPr sz="2000">
                <a:solidFill>
                  <a:srgbClr val="253957"/>
                </a:solidFill>
              </a:defRPr>
            </a:pPr>
            <a:r>
              <a:t>Каждый логический процесс характеризуется своим локальным виртуальным временем - </a:t>
            </a:r>
            <a:r>
              <a:rPr i="1"/>
              <a:t>τ</a:t>
            </a:r>
            <a:r>
              <a:rPr baseline="-25000" i="1"/>
              <a:t>i</a:t>
            </a:r>
            <a:r>
              <a:t>(t)</a:t>
            </a:r>
            <a:r>
              <a:t>;</a:t>
            </a:r>
          </a:p>
          <a:p>
            <a:pPr marL="228600" indent="-228600" algn="l">
              <a:spcBef>
                <a:spcPts val="2000"/>
              </a:spcBef>
              <a:buSzPct val="100000"/>
              <a:buChar char="•"/>
              <a:defRPr sz="2000">
                <a:solidFill>
                  <a:srgbClr val="253957"/>
                </a:solidFill>
              </a:defRPr>
            </a:pPr>
            <a:r>
              <a:t>Средняя скорость роста профиля ЛВВ</a:t>
            </a:r>
            <a:r>
              <a:t>:</a:t>
            </a:r>
          </a:p>
          <a:p>
            <a:pPr indent="269875" algn="just">
              <a:defRPr>
                <a:latin typeface="Helvetica Light"/>
                <a:ea typeface="Helvetica Light"/>
                <a:cs typeface="Helvetica Light"/>
                <a:sym typeface="Helvetica Light"/>
              </a:defRPr>
            </a:pPr>
            <a14:m>
              <m:oMathPara>
                <m:oMathParaPr>
                  <m:jc m:val="left"/>
                </m:oMathParaPr>
                <m:oMath>
                  <m:r>
                    <a:rPr xmlns:a="http://schemas.openxmlformats.org/drawingml/2006/main" sz="2450" i="1">
                      <a:solidFill>
                        <a:srgbClr val="000000"/>
                      </a:solidFill>
                      <a:latin typeface="Cambria Math" panose="02040503050406030204" pitchFamily="18" charset="0"/>
                    </a:rPr>
                    <m:t>&lt;</m:t>
                  </m:r>
                  <m:sSub>
                    <m:e>
                      <m:r>
                        <a:rPr xmlns:a="http://schemas.openxmlformats.org/drawingml/2006/main" sz="2450" i="1">
                          <a:solidFill>
                            <a:srgbClr val="000000"/>
                          </a:solidFill>
                          <a:latin typeface="Cambria Math" panose="02040503050406030204" pitchFamily="18" charset="0"/>
                        </a:rPr>
                        <m:t>𝑢</m:t>
                      </m:r>
                    </m:e>
                    <m:sub>
                      <m:r>
                        <a:rPr xmlns:a="http://schemas.openxmlformats.org/drawingml/2006/main" sz="2450" i="1">
                          <a:solidFill>
                            <a:srgbClr val="000000"/>
                          </a:solidFill>
                          <a:latin typeface="Cambria Math" panose="02040503050406030204" pitchFamily="18" charset="0"/>
                        </a:rPr>
                        <m:t>𝑖</m:t>
                      </m:r>
                    </m:sub>
                  </m:sSub>
                  <m:r>
                    <a:rPr xmlns:a="http://schemas.openxmlformats.org/drawingml/2006/main" sz="2450" i="1">
                      <a:solidFill>
                        <a:srgbClr val="000000"/>
                      </a:solidFill>
                      <a:latin typeface="Cambria Math" panose="02040503050406030204" pitchFamily="18" charset="0"/>
                    </a:rPr>
                    <m:t>(</m:t>
                  </m:r>
                  <m:r>
                    <a:rPr xmlns:a="http://schemas.openxmlformats.org/drawingml/2006/main" sz="2450" i="1">
                      <a:solidFill>
                        <a:srgbClr val="000000"/>
                      </a:solidFill>
                      <a:latin typeface="Cambria Math" panose="02040503050406030204" pitchFamily="18" charset="0"/>
                    </a:rPr>
                    <m:t>𝑡</m:t>
                  </m:r>
                  <m:r>
                    <a:rPr xmlns:a="http://schemas.openxmlformats.org/drawingml/2006/main" sz="2450" i="1">
                      <a:solidFill>
                        <a:srgbClr val="000000"/>
                      </a:solidFill>
                      <a:latin typeface="Cambria Math" panose="02040503050406030204" pitchFamily="18" charset="0"/>
                    </a:rPr>
                    <m:t>)</m:t>
                  </m:r>
                  <m:r>
                    <a:rPr xmlns:a="http://schemas.openxmlformats.org/drawingml/2006/main" sz="2450" i="1">
                      <a:solidFill>
                        <a:srgbClr val="000000"/>
                      </a:solidFill>
                      <a:latin typeface="Cambria Math" panose="02040503050406030204" pitchFamily="18" charset="0"/>
                    </a:rPr>
                    <m:t>&gt;</m:t>
                  </m:r>
                  <m:r>
                    <a:rPr xmlns:a="http://schemas.openxmlformats.org/drawingml/2006/main" sz="2450" i="1">
                      <a:solidFill>
                        <a:srgbClr val="000000"/>
                      </a:solidFill>
                      <a:latin typeface="Cambria Math" panose="02040503050406030204" pitchFamily="18" charset="0"/>
                    </a:rPr>
                    <m:t/>
                  </m:r>
                  <m:r>
                    <a:rPr xmlns:a="http://schemas.openxmlformats.org/drawingml/2006/main" sz="2450" i="1">
                      <a:solidFill>
                        <a:srgbClr val="000000"/>
                      </a:solidFill>
                      <a:latin typeface="Cambria Math" panose="02040503050406030204" pitchFamily="18" charset="0"/>
                    </a:rPr>
                    <m:t>=</m:t>
                  </m:r>
                  <m:r>
                    <a:rPr xmlns:a="http://schemas.openxmlformats.org/drawingml/2006/main" sz="2450" i="1">
                      <a:solidFill>
                        <a:srgbClr val="000000"/>
                      </a:solidFill>
                      <a:latin typeface="Cambria Math" panose="02040503050406030204" pitchFamily="18" charset="0"/>
                    </a:rPr>
                    <m:t/>
                  </m:r>
                  <m:r>
                    <a:rPr xmlns:a="http://schemas.openxmlformats.org/drawingml/2006/main" sz="2450" i="1">
                      <a:solidFill>
                        <a:srgbClr val="000000"/>
                      </a:solidFill>
                      <a:latin typeface="Cambria Math" panose="02040503050406030204" pitchFamily="18" charset="0"/>
                    </a:rPr>
                    <m:t>&lt;</m:t>
                  </m:r>
                  <m:sSub>
                    <m:e>
                      <m:r>
                        <a:rPr xmlns:a="http://schemas.openxmlformats.org/drawingml/2006/main" sz="2450" i="1">
                          <a:solidFill>
                            <a:srgbClr val="000000"/>
                          </a:solidFill>
                          <a:latin typeface="Cambria Math" panose="02040503050406030204" pitchFamily="18" charset="0"/>
                        </a:rPr>
                        <m:t>𝜏</m:t>
                      </m:r>
                    </m:e>
                    <m:sub>
                      <m:r>
                        <a:rPr xmlns:a="http://schemas.openxmlformats.org/drawingml/2006/main" sz="2450" i="1">
                          <a:solidFill>
                            <a:srgbClr val="000000"/>
                          </a:solidFill>
                          <a:latin typeface="Cambria Math" panose="02040503050406030204" pitchFamily="18" charset="0"/>
                        </a:rPr>
                        <m:t>𝑖</m:t>
                      </m:r>
                    </m:sub>
                  </m:sSub>
                  <m:r>
                    <a:rPr xmlns:a="http://schemas.openxmlformats.org/drawingml/2006/main" sz="2450" i="1">
                      <a:solidFill>
                        <a:srgbClr val="000000"/>
                      </a:solidFill>
                      <a:latin typeface="Cambria Math" panose="02040503050406030204" pitchFamily="18" charset="0"/>
                    </a:rPr>
                    <m:t>(</m:t>
                  </m:r>
                  <m:r>
                    <a:rPr xmlns:a="http://schemas.openxmlformats.org/drawingml/2006/main" sz="2450" i="1">
                      <a:solidFill>
                        <a:srgbClr val="000000"/>
                      </a:solidFill>
                      <a:latin typeface="Cambria Math" panose="02040503050406030204" pitchFamily="18" charset="0"/>
                    </a:rPr>
                    <m:t>𝑡</m:t>
                  </m:r>
                  <m:r>
                    <a:rPr xmlns:a="http://schemas.openxmlformats.org/drawingml/2006/main" sz="2450" i="1">
                      <a:solidFill>
                        <a:srgbClr val="000000"/>
                      </a:solidFill>
                      <a:latin typeface="Cambria Math" panose="02040503050406030204" pitchFamily="18" charset="0"/>
                    </a:rPr>
                    <m:t>+</m:t>
                  </m:r>
                  <m:r>
                    <a:rPr xmlns:a="http://schemas.openxmlformats.org/drawingml/2006/main" sz="2450" i="1">
                      <a:solidFill>
                        <a:srgbClr val="000000"/>
                      </a:solidFill>
                      <a:latin typeface="Cambria Math" panose="02040503050406030204" pitchFamily="18" charset="0"/>
                    </a:rPr>
                    <m:t>1</m:t>
                  </m:r>
                  <m:r>
                    <a:rPr xmlns:a="http://schemas.openxmlformats.org/drawingml/2006/main" sz="2450" i="1">
                      <a:solidFill>
                        <a:srgbClr val="000000"/>
                      </a:solidFill>
                      <a:latin typeface="Cambria Math" panose="02040503050406030204" pitchFamily="18" charset="0"/>
                    </a:rPr>
                    <m:t>)</m:t>
                  </m:r>
                  <m:r>
                    <a:rPr xmlns:a="http://schemas.openxmlformats.org/drawingml/2006/main" sz="2450" i="1">
                      <a:solidFill>
                        <a:srgbClr val="000000"/>
                      </a:solidFill>
                      <a:latin typeface="Cambria Math" panose="02040503050406030204" pitchFamily="18" charset="0"/>
                    </a:rPr>
                    <m:t>&gt;</m:t>
                  </m:r>
                  <m:r>
                    <a:rPr xmlns:a="http://schemas.openxmlformats.org/drawingml/2006/main" sz="2450" i="1">
                      <a:solidFill>
                        <a:srgbClr val="000000"/>
                      </a:solidFill>
                      <a:latin typeface="Cambria Math" panose="02040503050406030204" pitchFamily="18" charset="0"/>
                    </a:rPr>
                    <m:t/>
                  </m:r>
                  <m:r>
                    <a:rPr xmlns:a="http://schemas.openxmlformats.org/drawingml/2006/main" sz="2450" i="1">
                      <a:solidFill>
                        <a:srgbClr val="000000"/>
                      </a:solidFill>
                      <a:latin typeface="Cambria Math" panose="02040503050406030204" pitchFamily="18" charset="0"/>
                    </a:rPr>
                    <m:t>−</m:t>
                  </m:r>
                  <m:r>
                    <a:rPr xmlns:a="http://schemas.openxmlformats.org/drawingml/2006/main" sz="2450" i="1">
                      <a:solidFill>
                        <a:srgbClr val="000000"/>
                      </a:solidFill>
                      <a:latin typeface="Cambria Math" panose="02040503050406030204" pitchFamily="18" charset="0"/>
                    </a:rPr>
                    <m:t/>
                  </m:r>
                  <m:r>
                    <a:rPr xmlns:a="http://schemas.openxmlformats.org/drawingml/2006/main" sz="2450" i="1">
                      <a:solidFill>
                        <a:srgbClr val="000000"/>
                      </a:solidFill>
                      <a:latin typeface="Cambria Math" panose="02040503050406030204" pitchFamily="18" charset="0"/>
                    </a:rPr>
                    <m:t>&lt;</m:t>
                  </m:r>
                  <m:sSub>
                    <m:e>
                      <m:r>
                        <a:rPr xmlns:a="http://schemas.openxmlformats.org/drawingml/2006/main" sz="2450" i="1">
                          <a:solidFill>
                            <a:srgbClr val="000000"/>
                          </a:solidFill>
                          <a:latin typeface="Cambria Math" panose="02040503050406030204" pitchFamily="18" charset="0"/>
                        </a:rPr>
                        <m:t>𝜏</m:t>
                      </m:r>
                    </m:e>
                    <m:sub>
                      <m:r>
                        <a:rPr xmlns:a="http://schemas.openxmlformats.org/drawingml/2006/main" sz="2450" i="1">
                          <a:solidFill>
                            <a:srgbClr val="000000"/>
                          </a:solidFill>
                          <a:latin typeface="Cambria Math" panose="02040503050406030204" pitchFamily="18" charset="0"/>
                        </a:rPr>
                        <m:t>𝑖</m:t>
                      </m:r>
                    </m:sub>
                  </m:sSub>
                  <m:r>
                    <a:rPr xmlns:a="http://schemas.openxmlformats.org/drawingml/2006/main" sz="2450" i="1">
                      <a:solidFill>
                        <a:srgbClr val="000000"/>
                      </a:solidFill>
                      <a:latin typeface="Cambria Math" panose="02040503050406030204" pitchFamily="18" charset="0"/>
                    </a:rPr>
                    <m:t>(</m:t>
                  </m:r>
                  <m:r>
                    <a:rPr xmlns:a="http://schemas.openxmlformats.org/drawingml/2006/main" sz="2450" i="1">
                      <a:solidFill>
                        <a:srgbClr val="000000"/>
                      </a:solidFill>
                      <a:latin typeface="Cambria Math" panose="02040503050406030204" pitchFamily="18" charset="0"/>
                    </a:rPr>
                    <m:t>𝑡</m:t>
                  </m:r>
                  <m:r>
                    <a:rPr xmlns:a="http://schemas.openxmlformats.org/drawingml/2006/main" sz="2450" i="1">
                      <a:solidFill>
                        <a:srgbClr val="000000"/>
                      </a:solidFill>
                      <a:latin typeface="Cambria Math" panose="02040503050406030204" pitchFamily="18" charset="0"/>
                    </a:rPr>
                    <m:t>)</m:t>
                  </m:r>
                  <m:r>
                    <a:rPr xmlns:a="http://schemas.openxmlformats.org/drawingml/2006/main" sz="2450" i="1">
                      <a:solidFill>
                        <a:srgbClr val="000000"/>
                      </a:solidFill>
                      <a:latin typeface="Cambria Math" panose="02040503050406030204" pitchFamily="18" charset="0"/>
                    </a:rPr>
                    <m:t>&gt;</m:t>
                  </m:r>
                </m:oMath>
              </m:oMathPara>
            </a14:m>
            <a:endParaRPr sz="2000"/>
          </a:p>
          <a:p>
            <a:pPr algn="l">
              <a:spcBef>
                <a:spcPts val="2000"/>
              </a:spcBef>
              <a:defRPr sz="2000">
                <a:solidFill>
                  <a:srgbClr val="253957"/>
                </a:solidFill>
              </a:defRPr>
            </a:pPr>
            <a:r>
              <a:t>Затем усредняем, и получаем </a:t>
            </a:r>
            <a:r>
              <a:rPr i="1" spc="50">
                <a:latin typeface="Times New Roman"/>
                <a:ea typeface="Times New Roman"/>
                <a:cs typeface="Times New Roman"/>
                <a:sym typeface="Times New Roman"/>
              </a:rPr>
              <a:t>&lt;</a:t>
            </a:r>
            <a:r>
              <a:rPr i="1" spc="50">
                <a:latin typeface="Times New Roman"/>
                <a:ea typeface="Times New Roman"/>
                <a:cs typeface="Times New Roman"/>
                <a:sym typeface="Times New Roman"/>
              </a:rPr>
              <a:t>u</a:t>
            </a:r>
            <a:r>
              <a:rPr i="1" spc="50">
                <a:latin typeface="Times New Roman"/>
                <a:ea typeface="Times New Roman"/>
                <a:cs typeface="Times New Roman"/>
                <a:sym typeface="Times New Roman"/>
              </a:rPr>
              <a:t>&gt;  - </a:t>
            </a:r>
            <a:r>
              <a:rPr spc="50"/>
              <a:t>среднее значение роста профиля ЛВВ для данного набора параметров системы</a:t>
            </a:r>
            <a:r>
              <a:rPr spc="50"/>
              <a:t>;</a:t>
            </a:r>
            <a:endParaRPr spc="50"/>
          </a:p>
          <a:p>
            <a:pPr marL="457200" indent="-457200" algn="l">
              <a:spcBef>
                <a:spcPts val="2000"/>
              </a:spcBef>
              <a:buSzPct val="100000"/>
              <a:buFont typeface="Arial"/>
              <a:buChar char="•"/>
              <a:defRPr spc="50" sz="2000">
                <a:solidFill>
                  <a:srgbClr val="253957"/>
                </a:solidFill>
              </a:defRPr>
            </a:pPr>
            <a:r>
              <a:t>Ширина профиля</a:t>
            </a:r>
            <a:r>
              <a:t>:</a:t>
            </a:r>
          </a:p>
          <a:p>
            <a:pPr>
              <a:defRPr>
                <a:latin typeface="Helvetica Light"/>
                <a:ea typeface="Helvetica Light"/>
                <a:cs typeface="Helvetica Light"/>
                <a:sym typeface="Helvetica Light"/>
              </a:defRPr>
            </a:pPr>
            <a14:m>
              <m:oMath>
                <m:r>
                  <a:rPr xmlns:a="http://schemas.openxmlformats.org/drawingml/2006/main" sz="2450" i="1">
                    <a:solidFill>
                      <a:srgbClr val="000000"/>
                    </a:solidFill>
                    <a:latin typeface="Cambria Math" panose="02040503050406030204" pitchFamily="18" charset="0"/>
                  </a:rPr>
                  <m:t>&lt;</m:t>
                </m:r>
                <m:r>
                  <a:rPr xmlns:a="http://schemas.openxmlformats.org/drawingml/2006/main" sz="2450" i="1">
                    <a:solidFill>
                      <a:srgbClr val="000000"/>
                    </a:solidFill>
                    <a:latin typeface="Cambria Math" panose="02040503050406030204" pitchFamily="18" charset="0"/>
                  </a:rPr>
                  <m:t>𝑤</m:t>
                </m:r>
                <m:r>
                  <a:rPr xmlns:a="http://schemas.openxmlformats.org/drawingml/2006/main" sz="2450" i="1">
                    <a:solidFill>
                      <a:srgbClr val="000000"/>
                    </a:solidFill>
                    <a:latin typeface="Cambria Math" panose="02040503050406030204" pitchFamily="18" charset="0"/>
                  </a:rPr>
                  <m:t>𝑖</m:t>
                </m:r>
                <m:r>
                  <a:rPr xmlns:a="http://schemas.openxmlformats.org/drawingml/2006/main" sz="2450" i="1">
                    <a:solidFill>
                      <a:srgbClr val="000000"/>
                    </a:solidFill>
                    <a:latin typeface="Cambria Math" panose="02040503050406030204" pitchFamily="18" charset="0"/>
                  </a:rPr>
                  <m:t>𝑑</m:t>
                </m:r>
                <m:r>
                  <a:rPr xmlns:a="http://schemas.openxmlformats.org/drawingml/2006/main" sz="2450" i="1">
                    <a:solidFill>
                      <a:srgbClr val="000000"/>
                    </a:solidFill>
                    <a:latin typeface="Cambria Math" panose="02040503050406030204" pitchFamily="18" charset="0"/>
                  </a:rPr>
                  <m:t>𝑡</m:t>
                </m:r>
                <m:r>
                  <a:rPr xmlns:a="http://schemas.openxmlformats.org/drawingml/2006/main" sz="2450" i="1">
                    <a:solidFill>
                      <a:srgbClr val="000000"/>
                    </a:solidFill>
                    <a:latin typeface="Cambria Math" panose="02040503050406030204" pitchFamily="18" charset="0"/>
                  </a:rPr>
                  <m:t>h</m:t>
                </m:r>
                <m:d>
                  <m:dPr>
                    <m:ctrlPr>
                      <a:rPr xmlns:a="http://schemas.openxmlformats.org/drawingml/2006/main" sz="2450" i="1">
                        <a:solidFill>
                          <a:srgbClr val="000000"/>
                        </a:solidFill>
                        <a:latin typeface="Cambria Math" panose="02040503050406030204" pitchFamily="18" charset="0"/>
                      </a:rPr>
                    </m:ctrlPr>
                  </m:dPr>
                  <m:e>
                    <m:r>
                      <a:rPr xmlns:a="http://schemas.openxmlformats.org/drawingml/2006/main" sz="2450" i="1">
                        <a:solidFill>
                          <a:srgbClr val="000000"/>
                        </a:solidFill>
                        <a:latin typeface="Cambria Math" panose="02040503050406030204" pitchFamily="18" charset="0"/>
                      </a:rPr>
                      <m:t>𝑡</m:t>
                    </m:r>
                  </m:e>
                </m:d>
                <m:r>
                  <a:rPr xmlns:a="http://schemas.openxmlformats.org/drawingml/2006/main" sz="2450" i="1">
                    <a:solidFill>
                      <a:srgbClr val="000000"/>
                    </a:solidFill>
                    <a:latin typeface="Cambria Math" panose="02040503050406030204" pitchFamily="18" charset="0"/>
                  </a:rPr>
                  <m:t>&gt;</m:t>
                </m:r>
                <m:r>
                  <a:rPr xmlns:a="http://schemas.openxmlformats.org/drawingml/2006/main" sz="2450" i="1">
                    <a:solidFill>
                      <a:srgbClr val="000000"/>
                    </a:solidFill>
                    <a:latin typeface="Cambria Math" panose="02040503050406030204" pitchFamily="18" charset="0"/>
                  </a:rPr>
                  <m:t/>
                </m:r>
                <m:r>
                  <a:rPr xmlns:a="http://schemas.openxmlformats.org/drawingml/2006/main" sz="2450" i="1">
                    <a:solidFill>
                      <a:srgbClr val="000000"/>
                    </a:solidFill>
                    <a:latin typeface="Cambria Math" panose="02040503050406030204" pitchFamily="18" charset="0"/>
                  </a:rPr>
                  <m:t>=</m:t>
                </m:r>
                <m:r>
                  <a:rPr xmlns:a="http://schemas.openxmlformats.org/drawingml/2006/main" sz="2450" i="1">
                    <a:solidFill>
                      <a:srgbClr val="000000"/>
                    </a:solidFill>
                    <a:latin typeface="Cambria Math" panose="02040503050406030204" pitchFamily="18" charset="0"/>
                  </a:rPr>
                  <m:t/>
                </m:r>
                <m:f>
                  <m:fPr>
                    <m:ctrlPr>
                      <a:rPr xmlns:a="http://schemas.openxmlformats.org/drawingml/2006/main" sz="2450" i="1">
                        <a:solidFill>
                          <a:srgbClr val="000000"/>
                        </a:solidFill>
                        <a:latin typeface="Cambria Math" panose="02040503050406030204" pitchFamily="18" charset="0"/>
                      </a:rPr>
                    </m:ctrlPr>
                    <m:type m:val="bar"/>
                  </m:fPr>
                  <m:num>
                    <m:r>
                      <a:rPr xmlns:a="http://schemas.openxmlformats.org/drawingml/2006/main" sz="2450" i="1">
                        <a:solidFill>
                          <a:srgbClr val="000000"/>
                        </a:solidFill>
                        <a:latin typeface="Cambria Math" panose="02040503050406030204" pitchFamily="18" charset="0"/>
                      </a:rPr>
                      <m:t>1</m:t>
                    </m:r>
                  </m:num>
                  <m:den>
                    <m:r>
                      <a:rPr xmlns:a="http://schemas.openxmlformats.org/drawingml/2006/main" sz="2450" i="1">
                        <a:solidFill>
                          <a:srgbClr val="000000"/>
                        </a:solidFill>
                        <a:latin typeface="Cambria Math" panose="02040503050406030204" pitchFamily="18" charset="0"/>
                      </a:rPr>
                      <m:t>𝑁</m:t>
                    </m:r>
                  </m:den>
                </m:f>
                <m:rad>
                  <m:radPr>
                    <m:ctrlPr>
                      <a:rPr xmlns:a="http://schemas.openxmlformats.org/drawingml/2006/main" sz="2450" i="1">
                        <a:solidFill>
                          <a:srgbClr val="000000"/>
                        </a:solidFill>
                        <a:latin typeface="Cambria Math" panose="02040503050406030204" pitchFamily="18" charset="0"/>
                      </a:rPr>
                    </m:ctrlPr>
                    <m:degHide m:val="on"/>
                  </m:radPr>
                  <m:deg/>
                  <m:e>
                    <m:sSup>
                      <m:e>
                        <m:r>
                          <a:rPr xmlns:a="http://schemas.openxmlformats.org/drawingml/2006/main" sz="2450" i="1">
                            <a:solidFill>
                              <a:srgbClr val="000000"/>
                            </a:solidFill>
                            <a:latin typeface="Cambria Math" panose="02040503050406030204" pitchFamily="18" charset="0"/>
                          </a:rPr>
                          <m:t>∑</m:t>
                        </m:r>
                        <m:r>
                          <a:rPr xmlns:a="http://schemas.openxmlformats.org/drawingml/2006/main" sz="2450" i="1">
                            <a:solidFill>
                              <a:srgbClr val="000000"/>
                            </a:solidFill>
                            <a:latin typeface="Cambria Math" panose="02040503050406030204" pitchFamily="18" charset="0"/>
                          </a:rPr>
                          <m:t>(</m:t>
                        </m:r>
                        <m:sSub>
                          <m:e>
                            <m:r>
                              <a:rPr xmlns:a="http://schemas.openxmlformats.org/drawingml/2006/main" sz="2450" i="1">
                                <a:solidFill>
                                  <a:srgbClr val="000000"/>
                                </a:solidFill>
                                <a:latin typeface="Cambria Math" panose="02040503050406030204" pitchFamily="18" charset="0"/>
                              </a:rPr>
                              <m:t>𝜏</m:t>
                            </m:r>
                          </m:e>
                          <m:sub>
                            <m:r>
                              <a:rPr xmlns:a="http://schemas.openxmlformats.org/drawingml/2006/main" sz="2450" i="1">
                                <a:solidFill>
                                  <a:srgbClr val="000000"/>
                                </a:solidFill>
                                <a:latin typeface="Cambria Math" panose="02040503050406030204" pitchFamily="18" charset="0"/>
                              </a:rPr>
                              <m:t>𝑖</m:t>
                            </m:r>
                          </m:sub>
                        </m:sSub>
                        <m:d>
                          <m:dPr>
                            <m:ctrlPr>
                              <a:rPr xmlns:a="http://schemas.openxmlformats.org/drawingml/2006/main" sz="2450" i="1">
                                <a:solidFill>
                                  <a:srgbClr val="000000"/>
                                </a:solidFill>
                                <a:latin typeface="Cambria Math" panose="02040503050406030204" pitchFamily="18" charset="0"/>
                              </a:rPr>
                            </m:ctrlPr>
                          </m:dPr>
                          <m:e>
                            <m:r>
                              <a:rPr xmlns:a="http://schemas.openxmlformats.org/drawingml/2006/main" sz="2450" i="1">
                                <a:solidFill>
                                  <a:srgbClr val="000000"/>
                                </a:solidFill>
                                <a:latin typeface="Cambria Math" panose="02040503050406030204" pitchFamily="18" charset="0"/>
                              </a:rPr>
                              <m:t>𝑡</m:t>
                            </m:r>
                          </m:e>
                        </m:d>
                        <m:r>
                          <a:rPr xmlns:a="http://schemas.openxmlformats.org/drawingml/2006/main" sz="2450" i="1">
                            <a:solidFill>
                              <a:srgbClr val="000000"/>
                            </a:solidFill>
                            <a:latin typeface="Cambria Math" panose="02040503050406030204" pitchFamily="18" charset="0"/>
                          </a:rPr>
                          <m:t>−</m:t>
                        </m:r>
                        <m:r>
                          <a:rPr xmlns:a="http://schemas.openxmlformats.org/drawingml/2006/main" sz="2450" i="1">
                            <a:solidFill>
                              <a:srgbClr val="000000"/>
                            </a:solidFill>
                            <a:latin typeface="Cambria Math" panose="02040503050406030204" pitchFamily="18" charset="0"/>
                          </a:rPr>
                          <m:t/>
                        </m:r>
                        <m:limUpp>
                          <m:e>
                            <m:r>
                              <a:rPr xmlns:a="http://schemas.openxmlformats.org/drawingml/2006/main" sz="2450" i="1">
                                <a:solidFill>
                                  <a:srgbClr val="000000"/>
                                </a:solidFill>
                                <a:latin typeface="Cambria Math" panose="02040503050406030204" pitchFamily="18" charset="0"/>
                              </a:rPr>
                              <m:t>𝜏</m:t>
                            </m:r>
                          </m:e>
                          <m:lim>
                            <m:r>
                              <m:rPr>
                                <m:sty m:val="p"/>
                              </m:rPr>
                              <a:rPr xmlns:a="http://schemas.openxmlformats.org/drawingml/2006/main" sz="2450" i="1">
                                <a:solidFill>
                                  <a:srgbClr val="000000"/>
                                </a:solidFill>
                                <a:latin typeface="Cambria Math" panose="02040503050406030204" pitchFamily="18" charset="0"/>
                              </a:rPr>
                              <m:t>¯</m:t>
                            </m:r>
                          </m:lim>
                        </m:limUpp>
                        <m:r>
                          <a:rPr xmlns:a="http://schemas.openxmlformats.org/drawingml/2006/main" sz="2450" i="1">
                            <a:solidFill>
                              <a:srgbClr val="000000"/>
                            </a:solidFill>
                            <a:latin typeface="Cambria Math" panose="02040503050406030204" pitchFamily="18" charset="0"/>
                          </a:rPr>
                          <m:t>(</m:t>
                        </m:r>
                        <m:r>
                          <a:rPr xmlns:a="http://schemas.openxmlformats.org/drawingml/2006/main" sz="2450" i="1">
                            <a:solidFill>
                              <a:srgbClr val="000000"/>
                            </a:solidFill>
                            <a:latin typeface="Cambria Math" panose="02040503050406030204" pitchFamily="18" charset="0"/>
                          </a:rPr>
                          <m:t>𝑡</m:t>
                        </m:r>
                        <m:r>
                          <a:rPr xmlns:a="http://schemas.openxmlformats.org/drawingml/2006/main" sz="2450" i="1">
                            <a:solidFill>
                              <a:srgbClr val="000000"/>
                            </a:solidFill>
                            <a:latin typeface="Cambria Math" panose="02040503050406030204" pitchFamily="18" charset="0"/>
                          </a:rPr>
                          <m:t>)</m:t>
                        </m:r>
                        <m:r>
                          <a:rPr xmlns:a="http://schemas.openxmlformats.org/drawingml/2006/main" sz="2450" i="1">
                            <a:solidFill>
                              <a:srgbClr val="000000"/>
                            </a:solidFill>
                            <a:latin typeface="Cambria Math" panose="02040503050406030204" pitchFamily="18" charset="0"/>
                          </a:rPr>
                          <m:t>)</m:t>
                        </m:r>
                      </m:e>
                      <m:sup>
                        <m:r>
                          <a:rPr xmlns:a="http://schemas.openxmlformats.org/drawingml/2006/main" sz="2450" i="1">
                            <a:solidFill>
                              <a:srgbClr val="000000"/>
                            </a:solidFill>
                            <a:latin typeface="Cambria Math" panose="02040503050406030204" pitchFamily="18" charset="0"/>
                          </a:rPr>
                          <m:t>2</m:t>
                        </m:r>
                      </m:sup>
                    </m:sSup>
                  </m:e>
                </m:rad>
              </m:oMath>
            </a14:m>
            <a:r>
              <a:rPr sz="2000">
                <a:latin typeface="Cambria Math"/>
                <a:ea typeface="Cambria Math"/>
                <a:cs typeface="Cambria Math"/>
                <a:sym typeface="Cambria Math"/>
              </a:rPr>
              <a:t>,</a:t>
            </a:r>
            <a:endParaRPr sz="1600">
              <a:latin typeface="Times New Roman"/>
              <a:ea typeface="Times New Roman"/>
              <a:cs typeface="Times New Roman"/>
              <a:sym typeface="Times New Roman"/>
            </a:endParaRPr>
          </a:p>
          <a:p>
            <a:pPr>
              <a:defRPr sz="2000">
                <a:latin typeface="Cambria Math"/>
                <a:ea typeface="Cambria Math"/>
                <a:cs typeface="Cambria Math"/>
                <a:sym typeface="Cambria Math"/>
              </a:defRPr>
            </a:pPr>
            <a:r>
              <a:t>где  </a:t>
            </a:r>
            <a14:m>
              <m:oMath>
                <m:limUpp>
                  <m:e>
                    <m:r>
                      <a:rPr xmlns:a="http://schemas.openxmlformats.org/drawingml/2006/main" sz="2100" i="1">
                        <a:solidFill>
                          <a:srgbClr val="000000"/>
                        </a:solidFill>
                        <a:latin typeface="Cambria Math" panose="02040503050406030204" pitchFamily="18" charset="0"/>
                      </a:rPr>
                      <m:t>𝜏</m:t>
                    </m:r>
                  </m:e>
                  <m:lim>
                    <m:r>
                      <m:rPr>
                        <m:sty m:val="p"/>
                      </m:rPr>
                      <a:rPr xmlns:a="http://schemas.openxmlformats.org/drawingml/2006/main" sz="2100" i="1">
                        <a:solidFill>
                          <a:srgbClr val="000000"/>
                        </a:solidFill>
                        <a:latin typeface="Cambria Math" panose="02040503050406030204" pitchFamily="18" charset="0"/>
                      </a:rPr>
                      <m:t>¯</m:t>
                    </m:r>
                  </m:lim>
                </m:limUpp>
                <m:r>
                  <a:rPr xmlns:a="http://schemas.openxmlformats.org/drawingml/2006/main" sz="2100" i="1">
                    <a:solidFill>
                      <a:srgbClr val="000000"/>
                    </a:solidFill>
                    <a:latin typeface="Cambria Math" panose="02040503050406030204" pitchFamily="18" charset="0"/>
                  </a:rPr>
                  <m:t>(</m:t>
                </m:r>
                <m:r>
                  <a:rPr xmlns:a="http://schemas.openxmlformats.org/drawingml/2006/main" sz="2100" i="1">
                    <a:solidFill>
                      <a:srgbClr val="000000"/>
                    </a:solidFill>
                    <a:latin typeface="Cambria Math" panose="02040503050406030204" pitchFamily="18" charset="0"/>
                  </a:rPr>
                  <m:t>𝑡</m:t>
                </m:r>
                <m:r>
                  <a:rPr xmlns:a="http://schemas.openxmlformats.org/drawingml/2006/main" sz="2100" i="1">
                    <a:solidFill>
                      <a:srgbClr val="000000"/>
                    </a:solidFill>
                    <a:latin typeface="Cambria Math" panose="02040503050406030204" pitchFamily="18" charset="0"/>
                  </a:rPr>
                  <m:t>)</m:t>
                </m:r>
                <m:r>
                  <a:rPr xmlns:a="http://schemas.openxmlformats.org/drawingml/2006/main" sz="2100" i="1">
                    <a:solidFill>
                      <a:srgbClr val="000000"/>
                    </a:solidFill>
                    <a:latin typeface="Cambria Math" panose="02040503050406030204" pitchFamily="18" charset="0"/>
                  </a:rPr>
                  <m:t>=</m:t>
                </m:r>
                <m:r>
                  <a:rPr xmlns:a="http://schemas.openxmlformats.org/drawingml/2006/main" sz="2100" i="1">
                    <a:solidFill>
                      <a:srgbClr val="000000"/>
                    </a:solidFill>
                    <a:latin typeface="Cambria Math" panose="02040503050406030204" pitchFamily="18" charset="0"/>
                  </a:rPr>
                  <m:t/>
                </m:r>
                <m:f>
                  <m:fPr>
                    <m:ctrlPr>
                      <a:rPr xmlns:a="http://schemas.openxmlformats.org/drawingml/2006/main" sz="2100" i="1">
                        <a:solidFill>
                          <a:srgbClr val="000000"/>
                        </a:solidFill>
                        <a:latin typeface="Cambria Math" panose="02040503050406030204" pitchFamily="18" charset="0"/>
                      </a:rPr>
                    </m:ctrlPr>
                    <m:type m:val="bar"/>
                  </m:fPr>
                  <m:num>
                    <m:r>
                      <a:rPr xmlns:a="http://schemas.openxmlformats.org/drawingml/2006/main" sz="2100" i="1">
                        <a:solidFill>
                          <a:srgbClr val="000000"/>
                        </a:solidFill>
                        <a:latin typeface="Cambria Math" panose="02040503050406030204" pitchFamily="18" charset="0"/>
                      </a:rPr>
                      <m:t>1</m:t>
                    </m:r>
                  </m:num>
                  <m:den>
                    <m:r>
                      <a:rPr xmlns:a="http://schemas.openxmlformats.org/drawingml/2006/main" sz="2100" i="1">
                        <a:solidFill>
                          <a:srgbClr val="000000"/>
                        </a:solidFill>
                        <a:latin typeface="Cambria Math" panose="02040503050406030204" pitchFamily="18" charset="0"/>
                      </a:rPr>
                      <m:t>𝑁</m:t>
                    </m:r>
                  </m:den>
                </m:f>
                <m:r>
                  <a:rPr xmlns:a="http://schemas.openxmlformats.org/drawingml/2006/main" sz="2100" i="1">
                    <a:solidFill>
                      <a:srgbClr val="000000"/>
                    </a:solidFill>
                    <a:latin typeface="Cambria Math" panose="02040503050406030204" pitchFamily="18" charset="0"/>
                  </a:rPr>
                  <m:t>∑</m:t>
                </m:r>
                <m:sSub>
                  <m:e>
                    <m:r>
                      <a:rPr xmlns:a="http://schemas.openxmlformats.org/drawingml/2006/main" sz="2100" i="1">
                        <a:solidFill>
                          <a:srgbClr val="000000"/>
                        </a:solidFill>
                        <a:latin typeface="Cambria Math" panose="02040503050406030204" pitchFamily="18" charset="0"/>
                      </a:rPr>
                      <m:t>𝜏</m:t>
                    </m:r>
                  </m:e>
                  <m:sub>
                    <m:r>
                      <a:rPr xmlns:a="http://schemas.openxmlformats.org/drawingml/2006/main" sz="2100" i="1">
                        <a:solidFill>
                          <a:srgbClr val="000000"/>
                        </a:solidFill>
                        <a:latin typeface="Cambria Math" panose="02040503050406030204" pitchFamily="18" charset="0"/>
                      </a:rPr>
                      <m:t>𝑖</m:t>
                    </m:r>
                  </m:sub>
                </m:sSub>
                <m:r>
                  <a:rPr xmlns:a="http://schemas.openxmlformats.org/drawingml/2006/main" sz="2100" i="1">
                    <a:solidFill>
                      <a:srgbClr val="000000"/>
                    </a:solidFill>
                    <a:latin typeface="Cambria Math" panose="02040503050406030204" pitchFamily="18" charset="0"/>
                  </a:rPr>
                  <m:t>(</m:t>
                </m:r>
                <m:r>
                  <a:rPr xmlns:a="http://schemas.openxmlformats.org/drawingml/2006/main" sz="2100" i="1">
                    <a:solidFill>
                      <a:srgbClr val="000000"/>
                    </a:solidFill>
                    <a:latin typeface="Cambria Math" panose="02040503050406030204" pitchFamily="18" charset="0"/>
                  </a:rPr>
                  <m:t>𝑡</m:t>
                </m:r>
                <m:r>
                  <a:rPr xmlns:a="http://schemas.openxmlformats.org/drawingml/2006/main" sz="2100" i="1">
                    <a:solidFill>
                      <a:srgbClr val="000000"/>
                    </a:solidFill>
                    <a:latin typeface="Cambria Math" panose="02040503050406030204" pitchFamily="18" charset="0"/>
                  </a:rPr>
                  <m:t>)</m:t>
                </m:r>
              </m:oMath>
            </a14:m>
            <a:endParaRPr sz="1600">
              <a:latin typeface="Times New Roman"/>
              <a:ea typeface="Times New Roman"/>
              <a:cs typeface="Times New Roman"/>
              <a:sym typeface="Times New Roman"/>
            </a:endParaRPr>
          </a:p>
          <a:p>
            <a:pPr marL="457200" indent="-457200" algn="l">
              <a:spcBef>
                <a:spcPts val="2000"/>
              </a:spcBef>
              <a:buSzPct val="100000"/>
              <a:buFont typeface="Arial"/>
              <a:buChar char="•"/>
              <a:defRPr sz="2000">
                <a:solidFill>
                  <a:srgbClr val="253957"/>
                </a:solidFill>
              </a:defRPr>
            </a:pPr>
            <a:r>
              <a:t>Нагруженность системы</a:t>
            </a:r>
            <a:r>
              <a:t>:</a:t>
            </a:r>
          </a:p>
          <a:p>
            <a:pPr indent="269875" algn="just">
              <a:defRPr>
                <a:latin typeface="Helvetica Light"/>
                <a:ea typeface="Helvetica Light"/>
                <a:cs typeface="Helvetica Light"/>
                <a:sym typeface="Helvetica Light"/>
              </a:defRPr>
            </a:pPr>
            <a14:m>
              <m:oMathPara>
                <m:oMathParaPr>
                  <m:jc m:val="left"/>
                </m:oMathParaPr>
                <m:oMath>
                  <m:r>
                    <a:rPr xmlns:a="http://schemas.openxmlformats.org/drawingml/2006/main" sz="2400" i="1">
                      <a:solidFill>
                        <a:srgbClr val="000000"/>
                      </a:solidFill>
                      <a:latin typeface="Cambria Math" panose="02040503050406030204" pitchFamily="18" charset="0"/>
                    </a:rPr>
                    <m:t>&lt;</m:t>
                  </m:r>
                  <m:r>
                    <a:rPr xmlns:a="http://schemas.openxmlformats.org/drawingml/2006/main" sz="2400" i="1">
                      <a:solidFill>
                        <a:srgbClr val="000000"/>
                      </a:solidFill>
                      <a:latin typeface="Cambria Math" panose="02040503050406030204" pitchFamily="18" charset="0"/>
                    </a:rPr>
                    <m:t>𝑢</m:t>
                  </m:r>
                  <m:r>
                    <a:rPr xmlns:a="http://schemas.openxmlformats.org/drawingml/2006/main" sz="2400" i="1">
                      <a:solidFill>
                        <a:srgbClr val="000000"/>
                      </a:solidFill>
                      <a:latin typeface="Cambria Math" panose="02040503050406030204" pitchFamily="18" charset="0"/>
                    </a:rPr>
                    <m:t>𝑡</m:t>
                  </m:r>
                  <m:r>
                    <a:rPr xmlns:a="http://schemas.openxmlformats.org/drawingml/2006/main" sz="2400" i="1">
                      <a:solidFill>
                        <a:srgbClr val="000000"/>
                      </a:solidFill>
                      <a:latin typeface="Cambria Math" panose="02040503050406030204" pitchFamily="18" charset="0"/>
                    </a:rPr>
                    <m:t>𝑖</m:t>
                  </m:r>
                  <m:r>
                    <a:rPr xmlns:a="http://schemas.openxmlformats.org/drawingml/2006/main" sz="2400" i="1">
                      <a:solidFill>
                        <a:srgbClr val="000000"/>
                      </a:solidFill>
                      <a:latin typeface="Cambria Math" panose="02040503050406030204" pitchFamily="18" charset="0"/>
                    </a:rPr>
                    <m:t>𝑙</m:t>
                  </m:r>
                  <m:r>
                    <a:rPr xmlns:a="http://schemas.openxmlformats.org/drawingml/2006/main" sz="2400" i="1">
                      <a:solidFill>
                        <a:srgbClr val="000000"/>
                      </a:solidFill>
                      <a:latin typeface="Cambria Math" panose="02040503050406030204" pitchFamily="18" charset="0"/>
                    </a:rPr>
                    <m:t>𝑖</m:t>
                  </m:r>
                  <m:r>
                    <a:rPr xmlns:a="http://schemas.openxmlformats.org/drawingml/2006/main" sz="2400" i="1">
                      <a:solidFill>
                        <a:srgbClr val="000000"/>
                      </a:solidFill>
                      <a:latin typeface="Cambria Math" panose="02040503050406030204" pitchFamily="18" charset="0"/>
                    </a:rPr>
                    <m:t>𝑧</m:t>
                  </m:r>
                  <m:r>
                    <a:rPr xmlns:a="http://schemas.openxmlformats.org/drawingml/2006/main" sz="2400" i="1">
                      <a:solidFill>
                        <a:srgbClr val="000000"/>
                      </a:solidFill>
                      <a:latin typeface="Cambria Math" panose="02040503050406030204" pitchFamily="18" charset="0"/>
                    </a:rPr>
                    <m:t>𝑎</m:t>
                  </m:r>
                  <m:r>
                    <a:rPr xmlns:a="http://schemas.openxmlformats.org/drawingml/2006/main" sz="2400" i="1">
                      <a:solidFill>
                        <a:srgbClr val="000000"/>
                      </a:solidFill>
                      <a:latin typeface="Cambria Math" panose="02040503050406030204" pitchFamily="18" charset="0"/>
                    </a:rPr>
                    <m:t>𝑡</m:t>
                  </m:r>
                  <m:r>
                    <a:rPr xmlns:a="http://schemas.openxmlformats.org/drawingml/2006/main" sz="2400" i="1">
                      <a:solidFill>
                        <a:srgbClr val="000000"/>
                      </a:solidFill>
                      <a:latin typeface="Cambria Math" panose="02040503050406030204" pitchFamily="18" charset="0"/>
                    </a:rPr>
                    <m:t>𝑖</m:t>
                  </m:r>
                  <m:r>
                    <a:rPr xmlns:a="http://schemas.openxmlformats.org/drawingml/2006/main" sz="2400" i="1">
                      <a:solidFill>
                        <a:srgbClr val="000000"/>
                      </a:solidFill>
                      <a:latin typeface="Cambria Math" panose="02040503050406030204" pitchFamily="18" charset="0"/>
                    </a:rPr>
                    <m:t>𝑜</m:t>
                  </m:r>
                  <m:r>
                    <a:rPr xmlns:a="http://schemas.openxmlformats.org/drawingml/2006/main" sz="2400" i="1">
                      <a:solidFill>
                        <a:srgbClr val="000000"/>
                      </a:solidFill>
                      <a:latin typeface="Cambria Math" panose="02040503050406030204" pitchFamily="18" charset="0"/>
                    </a:rPr>
                    <m:t>𝑛</m:t>
                  </m:r>
                  <m:d>
                    <m:dPr>
                      <m:ctrlPr>
                        <a:rPr xmlns:a="http://schemas.openxmlformats.org/drawingml/2006/main" sz="2400" i="1">
                          <a:solidFill>
                            <a:srgbClr val="000000"/>
                          </a:solidFill>
                          <a:latin typeface="Cambria Math" panose="02040503050406030204" pitchFamily="18" charset="0"/>
                        </a:rPr>
                      </m:ctrlPr>
                    </m:dPr>
                    <m:e>
                      <m:r>
                        <a:rPr xmlns:a="http://schemas.openxmlformats.org/drawingml/2006/main" sz="2400" i="1">
                          <a:solidFill>
                            <a:srgbClr val="000000"/>
                          </a:solidFill>
                          <a:latin typeface="Cambria Math" panose="02040503050406030204" pitchFamily="18" charset="0"/>
                        </a:rPr>
                        <m:t>𝑡</m:t>
                      </m:r>
                    </m:e>
                  </m:d>
                  <m:r>
                    <a:rPr xmlns:a="http://schemas.openxmlformats.org/drawingml/2006/main" sz="2400" i="1">
                      <a:solidFill>
                        <a:srgbClr val="000000"/>
                      </a:solidFill>
                      <a:latin typeface="Cambria Math" panose="02040503050406030204" pitchFamily="18" charset="0"/>
                    </a:rPr>
                    <m:t>&gt;</m:t>
                  </m:r>
                  <m:r>
                    <a:rPr xmlns:a="http://schemas.openxmlformats.org/drawingml/2006/main" sz="2400" i="1">
                      <a:solidFill>
                        <a:srgbClr val="000000"/>
                      </a:solidFill>
                      <a:latin typeface="Cambria Math" panose="02040503050406030204" pitchFamily="18" charset="0"/>
                    </a:rPr>
                    <m:t>=</m:t>
                  </m:r>
                  <m:r>
                    <a:rPr xmlns:a="http://schemas.openxmlformats.org/drawingml/2006/main" sz="2400" i="1">
                      <a:solidFill>
                        <a:srgbClr val="000000"/>
                      </a:solidFill>
                      <a:latin typeface="Cambria Math" panose="02040503050406030204" pitchFamily="18" charset="0"/>
                    </a:rPr>
                    <m:t/>
                  </m:r>
                  <m:f>
                    <m:fPr>
                      <m:ctrlPr>
                        <a:rPr xmlns:a="http://schemas.openxmlformats.org/drawingml/2006/main" sz="2400" i="1">
                          <a:solidFill>
                            <a:srgbClr val="000000"/>
                          </a:solidFill>
                          <a:latin typeface="Cambria Math" panose="02040503050406030204" pitchFamily="18" charset="0"/>
                        </a:rPr>
                      </m:ctrlPr>
                      <m:type m:val="bar"/>
                    </m:fPr>
                    <m:num>
                      <m:sSub>
                        <m:e>
                          <m:r>
                            <a:rPr xmlns:a="http://schemas.openxmlformats.org/drawingml/2006/main" sz="2400" i="1">
                              <a:solidFill>
                                <a:srgbClr val="000000"/>
                              </a:solidFill>
                              <a:latin typeface="Cambria Math" panose="02040503050406030204" pitchFamily="18" charset="0"/>
                            </a:rPr>
                            <m:t>&lt;</m:t>
                          </m:r>
                          <m:r>
                            <a:rPr xmlns:a="http://schemas.openxmlformats.org/drawingml/2006/main" sz="2400" i="1">
                              <a:solidFill>
                                <a:srgbClr val="000000"/>
                              </a:solidFill>
                              <a:latin typeface="Cambria Math" panose="02040503050406030204" pitchFamily="18" charset="0"/>
                            </a:rPr>
                            <m:t>𝑁</m:t>
                          </m:r>
                        </m:e>
                        <m:sub>
                          <m:r>
                            <a:rPr xmlns:a="http://schemas.openxmlformats.org/drawingml/2006/main" sz="2400" i="1">
                              <a:solidFill>
                                <a:srgbClr val="000000"/>
                              </a:solidFill>
                              <a:latin typeface="Cambria Math" panose="02040503050406030204" pitchFamily="18" charset="0"/>
                            </a:rPr>
                            <m:t>𝑎</m:t>
                          </m:r>
                          <m:r>
                            <a:rPr xmlns:a="http://schemas.openxmlformats.org/drawingml/2006/main" sz="2400" i="1">
                              <a:solidFill>
                                <a:srgbClr val="000000"/>
                              </a:solidFill>
                              <a:latin typeface="Cambria Math" panose="02040503050406030204" pitchFamily="18" charset="0"/>
                            </a:rPr>
                            <m:t>𝑐</m:t>
                          </m:r>
                          <m:r>
                            <a:rPr xmlns:a="http://schemas.openxmlformats.org/drawingml/2006/main" sz="2400" i="1">
                              <a:solidFill>
                                <a:srgbClr val="000000"/>
                              </a:solidFill>
                              <a:latin typeface="Cambria Math" panose="02040503050406030204" pitchFamily="18" charset="0"/>
                            </a:rPr>
                            <m:t>𝑡</m:t>
                          </m:r>
                          <m:r>
                            <a:rPr xmlns:a="http://schemas.openxmlformats.org/drawingml/2006/main" sz="2400" i="1">
                              <a:solidFill>
                                <a:srgbClr val="000000"/>
                              </a:solidFill>
                              <a:latin typeface="Cambria Math" panose="02040503050406030204" pitchFamily="18" charset="0"/>
                            </a:rPr>
                            <m:t>𝑖</m:t>
                          </m:r>
                          <m:r>
                            <a:rPr xmlns:a="http://schemas.openxmlformats.org/drawingml/2006/main" sz="2400" i="1">
                              <a:solidFill>
                                <a:srgbClr val="000000"/>
                              </a:solidFill>
                              <a:latin typeface="Cambria Math" panose="02040503050406030204" pitchFamily="18" charset="0"/>
                            </a:rPr>
                            <m:t>𝑣</m:t>
                          </m:r>
                          <m:r>
                            <a:rPr xmlns:a="http://schemas.openxmlformats.org/drawingml/2006/main" sz="2400" i="1">
                              <a:solidFill>
                                <a:srgbClr val="000000"/>
                              </a:solidFill>
                              <a:latin typeface="Cambria Math" panose="02040503050406030204" pitchFamily="18" charset="0"/>
                            </a:rPr>
                            <m:t>𝑒</m:t>
                          </m:r>
                        </m:sub>
                      </m:sSub>
                      <m:d>
                        <m:dPr>
                          <m:ctrlPr>
                            <a:rPr xmlns:a="http://schemas.openxmlformats.org/drawingml/2006/main" sz="2400" i="1">
                              <a:solidFill>
                                <a:srgbClr val="000000"/>
                              </a:solidFill>
                              <a:latin typeface="Cambria Math" panose="02040503050406030204" pitchFamily="18" charset="0"/>
                            </a:rPr>
                          </m:ctrlPr>
                        </m:dPr>
                        <m:e>
                          <m:r>
                            <a:rPr xmlns:a="http://schemas.openxmlformats.org/drawingml/2006/main" sz="2400" i="1">
                              <a:solidFill>
                                <a:srgbClr val="000000"/>
                              </a:solidFill>
                              <a:latin typeface="Cambria Math" panose="02040503050406030204" pitchFamily="18" charset="0"/>
                            </a:rPr>
                            <m:t>𝑡</m:t>
                          </m:r>
                        </m:e>
                      </m:d>
                      <m:r>
                        <a:rPr xmlns:a="http://schemas.openxmlformats.org/drawingml/2006/main" sz="2400" i="1">
                          <a:solidFill>
                            <a:srgbClr val="000000"/>
                          </a:solidFill>
                          <a:latin typeface="Cambria Math" panose="02040503050406030204" pitchFamily="18" charset="0"/>
                        </a:rPr>
                        <m:t>&gt;</m:t>
                      </m:r>
                    </m:num>
                    <m:den>
                      <m:r>
                        <a:rPr xmlns:a="http://schemas.openxmlformats.org/drawingml/2006/main" sz="2400" i="1">
                          <a:solidFill>
                            <a:srgbClr val="000000"/>
                          </a:solidFill>
                          <a:latin typeface="Cambria Math" panose="02040503050406030204" pitchFamily="18" charset="0"/>
                        </a:rPr>
                        <m:t>𝑁</m:t>
                      </m:r>
                    </m:den>
                  </m:f>
                </m:oMath>
              </m:oMathPara>
            </a14:m>
            <a:endParaRPr sz="1600">
              <a:latin typeface="Times New Roman"/>
              <a:ea typeface="Times New Roman"/>
              <a:cs typeface="Times New Roman"/>
              <a:sym typeface="Times New Roman"/>
            </a:endParaRPr>
          </a:p>
          <a:p>
            <a:pPr marL="457200" indent="-457200" algn="l">
              <a:spcBef>
                <a:spcPts val="2000"/>
              </a:spcBef>
              <a:buSzPct val="100000"/>
              <a:buFont typeface="Arial"/>
              <a:buChar char="•"/>
              <a:defRPr sz="2000">
                <a:solidFill>
                  <a:srgbClr val="253957"/>
                </a:solidFill>
              </a:defRPr>
            </a:pPr>
          </a:p>
        </p:txBody>
      </p:sp>
      <p:pic>
        <p:nvPicPr>
          <p:cNvPr id="162" name="Изображение" descr="Изображение"/>
          <p:cNvPicPr>
            <a:picLocks noChangeAspect="1"/>
          </p:cNvPicPr>
          <p:nvPr/>
        </p:nvPicPr>
        <p:blipFill>
          <a:blip r:embed="rId3">
            <a:extLst/>
          </a:blip>
          <a:stretch>
            <a:fillRect/>
          </a:stretch>
        </p:blipFill>
        <p:spPr>
          <a:xfrm>
            <a:off x="805562" y="416838"/>
            <a:ext cx="853034" cy="853035"/>
          </a:xfrm>
          <a:prstGeom prst="rect">
            <a:avLst/>
          </a:prstGeom>
          <a:ln w="12700">
            <a:miter lim="400000"/>
          </a:ln>
        </p:spPr>
      </p:pic>
      <p:sp>
        <p:nvSpPr>
          <p:cNvPr id="163" name="Очень крутой заголовок…"/>
          <p:cNvSpPr txBox="1"/>
          <p:nvPr/>
        </p:nvSpPr>
        <p:spPr>
          <a:xfrm>
            <a:off x="793360" y="2113981"/>
            <a:ext cx="11430004" cy="838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l">
              <a:defRPr b="1" cap="all" sz="5000">
                <a:solidFill>
                  <a:srgbClr val="253957"/>
                </a:solidFill>
              </a:defRPr>
            </a:lvl1pPr>
          </a:lstStyle>
          <a:p>
            <a:pPr/>
            <a:r>
              <a:t>Необходимые величины</a:t>
            </a: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7" name="Линия"/>
          <p:cNvSpPr/>
          <p:nvPr/>
        </p:nvSpPr>
        <p:spPr>
          <a:xfrm>
            <a:off x="787399" y="1574800"/>
            <a:ext cx="11430002" cy="0"/>
          </a:xfrm>
          <a:prstGeom prst="line">
            <a:avLst/>
          </a:prstGeom>
          <a:ln w="12700">
            <a:solidFill>
              <a:srgbClr val="253957"/>
            </a:solidFill>
            <a:miter lim="400000"/>
          </a:ln>
        </p:spPr>
        <p:txBody>
          <a:bodyPr lIns="45718" tIns="45718" rIns="45718" bIns="45718"/>
          <a:lstStyle/>
          <a:p>
            <a:pPr/>
          </a:p>
        </p:txBody>
      </p:sp>
      <p:pic>
        <p:nvPicPr>
          <p:cNvPr id="168" name="Изображение" descr="Изображение"/>
          <p:cNvPicPr>
            <a:picLocks noChangeAspect="1"/>
          </p:cNvPicPr>
          <p:nvPr/>
        </p:nvPicPr>
        <p:blipFill>
          <a:blip r:embed="rId2">
            <a:extLst/>
          </a:blip>
          <a:stretch>
            <a:fillRect/>
          </a:stretch>
        </p:blipFill>
        <p:spPr>
          <a:xfrm>
            <a:off x="805562" y="416838"/>
            <a:ext cx="853034" cy="853035"/>
          </a:xfrm>
          <a:prstGeom prst="rect">
            <a:avLst/>
          </a:prstGeom>
          <a:ln w="12700">
            <a:miter lim="400000"/>
          </a:ln>
        </p:spPr>
      </p:pic>
      <p:sp>
        <p:nvSpPr>
          <p:cNvPr id="169" name="Очень крутой заголовок…"/>
          <p:cNvSpPr txBox="1"/>
          <p:nvPr/>
        </p:nvSpPr>
        <p:spPr>
          <a:xfrm>
            <a:off x="793360" y="2113981"/>
            <a:ext cx="11430004" cy="1270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a:defRPr b="1" cap="all" sz="5000">
                <a:solidFill>
                  <a:srgbClr val="253957"/>
                </a:solidFill>
              </a:defRPr>
            </a:pPr>
            <a:r>
              <a:t>Результаты</a:t>
            </a:r>
          </a:p>
          <a:p>
            <a:pPr algn="l">
              <a:defRPr sz="3000">
                <a:solidFill>
                  <a:srgbClr val="253957"/>
                </a:solidFill>
              </a:defRPr>
            </a:pPr>
            <a:r>
              <a:t>График </a:t>
            </a:r>
            <a:r>
              <a:t>velocity </a:t>
            </a:r>
            <a:r>
              <a:t>средняя </a:t>
            </a:r>
          </a:p>
        </p:txBody>
      </p:sp>
      <p:pic>
        <p:nvPicPr>
          <p:cNvPr id="170" name="Рисунок 2" descr="Рисунок 2"/>
          <p:cNvPicPr>
            <a:picLocks noChangeAspect="1"/>
          </p:cNvPicPr>
          <p:nvPr/>
        </p:nvPicPr>
        <p:blipFill>
          <a:blip r:embed="rId3">
            <a:extLst/>
          </a:blip>
          <a:stretch>
            <a:fillRect/>
          </a:stretch>
        </p:blipFill>
        <p:spPr>
          <a:xfrm>
            <a:off x="1285747" y="3342102"/>
            <a:ext cx="10433306" cy="5994660"/>
          </a:xfrm>
          <a:prstGeom prst="rect">
            <a:avLst/>
          </a:prstGeom>
          <a:ln w="12700">
            <a:miter lim="400000"/>
          </a:ln>
        </p:spPr>
      </p:pic>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2" name="Линия"/>
          <p:cNvSpPr/>
          <p:nvPr/>
        </p:nvSpPr>
        <p:spPr>
          <a:xfrm>
            <a:off x="787399" y="1574800"/>
            <a:ext cx="11430002" cy="0"/>
          </a:xfrm>
          <a:prstGeom prst="line">
            <a:avLst/>
          </a:prstGeom>
          <a:ln w="12700">
            <a:solidFill>
              <a:srgbClr val="253957"/>
            </a:solidFill>
            <a:miter lim="400000"/>
          </a:ln>
        </p:spPr>
        <p:txBody>
          <a:bodyPr lIns="45718" tIns="45718" rIns="45718" bIns="45718"/>
          <a:lstStyle/>
          <a:p>
            <a:pPr/>
          </a:p>
        </p:txBody>
      </p:sp>
      <p:pic>
        <p:nvPicPr>
          <p:cNvPr id="173" name="Изображение" descr="Изображение"/>
          <p:cNvPicPr>
            <a:picLocks noChangeAspect="1"/>
          </p:cNvPicPr>
          <p:nvPr/>
        </p:nvPicPr>
        <p:blipFill>
          <a:blip r:embed="rId2">
            <a:extLst/>
          </a:blip>
          <a:stretch>
            <a:fillRect/>
          </a:stretch>
        </p:blipFill>
        <p:spPr>
          <a:xfrm>
            <a:off x="805562" y="416838"/>
            <a:ext cx="853034" cy="853035"/>
          </a:xfrm>
          <a:prstGeom prst="rect">
            <a:avLst/>
          </a:prstGeom>
          <a:ln w="12700">
            <a:miter lim="400000"/>
          </a:ln>
        </p:spPr>
      </p:pic>
      <p:sp>
        <p:nvSpPr>
          <p:cNvPr id="174" name="Очень крутой заголовок…"/>
          <p:cNvSpPr txBox="1"/>
          <p:nvPr/>
        </p:nvSpPr>
        <p:spPr>
          <a:xfrm>
            <a:off x="793360" y="2113981"/>
            <a:ext cx="11430004" cy="1270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a:defRPr b="1" cap="all" sz="5000">
                <a:solidFill>
                  <a:srgbClr val="253957"/>
                </a:solidFill>
              </a:defRPr>
            </a:pPr>
            <a:r>
              <a:t>Результат</a:t>
            </a:r>
          </a:p>
          <a:p>
            <a:pPr algn="l">
              <a:defRPr sz="3000">
                <a:solidFill>
                  <a:srgbClr val="253957"/>
                </a:solidFill>
              </a:defRPr>
            </a:pPr>
            <a:r>
              <a:t>Функция для аппроксимации</a:t>
            </a:r>
          </a:p>
        </p:txBody>
      </p:sp>
      <p:sp>
        <p:nvSpPr>
          <p:cNvPr id="175" name="Прямоугольник 1"/>
          <p:cNvSpPr txBox="1"/>
          <p:nvPr/>
        </p:nvSpPr>
        <p:spPr>
          <a:xfrm>
            <a:off x="5146481" y="3758943"/>
            <a:ext cx="2711838" cy="597872"/>
          </a:xfrm>
          <a:prstGeom prst="rect">
            <a:avLst/>
          </a:prstGeom>
          <a:ln w="12700">
            <a:miter lim="400000"/>
          </a:ln>
        </p:spPr>
        <p:txBody>
          <a:bodyPr wrap="none" lIns="0" tIns="0" rIns="0" bIns="0">
            <a:spAutoFit/>
          </a:bodyPr>
          <a:lstStyle/>
          <a:p>
            <a:pPr algn="l" defTabSz="914400" latinLnBrk="1">
              <a:defRPr sz="1800"/>
            </a:pPr>
            <a14:m>
              <m:oMathPara>
                <m:oMathParaPr>
                  <m:jc m:val="centerGroup"/>
                </m:oMathParaPr>
                <m:oMath>
                  <m:r>
                    <a:rPr xmlns:a="http://schemas.openxmlformats.org/drawingml/2006/main" sz="3600" i="1">
                      <a:solidFill>
                        <a:srgbClr val="000000"/>
                      </a:solidFill>
                      <a:latin typeface="Cambria Math" panose="02040503050406030204" pitchFamily="18" charset="0"/>
                    </a:rPr>
                    <m:t>𝑢</m:t>
                  </m:r>
                  <m:r>
                    <a:rPr xmlns:a="http://schemas.openxmlformats.org/drawingml/2006/main" sz="3600" i="1">
                      <a:solidFill>
                        <a:srgbClr val="000000"/>
                      </a:solidFill>
                      <a:latin typeface="Cambria Math" panose="02040503050406030204" pitchFamily="18" charset="0"/>
                    </a:rPr>
                    <m:t>=</m:t>
                  </m:r>
                  <m:sSup>
                    <m:e>
                      <m:d>
                        <m:dPr>
                          <m:ctrlPr>
                            <a:rPr xmlns:a="http://schemas.openxmlformats.org/drawingml/2006/main" sz="3600" i="1">
                              <a:solidFill>
                                <a:srgbClr val="000000"/>
                              </a:solidFill>
                              <a:latin typeface="Cambria Math" panose="02040503050406030204" pitchFamily="18" charset="0"/>
                            </a:rPr>
                          </m:ctrlPr>
                          <m:begChr m:val=""/>
                        </m:dPr>
                        <m:e>
                          <m:sSub>
                            <m:e>
                              <m:r>
                                <a:rPr xmlns:a="http://schemas.openxmlformats.org/drawingml/2006/main" sz="3600" i="1">
                                  <a:solidFill>
                                    <a:srgbClr val="000000"/>
                                  </a:solidFill>
                                  <a:latin typeface="Cambria Math" panose="02040503050406030204" pitchFamily="18" charset="0"/>
                                </a:rPr>
                                <m:t>𝑢</m:t>
                              </m:r>
                            </m:e>
                            <m:sub>
                              <m:r>
                                <a:rPr xmlns:a="http://schemas.openxmlformats.org/drawingml/2006/main" sz="3600" i="1">
                                  <a:solidFill>
                                    <a:srgbClr val="000000"/>
                                  </a:solidFill>
                                  <a:latin typeface="Cambria Math" panose="02040503050406030204" pitchFamily="18" charset="0"/>
                                </a:rPr>
                                <m:t>0</m:t>
                              </m:r>
                            </m:sub>
                          </m:sSub>
                          <m:r>
                            <a:rPr xmlns:a="http://schemas.openxmlformats.org/drawingml/2006/main" sz="3600" i="1">
                              <a:solidFill>
                                <a:srgbClr val="000000"/>
                              </a:solidFill>
                              <a:latin typeface="Cambria Math" panose="02040503050406030204" pitchFamily="18" charset="0"/>
                            </a:rPr>
                            <m:t>(</m:t>
                          </m:r>
                          <m:r>
                            <a:rPr xmlns:a="http://schemas.openxmlformats.org/drawingml/2006/main" sz="3600" i="1">
                              <a:solidFill>
                                <a:srgbClr val="000000"/>
                              </a:solidFill>
                              <a:latin typeface="Cambria Math" panose="02040503050406030204" pitchFamily="18" charset="0"/>
                            </a:rPr>
                            <m:t>𝑞</m:t>
                          </m:r>
                          <m:r>
                            <a:rPr xmlns:a="http://schemas.openxmlformats.org/drawingml/2006/main" sz="3600" i="1">
                              <a:solidFill>
                                <a:srgbClr val="000000"/>
                              </a:solidFill>
                              <a:latin typeface="Cambria Math" panose="02040503050406030204" pitchFamily="18" charset="0"/>
                            </a:rPr>
                            <m:t>−</m:t>
                          </m:r>
                          <m:sSub>
                            <m:e>
                              <m:r>
                                <a:rPr xmlns:a="http://schemas.openxmlformats.org/drawingml/2006/main" sz="3600" i="1">
                                  <a:solidFill>
                                    <a:srgbClr val="000000"/>
                                  </a:solidFill>
                                  <a:latin typeface="Cambria Math" panose="02040503050406030204" pitchFamily="18" charset="0"/>
                                </a:rPr>
                                <m:t>𝑞</m:t>
                              </m:r>
                            </m:e>
                            <m:sub>
                              <m:r>
                                <a:rPr xmlns:a="http://schemas.openxmlformats.org/drawingml/2006/main" sz="3600" i="1">
                                  <a:solidFill>
                                    <a:srgbClr val="000000"/>
                                  </a:solidFill>
                                  <a:latin typeface="Cambria Math" panose="02040503050406030204" pitchFamily="18" charset="0"/>
                                </a:rPr>
                                <m:t>𝑐</m:t>
                              </m:r>
                            </m:sub>
                          </m:sSub>
                        </m:e>
                      </m:d>
                    </m:e>
                    <m:sup>
                      <m:r>
                        <a:rPr xmlns:a="http://schemas.openxmlformats.org/drawingml/2006/main" sz="3600" i="1">
                          <a:solidFill>
                            <a:srgbClr val="000000"/>
                          </a:solidFill>
                          <a:latin typeface="Cambria Math" panose="02040503050406030204" pitchFamily="18" charset="0"/>
                        </a:rPr>
                        <m:t>𝑣</m:t>
                      </m:r>
                    </m:sup>
                  </m:sSup>
                </m:oMath>
              </m:oMathPara>
            </a14:m>
            <a:endParaRPr sz="3600"/>
          </a:p>
        </p:txBody>
      </p:sp>
      <p:graphicFrame>
        <p:nvGraphicFramePr>
          <p:cNvPr id="176" name="Таблица 2"/>
          <p:cNvGraphicFramePr/>
          <p:nvPr/>
        </p:nvGraphicFramePr>
        <p:xfrm>
          <a:off x="2878110" y="4657090"/>
          <a:ext cx="6865499" cy="2703078"/>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1715217"/>
                <a:gridCol w="1716760"/>
                <a:gridCol w="1716760"/>
                <a:gridCol w="1716760"/>
              </a:tblGrid>
              <a:tr h="386154">
                <a:tc>
                  <a:txBody>
                    <a:bodyPr/>
                    <a:lstStyle/>
                    <a:p>
                      <a:pPr indent="269875" algn="just"/>
                      <a:r>
                        <a:rPr spc="50" sz="3200">
                          <a:sym typeface="Arial Narrow"/>
                        </a:rPr>
                        <a:t>p</a:t>
                      </a:r>
                    </a:p>
                  </a:txBody>
                  <a:tcPr marL="0" marR="0" marT="0" marB="0" anchor="t" anchorCtr="0" horzOverflow="overflow"/>
                </a:tc>
                <a:tc>
                  <a:txBody>
                    <a:bodyPr/>
                    <a:lstStyle/>
                    <a:p>
                      <a:pPr indent="269875" algn="just">
                        <a:defRPr spc="50" sz="3200">
                          <a:sym typeface="Arial Narrow"/>
                        </a:defRPr>
                      </a:pPr>
                      <a:r>
                        <a:t>u</a:t>
                      </a:r>
                      <a:r>
                        <a:rPr baseline="-25000"/>
                        <a:t>0</a:t>
                      </a:r>
                    </a:p>
                  </a:txBody>
                  <a:tcPr marL="0" marR="0" marT="0" marB="0" anchor="t" anchorCtr="0" horzOverflow="overflow"/>
                </a:tc>
                <a:tc>
                  <a:txBody>
                    <a:bodyPr/>
                    <a:lstStyle/>
                    <a:p>
                      <a:pPr indent="269875" algn="just">
                        <a:defRPr spc="50" sz="3200">
                          <a:sym typeface="Arial Narrow"/>
                        </a:defRPr>
                      </a:pPr>
                      <a:r>
                        <a:t>q</a:t>
                      </a:r>
                      <a:r>
                        <a:rPr baseline="-25000"/>
                        <a:t>c</a:t>
                      </a:r>
                    </a:p>
                  </a:txBody>
                  <a:tcPr marL="0" marR="0" marT="0" marB="0" anchor="t" anchorCtr="0" horzOverflow="overflow"/>
                </a:tc>
                <a:tc>
                  <a:txBody>
                    <a:bodyPr/>
                    <a:lstStyle/>
                    <a:p>
                      <a:pPr indent="269875" algn="just"/>
                      <a:r>
                        <a:rPr spc="50" sz="3200">
                          <a:sym typeface="Arial Narrow"/>
                        </a:rPr>
                        <a:t>v</a:t>
                      </a:r>
                    </a:p>
                  </a:txBody>
                  <a:tcPr marL="0" marR="0" marT="0" marB="0" anchor="t" anchorCtr="0" horzOverflow="overflow"/>
                </a:tc>
              </a:tr>
              <a:tr h="386154">
                <a:tc>
                  <a:txBody>
                    <a:bodyPr/>
                    <a:lstStyle/>
                    <a:p>
                      <a:pPr indent="144145" algn="just"/>
                      <a:r>
                        <a:rPr spc="50" sz="3200">
                          <a:sym typeface="Arial Narrow"/>
                        </a:rPr>
                        <a:t>0</a:t>
                      </a:r>
                    </a:p>
                  </a:txBody>
                  <a:tcPr marL="0" marR="0" marT="0" marB="0" anchor="t" anchorCtr="0" horzOverflow="overflow"/>
                </a:tc>
                <a:tc>
                  <a:txBody>
                    <a:bodyPr/>
                    <a:lstStyle/>
                    <a:p>
                      <a:pPr indent="144145" algn="just"/>
                      <a:r>
                        <a:rPr spc="50" sz="3200">
                          <a:sym typeface="Arial Narrow"/>
                        </a:rPr>
                        <a:t>1.093(5)</a:t>
                      </a:r>
                    </a:p>
                  </a:txBody>
                  <a:tcPr marL="0" marR="0" marT="0" marB="0" anchor="t" anchorCtr="0" horzOverflow="overflow"/>
                </a:tc>
                <a:tc>
                  <a:txBody>
                    <a:bodyPr/>
                    <a:lstStyle/>
                    <a:p>
                      <a:pPr indent="144145" algn="just"/>
                      <a:r>
                        <a:rPr spc="50" sz="3200">
                          <a:sym typeface="Arial Narrow"/>
                        </a:rPr>
                        <a:t>0.143(1)</a:t>
                      </a:r>
                    </a:p>
                  </a:txBody>
                  <a:tcPr marL="0" marR="0" marT="0" marB="0" anchor="t" anchorCtr="0" horzOverflow="overflow"/>
                </a:tc>
                <a:tc>
                  <a:txBody>
                    <a:bodyPr/>
                    <a:lstStyle/>
                    <a:p>
                      <a:pPr indent="144145" algn="just"/>
                      <a:r>
                        <a:rPr spc="50" sz="3200">
                          <a:sym typeface="Arial Narrow"/>
                        </a:rPr>
                        <a:t>1.66(1)</a:t>
                      </a:r>
                    </a:p>
                  </a:txBody>
                  <a:tcPr marL="0" marR="0" marT="0" marB="0" anchor="t" anchorCtr="0" horzOverflow="overflow"/>
                </a:tc>
              </a:tr>
              <a:tr h="386154">
                <a:tc>
                  <a:txBody>
                    <a:bodyPr/>
                    <a:lstStyle/>
                    <a:p>
                      <a:pPr indent="144145" algn="just">
                        <a:defRPr spc="50" sz="3200">
                          <a:sym typeface="Arial Narrow"/>
                        </a:defRPr>
                      </a:pPr>
                      <a:r>
                        <a:t>0</a:t>
                      </a:r>
                      <a:r>
                        <a:t>.001</a:t>
                      </a:r>
                    </a:p>
                  </a:txBody>
                  <a:tcPr marL="0" marR="0" marT="0" marB="0" anchor="t" anchorCtr="0" horzOverflow="overflow"/>
                </a:tc>
                <a:tc>
                  <a:txBody>
                    <a:bodyPr/>
                    <a:lstStyle/>
                    <a:p>
                      <a:pPr indent="144145" algn="just"/>
                      <a:r>
                        <a:rPr spc="50" sz="3200">
                          <a:sym typeface="Arial Narrow"/>
                        </a:rPr>
                        <a:t>1.126(9)</a:t>
                      </a:r>
                    </a:p>
                  </a:txBody>
                  <a:tcPr marL="0" marR="0" marT="0" marB="0" anchor="t" anchorCtr="0" horzOverflow="overflow"/>
                </a:tc>
                <a:tc>
                  <a:txBody>
                    <a:bodyPr/>
                    <a:lstStyle/>
                    <a:p>
                      <a:pPr indent="144145" algn="just"/>
                      <a:r>
                        <a:rPr spc="50" sz="3200">
                          <a:sym typeface="Arial Narrow"/>
                        </a:rPr>
                        <a:t>0.143(3)</a:t>
                      </a:r>
                    </a:p>
                  </a:txBody>
                  <a:tcPr marL="0" marR="0" marT="0" marB="0" anchor="t" anchorCtr="0" horzOverflow="overflow"/>
                </a:tc>
                <a:tc>
                  <a:txBody>
                    <a:bodyPr/>
                    <a:lstStyle/>
                    <a:p>
                      <a:pPr indent="144145" algn="just"/>
                      <a:r>
                        <a:rPr spc="50" sz="3200">
                          <a:sym typeface="Arial Narrow"/>
                        </a:rPr>
                        <a:t>1.69(2)</a:t>
                      </a:r>
                    </a:p>
                  </a:txBody>
                  <a:tcPr marL="0" marR="0" marT="0" marB="0" anchor="t" anchorCtr="0" horzOverflow="overflow"/>
                </a:tc>
              </a:tr>
              <a:tr h="386154">
                <a:tc>
                  <a:txBody>
                    <a:bodyPr/>
                    <a:lstStyle/>
                    <a:p>
                      <a:pPr indent="144145" algn="just"/>
                      <a:r>
                        <a:rPr spc="50" sz="3200">
                          <a:sym typeface="Arial Narrow"/>
                        </a:rPr>
                        <a:t>0.01</a:t>
                      </a:r>
                    </a:p>
                  </a:txBody>
                  <a:tcPr marL="0" marR="0" marT="0" marB="0" anchor="t" anchorCtr="0" horzOverflow="overflow"/>
                </a:tc>
                <a:tc>
                  <a:txBody>
                    <a:bodyPr/>
                    <a:lstStyle/>
                    <a:p>
                      <a:pPr indent="144145" algn="just"/>
                      <a:r>
                        <a:rPr spc="50" sz="3200">
                          <a:sym typeface="Arial Narrow"/>
                        </a:rPr>
                        <a:t>1.165(8)</a:t>
                      </a:r>
                    </a:p>
                  </a:txBody>
                  <a:tcPr marL="0" marR="0" marT="0" marB="0" anchor="t" anchorCtr="0" horzOverflow="overflow"/>
                </a:tc>
                <a:tc>
                  <a:txBody>
                    <a:bodyPr/>
                    <a:lstStyle/>
                    <a:p>
                      <a:pPr indent="144145" algn="just"/>
                      <a:r>
                        <a:rPr spc="50" sz="3200">
                          <a:sym typeface="Arial Narrow"/>
                        </a:rPr>
                        <a:t>0.166(2)</a:t>
                      </a:r>
                    </a:p>
                  </a:txBody>
                  <a:tcPr marL="0" marR="0" marT="0" marB="0" anchor="t" anchorCtr="0" horzOverflow="overflow"/>
                </a:tc>
                <a:tc>
                  <a:txBody>
                    <a:bodyPr/>
                    <a:lstStyle/>
                    <a:p>
                      <a:pPr indent="144145" algn="just"/>
                      <a:r>
                        <a:rPr spc="50" sz="3200">
                          <a:sym typeface="Arial Narrow"/>
                        </a:rPr>
                        <a:t>1.70(1)</a:t>
                      </a:r>
                    </a:p>
                  </a:txBody>
                  <a:tcPr marL="0" marR="0" marT="0" marB="0" anchor="t" anchorCtr="0" horzOverflow="overflow"/>
                </a:tc>
              </a:tr>
              <a:tr h="386154">
                <a:tc>
                  <a:txBody>
                    <a:bodyPr/>
                    <a:lstStyle/>
                    <a:p>
                      <a:pPr indent="144145" algn="just"/>
                      <a:r>
                        <a:rPr spc="50" sz="3200">
                          <a:sym typeface="Arial Narrow"/>
                        </a:rPr>
                        <a:t>0.05</a:t>
                      </a:r>
                    </a:p>
                  </a:txBody>
                  <a:tcPr marL="0" marR="0" marT="0" marB="0" anchor="t" anchorCtr="0" horzOverflow="overflow"/>
                </a:tc>
                <a:tc>
                  <a:txBody>
                    <a:bodyPr/>
                    <a:lstStyle/>
                    <a:p>
                      <a:pPr indent="144145" algn="just"/>
                      <a:r>
                        <a:rPr spc="50" sz="3200">
                          <a:sym typeface="Arial Narrow"/>
                        </a:rPr>
                        <a:t>1.27(1)</a:t>
                      </a:r>
                    </a:p>
                  </a:txBody>
                  <a:tcPr marL="0" marR="0" marT="0" marB="0" anchor="t" anchorCtr="0" horzOverflow="overflow"/>
                </a:tc>
                <a:tc>
                  <a:txBody>
                    <a:bodyPr/>
                    <a:lstStyle/>
                    <a:p>
                      <a:pPr indent="144145" algn="just"/>
                      <a:r>
                        <a:rPr spc="50" sz="3200">
                          <a:sym typeface="Arial Narrow"/>
                        </a:rPr>
                        <a:t>0.202(2)</a:t>
                      </a:r>
                    </a:p>
                  </a:txBody>
                  <a:tcPr marL="0" marR="0" marT="0" marB="0" anchor="t" anchorCtr="0" horzOverflow="overflow"/>
                </a:tc>
                <a:tc>
                  <a:txBody>
                    <a:bodyPr/>
                    <a:lstStyle/>
                    <a:p>
                      <a:pPr indent="144145" algn="just"/>
                      <a:r>
                        <a:rPr spc="50" sz="3200">
                          <a:sym typeface="Arial Narrow"/>
                        </a:rPr>
                        <a:t>1.74(2)</a:t>
                      </a:r>
                    </a:p>
                  </a:txBody>
                  <a:tcPr marL="0" marR="0" marT="0" marB="0" anchor="t" anchorCtr="0" horzOverflow="overflow"/>
                </a:tc>
              </a:tr>
              <a:tr h="386154">
                <a:tc>
                  <a:txBody>
                    <a:bodyPr/>
                    <a:lstStyle/>
                    <a:p>
                      <a:pPr indent="144145" algn="just"/>
                      <a:r>
                        <a:rPr spc="50" sz="3200">
                          <a:sym typeface="Arial Narrow"/>
                        </a:rPr>
                        <a:t>0.1</a:t>
                      </a:r>
                    </a:p>
                  </a:txBody>
                  <a:tcPr marL="0" marR="0" marT="0" marB="0" anchor="t" anchorCtr="0" horzOverflow="overflow"/>
                </a:tc>
                <a:tc>
                  <a:txBody>
                    <a:bodyPr/>
                    <a:lstStyle/>
                    <a:p>
                      <a:pPr indent="144145" algn="just"/>
                      <a:r>
                        <a:rPr spc="50" sz="3200">
                          <a:sym typeface="Arial Narrow"/>
                        </a:rPr>
                        <a:t>1.38(1)</a:t>
                      </a:r>
                    </a:p>
                  </a:txBody>
                  <a:tcPr marL="0" marR="0" marT="0" marB="0" anchor="t" anchorCtr="0" horzOverflow="overflow"/>
                </a:tc>
                <a:tc>
                  <a:txBody>
                    <a:bodyPr/>
                    <a:lstStyle/>
                    <a:p>
                      <a:pPr indent="144145" algn="just"/>
                      <a:r>
                        <a:rPr spc="50" sz="3200">
                          <a:sym typeface="Arial Narrow"/>
                        </a:rPr>
                        <a:t>0.224(2)</a:t>
                      </a:r>
                    </a:p>
                  </a:txBody>
                  <a:tcPr marL="0" marR="0" marT="0" marB="0" anchor="t" anchorCtr="0" horzOverflow="overflow"/>
                </a:tc>
                <a:tc>
                  <a:txBody>
                    <a:bodyPr/>
                    <a:lstStyle/>
                    <a:p>
                      <a:pPr indent="144145" algn="just"/>
                      <a:r>
                        <a:rPr spc="50" sz="3200">
                          <a:sym typeface="Arial Narrow"/>
                        </a:rPr>
                        <a:t>1.79(1)</a:t>
                      </a:r>
                    </a:p>
                  </a:txBody>
                  <a:tcPr marL="0" marR="0" marT="0" marB="0" anchor="t" anchorCtr="0" horzOverflow="overflow"/>
                </a:tc>
              </a:tr>
              <a:tr h="386154">
                <a:tc>
                  <a:txBody>
                    <a:bodyPr/>
                    <a:lstStyle/>
                    <a:p>
                      <a:pPr indent="144145" algn="just"/>
                      <a:r>
                        <a:rPr spc="50" sz="3200">
                          <a:sym typeface="Arial Narrow"/>
                        </a:rPr>
                        <a:t>0.2</a:t>
                      </a:r>
                    </a:p>
                  </a:txBody>
                  <a:tcPr marL="0" marR="0" marT="0" marB="0" anchor="t" anchorCtr="0" horzOverflow="overflow"/>
                </a:tc>
                <a:tc>
                  <a:txBody>
                    <a:bodyPr/>
                    <a:lstStyle/>
                    <a:p>
                      <a:pPr indent="144145" algn="just"/>
                      <a:r>
                        <a:rPr spc="50" sz="3200">
                          <a:sym typeface="Arial Narrow"/>
                        </a:rPr>
                        <a:t>1.54(2)</a:t>
                      </a:r>
                    </a:p>
                  </a:txBody>
                  <a:tcPr marL="0" marR="0" marT="0" marB="0" anchor="t" anchorCtr="0" horzOverflow="overflow"/>
                </a:tc>
                <a:tc>
                  <a:txBody>
                    <a:bodyPr/>
                    <a:lstStyle/>
                    <a:p>
                      <a:pPr indent="144145" algn="just"/>
                      <a:r>
                        <a:rPr spc="50" sz="3200">
                          <a:sym typeface="Arial Narrow"/>
                        </a:rPr>
                        <a:t>0.249(3)</a:t>
                      </a:r>
                    </a:p>
                  </a:txBody>
                  <a:tcPr marL="0" marR="0" marT="0" marB="0" anchor="t" anchorCtr="0" horzOverflow="overflow"/>
                </a:tc>
                <a:tc>
                  <a:txBody>
                    <a:bodyPr/>
                    <a:lstStyle/>
                    <a:p>
                      <a:pPr indent="144145" algn="just"/>
                      <a:r>
                        <a:rPr spc="50" sz="3200">
                          <a:sym typeface="Arial Narrow"/>
                        </a:rPr>
                        <a:t>1.88(2)</a:t>
                      </a:r>
                    </a:p>
                  </a:txBody>
                  <a:tcPr marL="0" marR="0" marT="0" marB="0" anchor="t" anchorCtr="0" horzOverflow="overflow"/>
                </a:tc>
              </a:tr>
            </a:tbl>
          </a:graphicData>
        </a:graphic>
      </p:graphicFrame>
      <p:sp>
        <p:nvSpPr>
          <p:cNvPr id="177" name="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Text…"/>
          <p:cNvSpPr txBox="1"/>
          <p:nvPr/>
        </p:nvSpPr>
        <p:spPr>
          <a:xfrm>
            <a:off x="787399" y="8439460"/>
            <a:ext cx="11615995" cy="711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a:defRPr sz="2100">
                <a:solidFill>
                  <a:srgbClr val="253957"/>
                </a:solidFill>
              </a:defRPr>
            </a:pPr>
          </a:p>
          <a:p>
            <a:pPr algn="l">
              <a:defRPr sz="1800">
                <a:solidFill>
                  <a:srgbClr val="253957"/>
                </a:solidFill>
              </a:defRPr>
            </a:pPr>
            <a:r>
              <a:t>[</a:t>
            </a:r>
            <a:r>
              <a:t>7</a:t>
            </a:r>
            <a:r>
              <a:t>]</a:t>
            </a:r>
            <a:r>
              <a:t> </a:t>
            </a:r>
            <a:r>
              <a:rPr sz="2100"/>
              <a:t>G Ódor - </a:t>
            </a:r>
            <a:r>
              <a:rPr i="1" sz="2100"/>
              <a:t>Universality classes in nonequilibrium lattice system</a:t>
            </a:r>
            <a:r>
              <a:rPr sz="2100"/>
              <a:t>s - Reviews of modern physics, 2004 - APS</a:t>
            </a:r>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A7A7A7"/>
      </a:dk2>
      <a:lt2>
        <a:srgbClr val="535353"/>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a:ea typeface="Helvetica"/>
        <a:cs typeface="Helvetica"/>
      </a:majorFont>
      <a:minorFont>
        <a:latin typeface="Helvetica Neue"/>
        <a:ea typeface="Helvetica Neue"/>
        <a:cs typeface="Helvetica Neue"/>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5400" dir="5400000">
              <a:srgbClr val="000000">
                <a:alpha val="50000"/>
              </a:srgbClr>
            </a:outerShdw>
          </a:effectLst>
        </a:effectStyle>
        <a:effectStyle>
          <a:effectLst>
            <a:outerShdw sx="100000" sy="100000" kx="0" ky="0" algn="b" rotWithShape="0" blurRad="38100" dist="25400" dir="5400000">
              <a:srgbClr val="000000">
                <a:alpha val="50000"/>
              </a:srgbClr>
            </a:outerShdw>
          </a:effectLst>
        </a:effectStyle>
        <a:effectStyle>
          <a:effectLst>
            <a:outerShdw sx="100000" sy="100000" kx="0" ky="0" algn="b" rotWithShape="0" blurRad="381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sx="100000" sy="100000" kx="0" ky="0" algn="b" rotWithShape="0" blurRad="38100" dist="25400" dir="5400000">
            <a:srgbClr val="000000">
              <a:alpha val="50000"/>
            </a:srgbClr>
          </a:outerShdw>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Arial Narrow"/>
            <a:ea typeface="Arial Narrow"/>
            <a:cs typeface="Arial Narrow"/>
            <a:sym typeface="Arial Narrow"/>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outerShdw sx="100000" sy="100000" kx="0" ky="0" algn="b" rotWithShape="0" blurRad="38100" dist="25400" dir="5400000">
            <a:srgbClr val="000000">
              <a:alpha val="50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Arial Narrow"/>
            <a:ea typeface="Arial Narrow"/>
            <a:cs typeface="Arial Narrow"/>
            <a:sym typeface="Arial Narrow"/>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A7A7A7"/>
      </a:dk2>
      <a:lt2>
        <a:srgbClr val="535353"/>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a:ea typeface="Helvetica"/>
        <a:cs typeface="Helvetica"/>
      </a:majorFont>
      <a:minorFont>
        <a:latin typeface="Helvetica Neue"/>
        <a:ea typeface="Helvetica Neue"/>
        <a:cs typeface="Helvetica Neue"/>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5400" dir="5400000">
              <a:srgbClr val="000000">
                <a:alpha val="50000"/>
              </a:srgbClr>
            </a:outerShdw>
          </a:effectLst>
        </a:effectStyle>
        <a:effectStyle>
          <a:effectLst>
            <a:outerShdw sx="100000" sy="100000" kx="0" ky="0" algn="b" rotWithShape="0" blurRad="38100" dist="25400" dir="5400000">
              <a:srgbClr val="000000">
                <a:alpha val="50000"/>
              </a:srgbClr>
            </a:outerShdw>
          </a:effectLst>
        </a:effectStyle>
        <a:effectStyle>
          <a:effectLst>
            <a:outerShdw sx="100000" sy="100000" kx="0" ky="0" algn="b" rotWithShape="0" blurRad="381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sx="100000" sy="100000" kx="0" ky="0" algn="b" rotWithShape="0" blurRad="38100" dist="25400" dir="5400000">
            <a:srgbClr val="000000">
              <a:alpha val="50000"/>
            </a:srgbClr>
          </a:outerShdw>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Arial Narrow"/>
            <a:ea typeface="Arial Narrow"/>
            <a:cs typeface="Arial Narrow"/>
            <a:sym typeface="Arial Narrow"/>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outerShdw sx="100000" sy="100000" kx="0" ky="0" algn="b" rotWithShape="0" blurRad="38100" dist="25400" dir="5400000">
            <a:srgbClr val="000000">
              <a:alpha val="50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Arial Narrow"/>
            <a:ea typeface="Arial Narrow"/>
            <a:cs typeface="Arial Narrow"/>
            <a:sym typeface="Arial Narrow"/>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