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 id="260" r:id="rId12"/>
    <p:sldId id="261" r:id="rId13"/>
    <p:sldId id="262" r:id="rId14"/>
    <p:sldId id="263" r:id="rId15"/>
    <p:sldId id="264" r:id="rId16"/>
    <p:sldId id="265" r:id="rId17"/>
    <p:sldId id="266" r:id="rId18"/>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lvl1pPr>
    <a:lvl2pPr marL="0" marR="0" indent="45720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lvl2pPr>
    <a:lvl3pPr marL="0" marR="0" indent="91440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lvl3pPr>
    <a:lvl4pPr marL="0" marR="0" indent="137160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lvl4pPr>
    <a:lvl5pPr marL="0" marR="0" indent="182880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lvl5pPr>
    <a:lvl6pPr marL="0" marR="0" indent="228600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lvl6pPr>
    <a:lvl7pPr marL="0" marR="0" indent="274320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lvl7pPr>
    <a:lvl8pPr marL="0" marR="0" indent="320040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lvl8pPr>
    <a:lvl9pPr marL="0" marR="0" indent="365760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5D8CA"/>
          </a:solidFill>
        </a:fill>
      </a:tcStyle>
    </a:wholeTbl>
    <a:band2H>
      <a:tcTxStyle b="def" i="def"/>
      <a:tcStyle>
        <a:tcBdr/>
        <a:fill>
          <a:solidFill>
            <a:srgbClr val="FAECE6"/>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wholeTbl>
    <a:band2H>
      <a:tcTxStyle b="def" i="def"/>
      <a:tcStyle>
        <a:tcBdr/>
        <a:fill>
          <a:solidFill>
            <a:srgbClr val="FFFFFF"/>
          </a:solidFill>
        </a:fill>
      </a:tcStyle>
    </a:band2H>
    <a:firstCol>
      <a:tcTxStyle b="off"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Col>
    <a:lastRow>
      <a:tcTxStyle b="off"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ff"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 styleId="{EEE7283C-3CF3-47DC-8721-378D4A62B22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8D0CD"/>
          </a:solidFill>
        </a:fill>
      </a:tcStyle>
    </a:wholeTbl>
    <a:band2H>
      <a:tcTxStyle b="def" i="def"/>
      <a:tcStyle>
        <a:tcBdr/>
        <a:fill>
          <a:solidFill>
            <a:srgbClr val="EDE9E8"/>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CF821DB8-F4EB-4A41-A1BA-3FCAFE7338EE}"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CDFD9"/>
          </a:solidFill>
        </a:fill>
      </a:tcStyle>
    </a:wholeTbl>
    <a:band2H>
      <a:tcTxStyle b="def" i="def"/>
      <a:tcStyle>
        <a:tcBdr/>
        <a:fill>
          <a:solidFill>
            <a:srgbClr val="EEF0ED"/>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33BA23B1-9221-436E-865A-0063620EA4FD}"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b="def" i="def"/>
      <a:tcStyle>
        <a:tcBdr/>
        <a:fill>
          <a:solidFill>
            <a:srgbClr val="FFFFFF"/>
          </a:solidFill>
        </a:fill>
      </a:tcStyle>
    </a:band2H>
    <a:firstCol>
      <a:tcTxStyle b="on" i="off">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aj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b="def" i="def"/>
      <a:tcStyle>
        <a:tcBdr/>
        <a:fill>
          <a:solidFill>
            <a:srgbClr val="E6E6E6"/>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106" name="Shape 106"/>
          <p:cNvSpPr/>
          <p:nvPr>
            <p:ph type="sldImg"/>
          </p:nvPr>
        </p:nvSpPr>
        <p:spPr>
          <a:xfrm>
            <a:off x="1143000" y="685800"/>
            <a:ext cx="4572000" cy="3429000"/>
          </a:xfrm>
          <a:prstGeom prst="rect">
            <a:avLst/>
          </a:prstGeom>
        </p:spPr>
        <p:txBody>
          <a:bodyPr/>
          <a:lstStyle/>
          <a:p>
            <a:pPr/>
          </a:p>
        </p:txBody>
      </p:sp>
      <p:sp>
        <p:nvSpPr>
          <p:cNvPr id="107" name="Shape 107"/>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latinLnBrk="0">
      <a:defRPr sz="1200">
        <a:latin typeface="+mn-lt"/>
        <a:ea typeface="+mn-ea"/>
        <a:cs typeface="+mn-cs"/>
        <a:sym typeface="Calibri"/>
      </a:defRPr>
    </a:lvl1pPr>
    <a:lvl2pPr indent="228600" latinLnBrk="0">
      <a:defRPr sz="1200">
        <a:latin typeface="+mn-lt"/>
        <a:ea typeface="+mn-ea"/>
        <a:cs typeface="+mn-cs"/>
        <a:sym typeface="Calibri"/>
      </a:defRPr>
    </a:lvl2pPr>
    <a:lvl3pPr indent="457200" latinLnBrk="0">
      <a:defRPr sz="1200">
        <a:latin typeface="+mn-lt"/>
        <a:ea typeface="+mn-ea"/>
        <a:cs typeface="+mn-cs"/>
        <a:sym typeface="Calibri"/>
      </a:defRPr>
    </a:lvl3pPr>
    <a:lvl4pPr indent="685800" latinLnBrk="0">
      <a:defRPr sz="1200">
        <a:latin typeface="+mn-lt"/>
        <a:ea typeface="+mn-ea"/>
        <a:cs typeface="+mn-cs"/>
        <a:sym typeface="Calibri"/>
      </a:defRPr>
    </a:lvl4pPr>
    <a:lvl5pPr indent="914400" latinLnBrk="0">
      <a:defRPr sz="1200">
        <a:latin typeface="+mn-lt"/>
        <a:ea typeface="+mn-ea"/>
        <a:cs typeface="+mn-cs"/>
        <a:sym typeface="Calibri"/>
      </a:defRPr>
    </a:lvl5pPr>
    <a:lvl6pPr indent="1143000" latinLnBrk="0">
      <a:defRPr sz="1200">
        <a:latin typeface="+mn-lt"/>
        <a:ea typeface="+mn-ea"/>
        <a:cs typeface="+mn-cs"/>
        <a:sym typeface="Calibri"/>
      </a:defRPr>
    </a:lvl6pPr>
    <a:lvl7pPr indent="1371600" latinLnBrk="0">
      <a:defRPr sz="1200">
        <a:latin typeface="+mn-lt"/>
        <a:ea typeface="+mn-ea"/>
        <a:cs typeface="+mn-cs"/>
        <a:sym typeface="Calibri"/>
      </a:defRPr>
    </a:lvl7pPr>
    <a:lvl8pPr indent="1600200" latinLnBrk="0">
      <a:defRPr sz="1200">
        <a:latin typeface="+mn-lt"/>
        <a:ea typeface="+mn-ea"/>
        <a:cs typeface="+mn-cs"/>
        <a:sym typeface="Calibri"/>
      </a:defRPr>
    </a:lvl8pPr>
    <a:lvl9pPr indent="1828800" latinLnBrk="0">
      <a:defRPr sz="1200">
        <a:latin typeface="+mn-lt"/>
        <a:ea typeface="+mn-ea"/>
        <a:cs typeface="+mn-cs"/>
        <a:sym typeface="Calibri"/>
      </a:defRPr>
    </a:lvl9pPr>
  </p:notesStyle>
</p:notesMaster>
</file>

<file path=ppt/notesSlides/_rels/notesSlide1.xml.rels><?xml version="1.0" encoding="UTF-8"?>
<Relationships xmlns="http://schemas.openxmlformats.org/package/2006/relationships"><Relationship Id="rId1" Type="http://schemas.openxmlformats.org/officeDocument/2006/relationships/slide" Target="../slides/slide1.xml"/><Relationship Id="rId2" Type="http://schemas.openxmlformats.org/officeDocument/2006/relationships/notesMaster" Target="../notesMasters/notesMaster1.xml"/></Relationships>

</file>

<file path=ppt/notesSlides/_rels/notesSlide10.xml.rels><?xml version="1.0" encoding="UTF-8"?>
<Relationships xmlns="http://schemas.openxmlformats.org/package/2006/relationships"><Relationship Id="rId1" Type="http://schemas.openxmlformats.org/officeDocument/2006/relationships/slide" Target="../slides/slide10.xml"/><Relationship Id="rId2" Type="http://schemas.openxmlformats.org/officeDocument/2006/relationships/notesMaster" Target="../notesMasters/notesMaster1.xml"/></Relationships>

</file>

<file path=ppt/notesSlides/_rels/notesSlide11.xml.rels><?xml version="1.0" encoding="UTF-8"?>
<Relationships xmlns="http://schemas.openxmlformats.org/package/2006/relationships"><Relationship Id="rId1" Type="http://schemas.openxmlformats.org/officeDocument/2006/relationships/slide" Target="../slides/slide11.xml"/><Relationship Id="rId2" Type="http://schemas.openxmlformats.org/officeDocument/2006/relationships/notesMaster" Target="../notesMasters/notesMaster1.xml"/></Relationships>

</file>

<file path=ppt/notesSlides/_rels/notesSlide2.xml.rels><?xml version="1.0" encoding="UTF-8"?>
<Relationships xmlns="http://schemas.openxmlformats.org/package/2006/relationships"><Relationship Id="rId1" Type="http://schemas.openxmlformats.org/officeDocument/2006/relationships/slide" Target="../slides/slide2.xml"/><Relationship Id="rId2" Type="http://schemas.openxmlformats.org/officeDocument/2006/relationships/notesMaster" Target="../notesMasters/notesMaster1.xml"/></Relationships>

</file>

<file path=ppt/notesSlides/_rels/notesSlide3.xml.rels><?xml version="1.0" encoding="UTF-8"?>
<Relationships xmlns="http://schemas.openxmlformats.org/package/2006/relationships"><Relationship Id="rId1" Type="http://schemas.openxmlformats.org/officeDocument/2006/relationships/slide" Target="../slides/slide3.xml"/><Relationship Id="rId2" Type="http://schemas.openxmlformats.org/officeDocument/2006/relationships/notesMaster" Target="../notesMasters/notesMaster1.xml"/></Relationships>

</file>

<file path=ppt/notesSlides/_rels/notesSlide4.xml.rels><?xml version="1.0" encoding="UTF-8"?>
<Relationships xmlns="http://schemas.openxmlformats.org/package/2006/relationships"><Relationship Id="rId1" Type="http://schemas.openxmlformats.org/officeDocument/2006/relationships/slide" Target="../slides/slide4.xml"/><Relationship Id="rId2" Type="http://schemas.openxmlformats.org/officeDocument/2006/relationships/notesMaster" Target="../notesMasters/notesMaster1.xml"/></Relationships>

</file>

<file path=ppt/notesSlides/_rels/notesSlide5.xml.rels><?xml version="1.0" encoding="UTF-8"?>
<Relationships xmlns="http://schemas.openxmlformats.org/package/2006/relationships"><Relationship Id="rId1" Type="http://schemas.openxmlformats.org/officeDocument/2006/relationships/slide" Target="../slides/slide5.xml"/><Relationship Id="rId2" Type="http://schemas.openxmlformats.org/officeDocument/2006/relationships/notesMaster" Target="../notesMasters/notesMaster1.xml"/></Relationships>

</file>

<file path=ppt/notesSlides/_rels/notesSlide6.xml.rels><?xml version="1.0" encoding="UTF-8"?>
<Relationships xmlns="http://schemas.openxmlformats.org/package/2006/relationships"><Relationship Id="rId1" Type="http://schemas.openxmlformats.org/officeDocument/2006/relationships/slide" Target="../slides/slide6.xml"/><Relationship Id="rId2" Type="http://schemas.openxmlformats.org/officeDocument/2006/relationships/notesMaster" Target="../notesMasters/notesMaster1.xml"/></Relationships>

</file>

<file path=ppt/notesSlides/_rels/notesSlide7.xml.rels><?xml version="1.0" encoding="UTF-8"?>
<Relationships xmlns="http://schemas.openxmlformats.org/package/2006/relationships"><Relationship Id="rId1" Type="http://schemas.openxmlformats.org/officeDocument/2006/relationships/slide" Target="../slides/slide7.xml"/><Relationship Id="rId2" Type="http://schemas.openxmlformats.org/officeDocument/2006/relationships/notesMaster" Target="../notesMasters/notesMaster1.xml"/></Relationships>

</file>

<file path=ppt/notesSlides/_rels/notesSlide8.xml.rels><?xml version="1.0" encoding="UTF-8"?>
<Relationships xmlns="http://schemas.openxmlformats.org/package/2006/relationships"><Relationship Id="rId1" Type="http://schemas.openxmlformats.org/officeDocument/2006/relationships/slide" Target="../slides/slide8.xml"/><Relationship Id="rId2" Type="http://schemas.openxmlformats.org/officeDocument/2006/relationships/notesMaster" Target="../notesMasters/notesMaster1.xml"/></Relationships>

</file>

<file path=ppt/notesSlides/_rels/notesSlide9.xml.rels><?xml version="1.0" encoding="UTF-8"?>
<Relationships xmlns="http://schemas.openxmlformats.org/package/2006/relationships"><Relationship Id="rId1" Type="http://schemas.openxmlformats.org/officeDocument/2006/relationships/slide" Target="../slides/slide9.xml"/><Relationship Id="rId2"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11" name="Shape 111"/>
          <p:cNvSpPr/>
          <p:nvPr>
            <p:ph type="sldImg"/>
          </p:nvPr>
        </p:nvSpPr>
        <p:spPr>
          <a:prstGeom prst="rect">
            <a:avLst/>
          </a:prstGeom>
        </p:spPr>
        <p:txBody>
          <a:bodyPr/>
          <a:lstStyle/>
          <a:p>
            <a:pPr/>
          </a:p>
        </p:txBody>
      </p:sp>
      <p:sp>
        <p:nvSpPr>
          <p:cNvPr id="112" name="Shape 112"/>
          <p:cNvSpPr/>
          <p:nvPr>
            <p:ph type="body" sz="quarter" idx="1"/>
          </p:nvPr>
        </p:nvSpPr>
        <p:spPr>
          <a:prstGeom prst="rect">
            <a:avLst/>
          </a:prstGeom>
        </p:spPr>
        <p:txBody>
          <a:bodyPr/>
          <a:lstStyle/>
          <a:p>
            <a:pPr/>
            <a:r>
              <a:t>Hello</a:t>
            </a:r>
          </a:p>
          <a:p>
            <a:pPr/>
            <a:r>
              <a:t>As you maybe have read my name from the schedule, I am Mariia Guskova. A master student from Moscow institute of electronics and mathematics.</a:t>
            </a:r>
          </a:p>
          <a:p>
            <a:pPr/>
            <a:r>
              <a:t>And today I will talk about random number generators and technology AVX512</a:t>
            </a:r>
          </a:p>
          <a:p>
            <a:pPr/>
            <a:r>
              <a:t>In the next few slides I will explain what is avx512</a:t>
            </a: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24" name="Shape 224"/>
          <p:cNvSpPr/>
          <p:nvPr>
            <p:ph type="sldImg"/>
          </p:nvPr>
        </p:nvSpPr>
        <p:spPr>
          <a:prstGeom prst="rect">
            <a:avLst/>
          </a:prstGeom>
        </p:spPr>
        <p:txBody>
          <a:bodyPr/>
          <a:lstStyle/>
          <a:p>
            <a:pPr/>
          </a:p>
        </p:txBody>
      </p:sp>
      <p:sp>
        <p:nvSpPr>
          <p:cNvPr id="225" name="Shape 225"/>
          <p:cNvSpPr/>
          <p:nvPr>
            <p:ph type="body" sz="quarter" idx="1"/>
          </p:nvPr>
        </p:nvSpPr>
        <p:spPr>
          <a:prstGeom prst="rect">
            <a:avLst/>
          </a:prstGeom>
        </p:spPr>
        <p:txBody>
          <a:bodyPr/>
          <a:lstStyle/>
          <a:p>
            <a:pPr/>
            <a:r>
              <a:t>Here the same calculations but for optimization level –O3</a:t>
            </a:r>
          </a:p>
          <a:p>
            <a:pPr/>
            <a:r>
              <a:t>With this optimization speeds are higher than for o0 optimizations.</a:t>
            </a:r>
          </a:p>
          <a:p>
            <a:pPr/>
          </a:p>
          <a:p>
            <a:pPr/>
          </a:p>
          <a:p>
            <a:pPr/>
            <a:r>
              <a:t>Somewhere sse version is slower than ansi .</a:t>
            </a:r>
          </a:p>
          <a:p>
            <a:p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31" name="Shape 231"/>
          <p:cNvSpPr/>
          <p:nvPr>
            <p:ph type="sldImg"/>
          </p:nvPr>
        </p:nvSpPr>
        <p:spPr>
          <a:prstGeom prst="rect">
            <a:avLst/>
          </a:prstGeom>
        </p:spPr>
        <p:txBody>
          <a:bodyPr/>
          <a:lstStyle/>
          <a:p>
            <a:pPr/>
          </a:p>
        </p:txBody>
      </p:sp>
      <p:sp>
        <p:nvSpPr>
          <p:cNvPr id="232" name="Shape 232"/>
          <p:cNvSpPr/>
          <p:nvPr>
            <p:ph type="body" sz="quarter" idx="1"/>
          </p:nvPr>
        </p:nvSpPr>
        <p:spPr>
          <a:prstGeom prst="rect">
            <a:avLst/>
          </a:prstGeom>
        </p:spPr>
        <p:txBody>
          <a:bodyPr/>
          <a:lstStyle/>
          <a:p>
            <a:pPr/>
            <a:r>
              <a:t>All the generators have been implemented with avx512 instructions and zmm registers. </a:t>
            </a:r>
          </a:p>
          <a:p>
            <a:pPr/>
            <a:r>
              <a:t>They all works properly, and give the same sequence as previous versions</a:t>
            </a:r>
          </a:p>
          <a:p>
            <a:pPr/>
            <a:r>
              <a:t>On average avx 512 is 20 times faster than ansi c version for o0 optimization level</a:t>
            </a:r>
          </a:p>
          <a:p>
            <a:pPr/>
            <a:r>
              <a:t>In compare with avx2 version avx512 faster </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19" name="Shape 119"/>
          <p:cNvSpPr/>
          <p:nvPr>
            <p:ph type="sldImg"/>
          </p:nvPr>
        </p:nvSpPr>
        <p:spPr>
          <a:prstGeom prst="rect">
            <a:avLst/>
          </a:prstGeom>
        </p:spPr>
        <p:txBody>
          <a:bodyPr/>
          <a:lstStyle/>
          <a:p>
            <a:pPr/>
          </a:p>
        </p:txBody>
      </p:sp>
      <p:sp>
        <p:nvSpPr>
          <p:cNvPr id="120" name="Shape 120"/>
          <p:cNvSpPr/>
          <p:nvPr>
            <p:ph type="body" sz="quarter" idx="1"/>
          </p:nvPr>
        </p:nvSpPr>
        <p:spPr>
          <a:prstGeom prst="rect">
            <a:avLst/>
          </a:prstGeom>
        </p:spPr>
        <p:txBody>
          <a:bodyPr/>
          <a:lstStyle/>
          <a:p>
            <a:pPr/>
            <a:r>
              <a:t>I’m sure that all of you have used random numbers. Now there are a lot of random numbers generators</a:t>
            </a:r>
          </a:p>
          <a:p>
            <a:pPr/>
            <a:r>
              <a:t>For computer simulation they should have next properties : statistical properties (random numbers should be uniformly distributed, correlations between independent parts of sequence shouldn’t exist), long period, generator should be fast and not to use a lot of resources such as memory</a:t>
            </a:r>
          </a:p>
          <a:p>
            <a:pPr/>
            <a:r>
              <a:t>Some theorems about period and statistical properties should exist</a:t>
            </a:r>
          </a:p>
          <a:p>
            <a:pPr/>
            <a:r>
              <a:t>Generator should produce the same sequence for all machines, operating system shouldn’t matter</a:t>
            </a:r>
          </a:p>
          <a:p>
            <a:pPr/>
            <a:r>
              <a:t>And functions which allow to skip part of the sequence is necessary for generation in parallel threads</a:t>
            </a:r>
          </a:p>
          <a:p>
            <a:p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7" name="Shape 127"/>
          <p:cNvSpPr/>
          <p:nvPr>
            <p:ph type="sldImg"/>
          </p:nvPr>
        </p:nvSpPr>
        <p:spPr>
          <a:prstGeom prst="rect">
            <a:avLst/>
          </a:prstGeom>
        </p:spPr>
        <p:txBody>
          <a:bodyPr/>
          <a:lstStyle/>
          <a:p>
            <a:pPr/>
          </a:p>
        </p:txBody>
      </p:sp>
      <p:sp>
        <p:nvSpPr>
          <p:cNvPr id="128" name="Shape 128"/>
          <p:cNvSpPr/>
          <p:nvPr>
            <p:ph type="body" sz="quarter" idx="1"/>
          </p:nvPr>
        </p:nvSpPr>
        <p:spPr>
          <a:prstGeom prst="rect">
            <a:avLst/>
          </a:prstGeom>
        </p:spPr>
        <p:txBody>
          <a:bodyPr/>
          <a:lstStyle/>
          <a:p>
            <a:pPr/>
            <a:r>
              <a:t>In the table some generators and their properties are listed. Mersenne twister the first generator has the biggest period and dimension of equidistribution. That means vectors of 623 random numbers are uniformly distributed in the cube with 623 dimensions</a:t>
            </a:r>
          </a:p>
          <a:p>
            <a:pPr/>
            <a:r>
              <a:t>Mrg Multiple Recursive Generator combined of linear generators and this gives him statistic properties better than linear generator has</a:t>
            </a:r>
          </a:p>
          <a:p>
            <a:pPr/>
            <a:r>
              <a:t>Lfsr is based on shift register and is very fast</a:t>
            </a:r>
          </a:p>
          <a:p>
            <a:pPr/>
            <a:r>
              <a:t>Philox is a counter based generator . It s passed statistical tests but has no theory about it, so there can be some pitfalls</a:t>
            </a:r>
          </a:p>
          <a:p>
            <a:pPr/>
            <a:r>
              <a:t>Gm55 is a generator based on cat’s transformation </a:t>
            </a:r>
          </a:p>
          <a:p>
            <a:pPr/>
            <a:r>
              <a:t>Has a long period </a:t>
            </a: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34" name="Shape 134"/>
          <p:cNvSpPr/>
          <p:nvPr>
            <p:ph type="sldImg"/>
          </p:nvPr>
        </p:nvSpPr>
        <p:spPr>
          <a:prstGeom prst="rect">
            <a:avLst/>
          </a:prstGeom>
        </p:spPr>
        <p:txBody>
          <a:bodyPr/>
          <a:lstStyle/>
          <a:p>
            <a:pPr/>
          </a:p>
        </p:txBody>
      </p:sp>
      <p:sp>
        <p:nvSpPr>
          <p:cNvPr id="135" name="Shape 135"/>
          <p:cNvSpPr/>
          <p:nvPr>
            <p:ph type="body" sz="quarter" idx="1"/>
          </p:nvPr>
        </p:nvSpPr>
        <p:spPr>
          <a:prstGeom prst="rect">
            <a:avLst/>
          </a:prstGeom>
        </p:spPr>
        <p:txBody>
          <a:bodyPr/>
          <a:lstStyle/>
          <a:p>
            <a:pPr/>
            <a:r>
              <a:t>My purpose was to speed up generator using vectorization</a:t>
            </a:r>
          </a:p>
          <a:p>
            <a:pPr/>
            <a:r>
              <a:t>There is a technology called SIMD and few extensions which implement it</a:t>
            </a:r>
          </a:p>
          <a:p>
            <a:pPr/>
            <a:r>
              <a:t>Every extension consist of registers and instruction</a:t>
            </a:r>
          </a:p>
          <a:p>
            <a:pPr/>
            <a:r>
              <a:t>sse allows to process 4 numbers simultaneously with the use of special commands</a:t>
            </a:r>
          </a:p>
          <a:p>
            <a:pPr/>
            <a:r>
              <a:t>Avx  can manage 8 number with floating point</a:t>
            </a:r>
          </a:p>
          <a:p>
            <a:pPr/>
            <a:r>
              <a:t>Avx2 contains commands for processing integer data and some new commands</a:t>
            </a:r>
          </a:p>
          <a:p>
            <a:pPr/>
            <a:r>
              <a:t>And the most recent avx 512 can  process 16 numbers </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2" name="Shape 182"/>
          <p:cNvSpPr/>
          <p:nvPr>
            <p:ph type="sldImg"/>
          </p:nvPr>
        </p:nvSpPr>
        <p:spPr>
          <a:prstGeom prst="rect">
            <a:avLst/>
          </a:prstGeom>
        </p:spPr>
        <p:txBody>
          <a:bodyPr/>
          <a:lstStyle/>
          <a:p>
            <a:pPr/>
          </a:p>
        </p:txBody>
      </p:sp>
      <p:sp>
        <p:nvSpPr>
          <p:cNvPr id="183" name="Shape 183"/>
          <p:cNvSpPr/>
          <p:nvPr>
            <p:ph type="body" sz="quarter" idx="1"/>
          </p:nvPr>
        </p:nvSpPr>
        <p:spPr>
          <a:prstGeom prst="rect">
            <a:avLst/>
          </a:prstGeom>
        </p:spPr>
        <p:txBody>
          <a:bodyPr/>
          <a:lstStyle/>
          <a:p>
            <a:pPr/>
            <a:r>
              <a:t>Avx 512 in turn is divided into several parts</a:t>
            </a:r>
          </a:p>
          <a:p>
            <a:pPr/>
            <a:r>
              <a:t>The most general is AVX512F (foundation) it extends avx instructions to 512 mode</a:t>
            </a:r>
          </a:p>
          <a:p>
            <a:pPr/>
            <a:r>
              <a:t>Now avx512 is only in intel architectures knl xeon phi and Skylake xeon</a:t>
            </a:r>
          </a:p>
          <a:p>
            <a:pPr/>
            <a:r>
              <a:t>They are a little bit different in assembly</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90" name="Shape 190"/>
          <p:cNvSpPr/>
          <p:nvPr>
            <p:ph type="sldImg"/>
          </p:nvPr>
        </p:nvSpPr>
        <p:spPr>
          <a:prstGeom prst="rect">
            <a:avLst/>
          </a:prstGeom>
        </p:spPr>
        <p:txBody>
          <a:bodyPr/>
          <a:lstStyle/>
          <a:p>
            <a:pPr/>
          </a:p>
        </p:txBody>
      </p:sp>
      <p:sp>
        <p:nvSpPr>
          <p:cNvPr id="191" name="Shape 191"/>
          <p:cNvSpPr/>
          <p:nvPr>
            <p:ph type="body" sz="quarter" idx="1"/>
          </p:nvPr>
        </p:nvSpPr>
        <p:spPr>
          <a:prstGeom prst="rect">
            <a:avLst/>
          </a:prstGeom>
        </p:spPr>
        <p:txBody>
          <a:bodyPr/>
          <a:lstStyle/>
          <a:p>
            <a:pPr/>
            <a:r>
              <a:t>On this slide some features of avx512 are listed</a:t>
            </a:r>
          </a:p>
          <a:p>
            <a:pPr/>
            <a:r>
              <a:t>The registers of length 512 bit are called zmm , 255 are ymm </a:t>
            </a:r>
          </a:p>
          <a:p>
            <a:pPr/>
            <a:r>
              <a:t>You can see that bigger registers contains the smaller </a:t>
            </a:r>
          </a:p>
          <a:p>
            <a:pPr/>
            <a:r>
              <a:t>With avx512 extension commands you can work with ymm and xmm</a:t>
            </a:r>
          </a:p>
          <a:p>
            <a:pPr/>
            <a:r>
              <a:t>Also there are 8 mask register .they have 16 bit length </a:t>
            </a:r>
          </a:p>
          <a:p>
            <a:pPr/>
            <a:r>
              <a:t>For example</a:t>
            </a:r>
          </a:p>
          <a:p>
            <a:pPr/>
            <a:r>
              <a:t>You can compare numbers in register with some constant a , the result will be placed into mask register</a:t>
            </a:r>
          </a:p>
          <a:p>
            <a:pPr/>
            <a:r>
              <a:t>And then execute a command which will add some constant b for all numbers that are less than a</a:t>
            </a:r>
          </a:p>
          <a:p>
            <a:pPr/>
            <a:r>
              <a:t>Embedded broadcasting allows a single value to be broadcast across a source operand, without requiring an extra instruction</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97" name="Shape 197"/>
          <p:cNvSpPr/>
          <p:nvPr>
            <p:ph type="sldImg"/>
          </p:nvPr>
        </p:nvSpPr>
        <p:spPr>
          <a:prstGeom prst="rect">
            <a:avLst/>
          </a:prstGeom>
        </p:spPr>
        <p:txBody>
          <a:bodyPr/>
          <a:lstStyle/>
          <a:p>
            <a:pPr/>
          </a:p>
        </p:txBody>
      </p:sp>
      <p:sp>
        <p:nvSpPr>
          <p:cNvPr id="198" name="Shape 198"/>
          <p:cNvSpPr/>
          <p:nvPr>
            <p:ph type="body" sz="quarter" idx="1"/>
          </p:nvPr>
        </p:nvSpPr>
        <p:spPr>
          <a:prstGeom prst="rect">
            <a:avLst/>
          </a:prstGeom>
        </p:spPr>
        <p:txBody>
          <a:bodyPr/>
          <a:lstStyle/>
          <a:p>
            <a:pPr/>
            <a:r>
              <a:t>In this table you can see current libraries of random number generators</a:t>
            </a:r>
          </a:p>
          <a:p>
            <a:pPr/>
            <a:r>
              <a:t>The first one gnu scientific library include lots of generators but have only ansi c realization so it is not very fast</a:t>
            </a:r>
          </a:p>
          <a:p>
            <a:pPr/>
            <a:r>
              <a:t>Intel MKL uses only SSE extension and no support for paralleling</a:t>
            </a:r>
          </a:p>
          <a:p>
            <a:pPr/>
          </a:p>
          <a:p>
            <a:pPr/>
            <a:r>
              <a:t>And so on </a:t>
            </a:r>
          </a:p>
          <a:p>
            <a:pPr/>
            <a:r>
              <a:t>From the table we can conclude that</a:t>
            </a:r>
          </a:p>
          <a:p>
            <a:pPr/>
            <a:r>
              <a:t>Now there is no generators that uses avx512</a:t>
            </a:r>
          </a:p>
          <a:p>
            <a:pPr/>
          </a:p>
          <a:p>
            <a:pPr/>
            <a:r>
              <a:t>The purpose of my work is to accelerate rngavxlib. </a:t>
            </a: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06" name="Shape 206"/>
          <p:cNvSpPr/>
          <p:nvPr>
            <p:ph type="sldImg"/>
          </p:nvPr>
        </p:nvSpPr>
        <p:spPr>
          <a:prstGeom prst="rect">
            <a:avLst/>
          </a:prstGeom>
        </p:spPr>
        <p:txBody>
          <a:bodyPr/>
          <a:lstStyle/>
          <a:p>
            <a:pPr/>
          </a:p>
        </p:txBody>
      </p:sp>
      <p:sp>
        <p:nvSpPr>
          <p:cNvPr id="207" name="Shape 207"/>
          <p:cNvSpPr/>
          <p:nvPr>
            <p:ph type="body" sz="quarter" idx="1"/>
          </p:nvPr>
        </p:nvSpPr>
        <p:spPr>
          <a:prstGeom prst="rect">
            <a:avLst/>
          </a:prstGeom>
        </p:spPr>
        <p:txBody>
          <a:bodyPr/>
          <a:lstStyle/>
          <a:p>
            <a:pPr/>
            <a:r>
              <a:t>Rngavxlib consists of 11 modern and reliable generators. It has ansi c, sse, and avx2 versions of each generator. They produce the same sequences, but obviously avx2 version is the fastest. </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15" name="Shape 215"/>
          <p:cNvSpPr/>
          <p:nvPr>
            <p:ph type="sldImg"/>
          </p:nvPr>
        </p:nvSpPr>
        <p:spPr>
          <a:prstGeom prst="rect">
            <a:avLst/>
          </a:prstGeom>
        </p:spPr>
        <p:txBody>
          <a:bodyPr/>
          <a:lstStyle/>
          <a:p>
            <a:pPr/>
          </a:p>
        </p:txBody>
      </p:sp>
      <p:sp>
        <p:nvSpPr>
          <p:cNvPr id="216" name="Shape 216"/>
          <p:cNvSpPr/>
          <p:nvPr>
            <p:ph type="body" sz="quarter" idx="1"/>
          </p:nvPr>
        </p:nvSpPr>
        <p:spPr>
          <a:prstGeom prst="rect">
            <a:avLst/>
          </a:prstGeom>
        </p:spPr>
        <p:txBody>
          <a:bodyPr/>
          <a:lstStyle/>
          <a:p>
            <a:pPr/>
            <a:r>
              <a:t>In avx512 version philox of library has been added.</a:t>
            </a:r>
          </a:p>
          <a:p>
            <a:pPr/>
            <a:r>
              <a:t>On this slide you can see the results for gcc compiler on optimization level –O0</a:t>
            </a:r>
          </a:p>
          <a:p>
            <a:pPr/>
            <a:r>
              <a:t>In the table speed of each version is written . It is in gbits per second. And the right graph represents this data.</a:t>
            </a:r>
          </a:p>
          <a:p>
            <a:pPr/>
            <a:r>
              <a:t>For each generator avx512 gives an acceleration. The biggest one is for lfsr113. this generator state consist only of 4 numbers, so zmm register can contain 4 such states. Avx512 version uses this facts and calculates four numbers at the same time.  </a:t>
            </a:r>
          </a:p>
        </p:txBody>
      </p:sp>
    </p:spTree>
  </p:cSld>
  <p:clrMapOvr>
    <a:masterClrMapping/>
  </p:clrMapOvr>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0" showMasterPhAnim="1">
  <p:cSld name="Титульный слайд">
    <p:spTree>
      <p:nvGrpSpPr>
        <p:cNvPr id="1" name=""/>
        <p:cNvGrpSpPr/>
        <p:nvPr/>
      </p:nvGrpSpPr>
      <p:grpSpPr>
        <a:xfrm>
          <a:off x="0" y="0"/>
          <a:ext cx="0" cy="0"/>
          <a:chOff x="0" y="0"/>
          <a:chExt cx="0" cy="0"/>
        </a:xfrm>
      </p:grpSpPr>
      <p:sp>
        <p:nvSpPr>
          <p:cNvPr id="14" name="Rectangle 6"/>
          <p:cNvSpPr/>
          <p:nvPr/>
        </p:nvSpPr>
        <p:spPr>
          <a:xfrm>
            <a:off x="3175" y="6400800"/>
            <a:ext cx="12188825" cy="457200"/>
          </a:xfrm>
          <a:prstGeom prst="rect">
            <a:avLst/>
          </a:prstGeom>
          <a:solidFill>
            <a:schemeClr val="accent2"/>
          </a:solidFill>
          <a:ln w="12700">
            <a:miter lim="400000"/>
          </a:ln>
        </p:spPr>
        <p:txBody>
          <a:bodyPr lIns="45719" rIns="45719"/>
          <a:lstStyle/>
          <a:p>
            <a:pPr/>
          </a:p>
        </p:txBody>
      </p:sp>
      <p:sp>
        <p:nvSpPr>
          <p:cNvPr id="15" name="Rectangle 7"/>
          <p:cNvSpPr/>
          <p:nvPr/>
        </p:nvSpPr>
        <p:spPr>
          <a:xfrm>
            <a:off x="14" y="6334316"/>
            <a:ext cx="12188826" cy="64009"/>
          </a:xfrm>
          <a:prstGeom prst="rect">
            <a:avLst/>
          </a:prstGeom>
          <a:solidFill>
            <a:schemeClr val="accent1"/>
          </a:solidFill>
          <a:ln w="12700">
            <a:miter lim="400000"/>
          </a:ln>
        </p:spPr>
        <p:txBody>
          <a:bodyPr lIns="45719" rIns="45719"/>
          <a:lstStyle/>
          <a:p>
            <a:pPr/>
          </a:p>
        </p:txBody>
      </p:sp>
      <p:sp>
        <p:nvSpPr>
          <p:cNvPr id="16" name="Текст заголовка"/>
          <p:cNvSpPr txBox="1"/>
          <p:nvPr>
            <p:ph type="title"/>
          </p:nvPr>
        </p:nvSpPr>
        <p:spPr>
          <a:xfrm>
            <a:off x="1097280" y="758951"/>
            <a:ext cx="10058401" cy="3566161"/>
          </a:xfrm>
          <a:prstGeom prst="rect">
            <a:avLst/>
          </a:prstGeom>
        </p:spPr>
        <p:txBody>
          <a:bodyPr/>
          <a:lstStyle>
            <a:lvl1pPr>
              <a:defRPr sz="8000">
                <a:solidFill>
                  <a:srgbClr val="262626"/>
                </a:solidFill>
              </a:defRPr>
            </a:lvl1pPr>
          </a:lstStyle>
          <a:p>
            <a:pPr/>
            <a:r>
              <a:t>Текст заголовка</a:t>
            </a:r>
          </a:p>
        </p:txBody>
      </p:sp>
      <p:sp>
        <p:nvSpPr>
          <p:cNvPr id="17" name="Уровень текста 1…"/>
          <p:cNvSpPr txBox="1"/>
          <p:nvPr>
            <p:ph type="body" sz="quarter" idx="1"/>
          </p:nvPr>
        </p:nvSpPr>
        <p:spPr>
          <a:xfrm>
            <a:off x="1100050" y="4455619"/>
            <a:ext cx="10058401" cy="1143001"/>
          </a:xfrm>
          <a:prstGeom prst="rect">
            <a:avLst/>
          </a:prstGeom>
        </p:spPr>
        <p:txBody>
          <a:bodyPr lIns="45719" tIns="45719" rIns="45719" bIns="45719"/>
          <a:lstStyle>
            <a:lvl1pPr marL="0" indent="0">
              <a:buClrTx/>
              <a:buSzTx/>
              <a:buFontTx/>
              <a:buNone/>
              <a:defRPr cap="all" spc="200" sz="2400">
                <a:solidFill>
                  <a:srgbClr val="637052"/>
                </a:solidFill>
                <a:latin typeface="Calibri Light"/>
                <a:ea typeface="Calibri Light"/>
                <a:cs typeface="Calibri Light"/>
                <a:sym typeface="Calibri Light"/>
              </a:defRPr>
            </a:lvl1pPr>
            <a:lvl2pPr marL="0" indent="457200">
              <a:buClrTx/>
              <a:buSzTx/>
              <a:buFontTx/>
              <a:buNone/>
              <a:defRPr cap="all" spc="200" sz="2400">
                <a:solidFill>
                  <a:srgbClr val="637052"/>
                </a:solidFill>
                <a:latin typeface="Calibri Light"/>
                <a:ea typeface="Calibri Light"/>
                <a:cs typeface="Calibri Light"/>
                <a:sym typeface="Calibri Light"/>
              </a:defRPr>
            </a:lvl2pPr>
            <a:lvl3pPr marL="0" indent="914400">
              <a:buClrTx/>
              <a:buSzTx/>
              <a:buFontTx/>
              <a:buNone/>
              <a:defRPr cap="all" spc="200" sz="2400">
                <a:solidFill>
                  <a:srgbClr val="637052"/>
                </a:solidFill>
                <a:latin typeface="Calibri Light"/>
                <a:ea typeface="Calibri Light"/>
                <a:cs typeface="Calibri Light"/>
                <a:sym typeface="Calibri Light"/>
              </a:defRPr>
            </a:lvl3pPr>
            <a:lvl4pPr marL="0" indent="1371600">
              <a:buClrTx/>
              <a:buSzTx/>
              <a:buFontTx/>
              <a:buNone/>
              <a:defRPr cap="all" spc="200" sz="2400">
                <a:solidFill>
                  <a:srgbClr val="637052"/>
                </a:solidFill>
                <a:latin typeface="Calibri Light"/>
                <a:ea typeface="Calibri Light"/>
                <a:cs typeface="Calibri Light"/>
                <a:sym typeface="Calibri Light"/>
              </a:defRPr>
            </a:lvl4pPr>
            <a:lvl5pPr marL="0" indent="1828800">
              <a:buClrTx/>
              <a:buSzTx/>
              <a:buFontTx/>
              <a:buNone/>
              <a:defRPr cap="all" spc="200" sz="2400">
                <a:solidFill>
                  <a:srgbClr val="637052"/>
                </a:solidFill>
                <a:latin typeface="Calibri Light"/>
                <a:ea typeface="Calibri Light"/>
                <a:cs typeface="Calibri Light"/>
                <a:sym typeface="Calibri Light"/>
              </a:defRPr>
            </a:lvl5pPr>
          </a:lstStyle>
          <a:p>
            <a:pPr/>
            <a:r>
              <a:t>Уровень текста 1</a:t>
            </a:r>
          </a:p>
          <a:p>
            <a:pPr lvl="1"/>
            <a:r>
              <a:t>Уровень текста 2</a:t>
            </a:r>
          </a:p>
          <a:p>
            <a:pPr lvl="2"/>
            <a:r>
              <a:t>Уровень текста 3</a:t>
            </a:r>
          </a:p>
          <a:p>
            <a:pPr lvl="3"/>
            <a:r>
              <a:t>Уровень текста 4</a:t>
            </a:r>
          </a:p>
          <a:p>
            <a:pPr lvl="4"/>
            <a:r>
              <a:t>Уровень текста 5</a:t>
            </a:r>
          </a:p>
        </p:txBody>
      </p:sp>
      <p:sp>
        <p:nvSpPr>
          <p:cNvPr id="18" name="Номер слайда"/>
          <p:cNvSpPr txBox="1"/>
          <p:nvPr>
            <p:ph type="sldNum" sz="quarter" idx="2"/>
          </p:nvPr>
        </p:nvSpPr>
        <p:spPr>
          <a:prstGeom prst="rect">
            <a:avLst/>
          </a:prstGeom>
        </p:spPr>
        <p:txBody>
          <a:bodyPr/>
          <a:lstStyle/>
          <a:p>
            <a:pPr/>
            <a:fld id="{86CB4B4D-7CA3-9044-876B-883B54F8677D}" type="slidenum"/>
          </a:p>
        </p:txBody>
      </p:sp>
      <p:sp>
        <p:nvSpPr>
          <p:cNvPr id="19" name="Straight Connector 8"/>
          <p:cNvSpPr/>
          <p:nvPr/>
        </p:nvSpPr>
        <p:spPr>
          <a:xfrm>
            <a:off x="1207657" y="4343400"/>
            <a:ext cx="9875521" cy="0"/>
          </a:xfrm>
          <a:prstGeom prst="line">
            <a:avLst/>
          </a:prstGeom>
          <a:ln w="6350">
            <a:solidFill>
              <a:srgbClr val="808080"/>
            </a:solidFill>
          </a:ln>
        </p:spPr>
        <p:txBody>
          <a:bodyPr lIns="45719" rIns="45719"/>
          <a:lstStyle/>
          <a:p>
            <a:pPr/>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Заголовок и объект">
    <p:spTree>
      <p:nvGrpSpPr>
        <p:cNvPr id="1" name=""/>
        <p:cNvGrpSpPr/>
        <p:nvPr/>
      </p:nvGrpSpPr>
      <p:grpSpPr>
        <a:xfrm>
          <a:off x="0" y="0"/>
          <a:ext cx="0" cy="0"/>
          <a:chOff x="0" y="0"/>
          <a:chExt cx="0" cy="0"/>
        </a:xfrm>
      </p:grpSpPr>
      <p:sp>
        <p:nvSpPr>
          <p:cNvPr id="26" name="Текст заголовка"/>
          <p:cNvSpPr txBox="1"/>
          <p:nvPr>
            <p:ph type="title"/>
          </p:nvPr>
        </p:nvSpPr>
        <p:spPr>
          <a:prstGeom prst="rect">
            <a:avLst/>
          </a:prstGeom>
        </p:spPr>
        <p:txBody>
          <a:bodyPr/>
          <a:lstStyle/>
          <a:p>
            <a:pPr/>
            <a:r>
              <a:t>Текст заголовка</a:t>
            </a:r>
          </a:p>
        </p:txBody>
      </p:sp>
      <p:sp>
        <p:nvSpPr>
          <p:cNvPr id="27" name="Уровень текста 1…"/>
          <p:cNvSpPr txBox="1"/>
          <p:nvPr>
            <p:ph type="body" idx="1"/>
          </p:nvPr>
        </p:nvSpPr>
        <p:spPr>
          <a:xfrm>
            <a:off x="1097280" y="1845734"/>
            <a:ext cx="10058401" cy="4023360"/>
          </a:xfrm>
          <a:prstGeom prst="rect">
            <a:avLst/>
          </a:prstGeom>
        </p:spPr>
        <p:txBody>
          <a:bodyPr/>
          <a:lstStyle/>
          <a:p>
            <a:pPr/>
            <a:r>
              <a:t>Уровень текста 1</a:t>
            </a:r>
          </a:p>
          <a:p>
            <a:pPr lvl="1"/>
            <a:r>
              <a:t>Уровень текста 2</a:t>
            </a:r>
          </a:p>
          <a:p>
            <a:pPr lvl="2"/>
            <a:r>
              <a:t>Уровень текста 3</a:t>
            </a:r>
          </a:p>
          <a:p>
            <a:pPr lvl="3"/>
            <a:r>
              <a:t>Уровень текста 4</a:t>
            </a:r>
          </a:p>
          <a:p>
            <a:pPr lvl="4"/>
            <a:r>
              <a:t>Уровень текста 5</a:t>
            </a:r>
          </a:p>
        </p:txBody>
      </p:sp>
      <p:sp>
        <p:nvSpPr>
          <p:cNvPr id="28" name="Номер слайда"/>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Заголовок раздела">
    <p:spTree>
      <p:nvGrpSpPr>
        <p:cNvPr id="1" name=""/>
        <p:cNvGrpSpPr/>
        <p:nvPr/>
      </p:nvGrpSpPr>
      <p:grpSpPr>
        <a:xfrm>
          <a:off x="0" y="0"/>
          <a:ext cx="0" cy="0"/>
          <a:chOff x="0" y="0"/>
          <a:chExt cx="0" cy="0"/>
        </a:xfrm>
      </p:grpSpPr>
      <p:sp>
        <p:nvSpPr>
          <p:cNvPr id="35" name="Rectangle 6"/>
          <p:cNvSpPr/>
          <p:nvPr/>
        </p:nvSpPr>
        <p:spPr>
          <a:xfrm>
            <a:off x="3175" y="6400800"/>
            <a:ext cx="12188825" cy="457200"/>
          </a:xfrm>
          <a:prstGeom prst="rect">
            <a:avLst/>
          </a:prstGeom>
          <a:solidFill>
            <a:schemeClr val="accent2"/>
          </a:solidFill>
          <a:ln w="12700">
            <a:miter lim="400000"/>
          </a:ln>
        </p:spPr>
        <p:txBody>
          <a:bodyPr lIns="45719" rIns="45719"/>
          <a:lstStyle/>
          <a:p>
            <a:pPr/>
          </a:p>
        </p:txBody>
      </p:sp>
      <p:sp>
        <p:nvSpPr>
          <p:cNvPr id="36" name="Rectangle 7"/>
          <p:cNvSpPr/>
          <p:nvPr/>
        </p:nvSpPr>
        <p:spPr>
          <a:xfrm>
            <a:off x="14" y="6334316"/>
            <a:ext cx="12188826" cy="64009"/>
          </a:xfrm>
          <a:prstGeom prst="rect">
            <a:avLst/>
          </a:prstGeom>
          <a:solidFill>
            <a:schemeClr val="accent1"/>
          </a:solidFill>
          <a:ln w="12700">
            <a:miter lim="400000"/>
          </a:ln>
        </p:spPr>
        <p:txBody>
          <a:bodyPr lIns="45719" rIns="45719"/>
          <a:lstStyle/>
          <a:p>
            <a:pPr/>
          </a:p>
        </p:txBody>
      </p:sp>
      <p:sp>
        <p:nvSpPr>
          <p:cNvPr id="37" name="Текст заголовка"/>
          <p:cNvSpPr txBox="1"/>
          <p:nvPr>
            <p:ph type="title"/>
          </p:nvPr>
        </p:nvSpPr>
        <p:spPr>
          <a:xfrm>
            <a:off x="1097280" y="758951"/>
            <a:ext cx="10058401" cy="3566161"/>
          </a:xfrm>
          <a:prstGeom prst="rect">
            <a:avLst/>
          </a:prstGeom>
        </p:spPr>
        <p:txBody>
          <a:bodyPr/>
          <a:lstStyle>
            <a:lvl1pPr>
              <a:defRPr sz="8000">
                <a:solidFill>
                  <a:srgbClr val="262626"/>
                </a:solidFill>
              </a:defRPr>
            </a:lvl1pPr>
          </a:lstStyle>
          <a:p>
            <a:pPr/>
            <a:r>
              <a:t>Текст заголовка</a:t>
            </a:r>
          </a:p>
        </p:txBody>
      </p:sp>
      <p:sp>
        <p:nvSpPr>
          <p:cNvPr id="38" name="Уровень текста 1…"/>
          <p:cNvSpPr txBox="1"/>
          <p:nvPr>
            <p:ph type="body" sz="quarter" idx="1"/>
          </p:nvPr>
        </p:nvSpPr>
        <p:spPr>
          <a:xfrm>
            <a:off x="1097280" y="4453128"/>
            <a:ext cx="10058401" cy="1143001"/>
          </a:xfrm>
          <a:prstGeom prst="rect">
            <a:avLst/>
          </a:prstGeom>
        </p:spPr>
        <p:txBody>
          <a:bodyPr lIns="45719" tIns="45719" rIns="45719" bIns="45719"/>
          <a:lstStyle>
            <a:lvl1pPr marL="0" indent="0">
              <a:buClrTx/>
              <a:buSzTx/>
              <a:buFontTx/>
              <a:buNone/>
              <a:defRPr cap="all" spc="200" sz="2400">
                <a:solidFill>
                  <a:srgbClr val="637052"/>
                </a:solidFill>
                <a:latin typeface="Calibri Light"/>
                <a:ea typeface="Calibri Light"/>
                <a:cs typeface="Calibri Light"/>
                <a:sym typeface="Calibri Light"/>
              </a:defRPr>
            </a:lvl1pPr>
            <a:lvl2pPr marL="0" indent="457200">
              <a:buClrTx/>
              <a:buSzTx/>
              <a:buFontTx/>
              <a:buNone/>
              <a:defRPr cap="all" spc="200" sz="2400">
                <a:solidFill>
                  <a:srgbClr val="637052"/>
                </a:solidFill>
                <a:latin typeface="Calibri Light"/>
                <a:ea typeface="Calibri Light"/>
                <a:cs typeface="Calibri Light"/>
                <a:sym typeface="Calibri Light"/>
              </a:defRPr>
            </a:lvl2pPr>
            <a:lvl3pPr marL="0" indent="914400">
              <a:buClrTx/>
              <a:buSzTx/>
              <a:buFontTx/>
              <a:buNone/>
              <a:defRPr cap="all" spc="200" sz="2400">
                <a:solidFill>
                  <a:srgbClr val="637052"/>
                </a:solidFill>
                <a:latin typeface="Calibri Light"/>
                <a:ea typeface="Calibri Light"/>
                <a:cs typeface="Calibri Light"/>
                <a:sym typeface="Calibri Light"/>
              </a:defRPr>
            </a:lvl3pPr>
            <a:lvl4pPr marL="0" indent="1371600">
              <a:buClrTx/>
              <a:buSzTx/>
              <a:buFontTx/>
              <a:buNone/>
              <a:defRPr cap="all" spc="200" sz="2400">
                <a:solidFill>
                  <a:srgbClr val="637052"/>
                </a:solidFill>
                <a:latin typeface="Calibri Light"/>
                <a:ea typeface="Calibri Light"/>
                <a:cs typeface="Calibri Light"/>
                <a:sym typeface="Calibri Light"/>
              </a:defRPr>
            </a:lvl4pPr>
            <a:lvl5pPr marL="0" indent="1828800">
              <a:buClrTx/>
              <a:buSzTx/>
              <a:buFontTx/>
              <a:buNone/>
              <a:defRPr cap="all" spc="200" sz="2400">
                <a:solidFill>
                  <a:srgbClr val="637052"/>
                </a:solidFill>
                <a:latin typeface="Calibri Light"/>
                <a:ea typeface="Calibri Light"/>
                <a:cs typeface="Calibri Light"/>
                <a:sym typeface="Calibri Light"/>
              </a:defRPr>
            </a:lvl5pPr>
          </a:lstStyle>
          <a:p>
            <a:pPr/>
            <a:r>
              <a:t>Уровень текста 1</a:t>
            </a:r>
          </a:p>
          <a:p>
            <a:pPr lvl="1"/>
            <a:r>
              <a:t>Уровень текста 2</a:t>
            </a:r>
          </a:p>
          <a:p>
            <a:pPr lvl="2"/>
            <a:r>
              <a:t>Уровень текста 3</a:t>
            </a:r>
          </a:p>
          <a:p>
            <a:pPr lvl="3"/>
            <a:r>
              <a:t>Уровень текста 4</a:t>
            </a:r>
          </a:p>
          <a:p>
            <a:pPr lvl="4"/>
            <a:r>
              <a:t>Уровень текста 5</a:t>
            </a:r>
          </a:p>
        </p:txBody>
      </p:sp>
      <p:sp>
        <p:nvSpPr>
          <p:cNvPr id="39" name="Номер слайда"/>
          <p:cNvSpPr txBox="1"/>
          <p:nvPr>
            <p:ph type="sldNum" sz="quarter" idx="2"/>
          </p:nvPr>
        </p:nvSpPr>
        <p:spPr>
          <a:prstGeom prst="rect">
            <a:avLst/>
          </a:prstGeom>
        </p:spPr>
        <p:txBody>
          <a:bodyPr/>
          <a:lstStyle/>
          <a:p>
            <a:pPr/>
            <a:fld id="{86CB4B4D-7CA3-9044-876B-883B54F8677D}" type="slidenum"/>
          </a:p>
        </p:txBody>
      </p:sp>
      <p:sp>
        <p:nvSpPr>
          <p:cNvPr id="40" name="Straight Connector 8"/>
          <p:cNvSpPr/>
          <p:nvPr/>
        </p:nvSpPr>
        <p:spPr>
          <a:xfrm>
            <a:off x="1207657" y="4343400"/>
            <a:ext cx="9875521" cy="0"/>
          </a:xfrm>
          <a:prstGeom prst="line">
            <a:avLst/>
          </a:prstGeom>
          <a:ln w="6350">
            <a:solidFill>
              <a:srgbClr val="808080"/>
            </a:solidFill>
          </a:ln>
        </p:spPr>
        <p:txBody>
          <a:bodyPr lIns="45719" rIns="45719"/>
          <a:lstStyle/>
          <a:p>
            <a:pPr/>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Два объекта">
    <p:spTree>
      <p:nvGrpSpPr>
        <p:cNvPr id="1" name=""/>
        <p:cNvGrpSpPr/>
        <p:nvPr/>
      </p:nvGrpSpPr>
      <p:grpSpPr>
        <a:xfrm>
          <a:off x="0" y="0"/>
          <a:ext cx="0" cy="0"/>
          <a:chOff x="0" y="0"/>
          <a:chExt cx="0" cy="0"/>
        </a:xfrm>
      </p:grpSpPr>
      <p:sp>
        <p:nvSpPr>
          <p:cNvPr id="47" name="Текст заголовка"/>
          <p:cNvSpPr txBox="1"/>
          <p:nvPr>
            <p:ph type="title"/>
          </p:nvPr>
        </p:nvSpPr>
        <p:spPr>
          <a:prstGeom prst="rect">
            <a:avLst/>
          </a:prstGeom>
        </p:spPr>
        <p:txBody>
          <a:bodyPr/>
          <a:lstStyle/>
          <a:p>
            <a:pPr/>
            <a:r>
              <a:t>Текст заголовка</a:t>
            </a:r>
          </a:p>
        </p:txBody>
      </p:sp>
      <p:sp>
        <p:nvSpPr>
          <p:cNvPr id="48" name="Уровень текста 1…"/>
          <p:cNvSpPr txBox="1"/>
          <p:nvPr>
            <p:ph type="body" sz="half" idx="1"/>
          </p:nvPr>
        </p:nvSpPr>
        <p:spPr>
          <a:xfrm>
            <a:off x="1097278" y="1845734"/>
            <a:ext cx="4937761" cy="4023360"/>
          </a:xfrm>
          <a:prstGeom prst="rect">
            <a:avLst/>
          </a:prstGeom>
        </p:spPr>
        <p:txBody>
          <a:bodyPr/>
          <a:lstStyle/>
          <a:p>
            <a:pPr/>
            <a:r>
              <a:t>Уровень текста 1</a:t>
            </a:r>
          </a:p>
          <a:p>
            <a:pPr lvl="1"/>
            <a:r>
              <a:t>Уровень текста 2</a:t>
            </a:r>
          </a:p>
          <a:p>
            <a:pPr lvl="2"/>
            <a:r>
              <a:t>Уровень текста 3</a:t>
            </a:r>
          </a:p>
          <a:p>
            <a:pPr lvl="3"/>
            <a:r>
              <a:t>Уровень текста 4</a:t>
            </a:r>
          </a:p>
          <a:p>
            <a:pPr lvl="4"/>
            <a:r>
              <a:t>Уровень текста 5</a:t>
            </a:r>
          </a:p>
        </p:txBody>
      </p:sp>
      <p:sp>
        <p:nvSpPr>
          <p:cNvPr id="49" name="Номер слайда"/>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Сравнение">
    <p:spTree>
      <p:nvGrpSpPr>
        <p:cNvPr id="1" name=""/>
        <p:cNvGrpSpPr/>
        <p:nvPr/>
      </p:nvGrpSpPr>
      <p:grpSpPr>
        <a:xfrm>
          <a:off x="0" y="0"/>
          <a:ext cx="0" cy="0"/>
          <a:chOff x="0" y="0"/>
          <a:chExt cx="0" cy="0"/>
        </a:xfrm>
      </p:grpSpPr>
      <p:sp>
        <p:nvSpPr>
          <p:cNvPr id="56" name="Текст заголовка"/>
          <p:cNvSpPr txBox="1"/>
          <p:nvPr>
            <p:ph type="title"/>
          </p:nvPr>
        </p:nvSpPr>
        <p:spPr>
          <a:prstGeom prst="rect">
            <a:avLst/>
          </a:prstGeom>
        </p:spPr>
        <p:txBody>
          <a:bodyPr/>
          <a:lstStyle/>
          <a:p>
            <a:pPr/>
            <a:r>
              <a:t>Текст заголовка</a:t>
            </a:r>
          </a:p>
        </p:txBody>
      </p:sp>
      <p:sp>
        <p:nvSpPr>
          <p:cNvPr id="57" name="Уровень текста 1…"/>
          <p:cNvSpPr txBox="1"/>
          <p:nvPr>
            <p:ph type="body" sz="quarter" idx="1"/>
          </p:nvPr>
        </p:nvSpPr>
        <p:spPr>
          <a:xfrm>
            <a:off x="1097280" y="1846052"/>
            <a:ext cx="4937760" cy="736283"/>
          </a:xfrm>
          <a:prstGeom prst="rect">
            <a:avLst/>
          </a:prstGeom>
        </p:spPr>
        <p:txBody>
          <a:bodyPr lIns="45719" tIns="45719" rIns="45719" bIns="45719" anchor="ctr"/>
          <a:lstStyle>
            <a:lvl1pPr marL="0" indent="0">
              <a:buClrTx/>
              <a:buSzTx/>
              <a:buFontTx/>
              <a:buNone/>
              <a:defRPr cap="all">
                <a:solidFill>
                  <a:srgbClr val="637052"/>
                </a:solidFill>
              </a:defRPr>
            </a:lvl1pPr>
            <a:lvl2pPr marL="0" indent="457200">
              <a:buClrTx/>
              <a:buSzTx/>
              <a:buFontTx/>
              <a:buNone/>
              <a:defRPr cap="all">
                <a:solidFill>
                  <a:srgbClr val="637052"/>
                </a:solidFill>
              </a:defRPr>
            </a:lvl2pPr>
            <a:lvl3pPr marL="0" indent="914400">
              <a:buClrTx/>
              <a:buSzTx/>
              <a:buFontTx/>
              <a:buNone/>
              <a:defRPr cap="all">
                <a:solidFill>
                  <a:srgbClr val="637052"/>
                </a:solidFill>
              </a:defRPr>
            </a:lvl3pPr>
            <a:lvl4pPr marL="0" indent="1371600">
              <a:buClrTx/>
              <a:buSzTx/>
              <a:buFontTx/>
              <a:buNone/>
              <a:defRPr cap="all">
                <a:solidFill>
                  <a:srgbClr val="637052"/>
                </a:solidFill>
              </a:defRPr>
            </a:lvl4pPr>
            <a:lvl5pPr marL="0" indent="1828800">
              <a:buClrTx/>
              <a:buSzTx/>
              <a:buFontTx/>
              <a:buNone/>
              <a:defRPr cap="all">
                <a:solidFill>
                  <a:srgbClr val="637052"/>
                </a:solidFill>
              </a:defRPr>
            </a:lvl5pPr>
          </a:lstStyle>
          <a:p>
            <a:pPr/>
            <a:r>
              <a:t>Уровень текста 1</a:t>
            </a:r>
          </a:p>
          <a:p>
            <a:pPr lvl="1"/>
            <a:r>
              <a:t>Уровень текста 2</a:t>
            </a:r>
          </a:p>
          <a:p>
            <a:pPr lvl="2"/>
            <a:r>
              <a:t>Уровень текста 3</a:t>
            </a:r>
          </a:p>
          <a:p>
            <a:pPr lvl="3"/>
            <a:r>
              <a:t>Уровень текста 4</a:t>
            </a:r>
          </a:p>
          <a:p>
            <a:pPr lvl="4"/>
            <a:r>
              <a:t>Уровень текста 5</a:t>
            </a:r>
          </a:p>
        </p:txBody>
      </p:sp>
      <p:sp>
        <p:nvSpPr>
          <p:cNvPr id="58" name="Text Placeholder 4"/>
          <p:cNvSpPr/>
          <p:nvPr>
            <p:ph type="body" sz="quarter" idx="13"/>
          </p:nvPr>
        </p:nvSpPr>
        <p:spPr>
          <a:xfrm>
            <a:off x="6217919" y="1846052"/>
            <a:ext cx="4937762" cy="736283"/>
          </a:xfrm>
          <a:prstGeom prst="rect">
            <a:avLst/>
          </a:prstGeom>
        </p:spPr>
        <p:txBody>
          <a:bodyPr lIns="45719" tIns="45719" rIns="45719" bIns="45719" anchor="ctr"/>
          <a:lstStyle/>
          <a:p>
            <a:pPr marL="0" indent="0">
              <a:buClrTx/>
              <a:buSzTx/>
              <a:buFontTx/>
              <a:buNone/>
              <a:defRPr cap="all">
                <a:solidFill>
                  <a:srgbClr val="637052"/>
                </a:solidFill>
              </a:defRPr>
            </a:pPr>
          </a:p>
        </p:txBody>
      </p:sp>
      <p:sp>
        <p:nvSpPr>
          <p:cNvPr id="59" name="Номер слайда"/>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Только заголовок">
    <p:spTree>
      <p:nvGrpSpPr>
        <p:cNvPr id="1" name=""/>
        <p:cNvGrpSpPr/>
        <p:nvPr/>
      </p:nvGrpSpPr>
      <p:grpSpPr>
        <a:xfrm>
          <a:off x="0" y="0"/>
          <a:ext cx="0" cy="0"/>
          <a:chOff x="0" y="0"/>
          <a:chExt cx="0" cy="0"/>
        </a:xfrm>
      </p:grpSpPr>
      <p:sp>
        <p:nvSpPr>
          <p:cNvPr id="66" name="Текст заголовка"/>
          <p:cNvSpPr txBox="1"/>
          <p:nvPr>
            <p:ph type="title"/>
          </p:nvPr>
        </p:nvSpPr>
        <p:spPr>
          <a:prstGeom prst="rect">
            <a:avLst/>
          </a:prstGeom>
        </p:spPr>
        <p:txBody>
          <a:bodyPr/>
          <a:lstStyle/>
          <a:p>
            <a:pPr/>
            <a:r>
              <a:t>Текст заголовка</a:t>
            </a:r>
          </a:p>
        </p:txBody>
      </p:sp>
      <p:sp>
        <p:nvSpPr>
          <p:cNvPr id="67" name="Номер слайда"/>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Пустой слайд">
    <p:spTree>
      <p:nvGrpSpPr>
        <p:cNvPr id="1" name=""/>
        <p:cNvGrpSpPr/>
        <p:nvPr/>
      </p:nvGrpSpPr>
      <p:grpSpPr>
        <a:xfrm>
          <a:off x="0" y="0"/>
          <a:ext cx="0" cy="0"/>
          <a:chOff x="0" y="0"/>
          <a:chExt cx="0" cy="0"/>
        </a:xfrm>
      </p:grpSpPr>
      <p:sp>
        <p:nvSpPr>
          <p:cNvPr id="74" name="Rectangle 4"/>
          <p:cNvSpPr/>
          <p:nvPr/>
        </p:nvSpPr>
        <p:spPr>
          <a:xfrm>
            <a:off x="3175" y="6400800"/>
            <a:ext cx="12188825" cy="457200"/>
          </a:xfrm>
          <a:prstGeom prst="rect">
            <a:avLst/>
          </a:prstGeom>
          <a:solidFill>
            <a:schemeClr val="accent2"/>
          </a:solidFill>
          <a:ln w="12700">
            <a:miter lim="400000"/>
          </a:ln>
        </p:spPr>
        <p:txBody>
          <a:bodyPr lIns="45719" rIns="45719"/>
          <a:lstStyle/>
          <a:p>
            <a:pPr/>
          </a:p>
        </p:txBody>
      </p:sp>
      <p:sp>
        <p:nvSpPr>
          <p:cNvPr id="75" name="Rectangle 5"/>
          <p:cNvSpPr/>
          <p:nvPr/>
        </p:nvSpPr>
        <p:spPr>
          <a:xfrm>
            <a:off x="14" y="6334316"/>
            <a:ext cx="12188826" cy="64009"/>
          </a:xfrm>
          <a:prstGeom prst="rect">
            <a:avLst/>
          </a:prstGeom>
          <a:solidFill>
            <a:schemeClr val="accent1"/>
          </a:solidFill>
          <a:ln w="12700">
            <a:miter lim="400000"/>
          </a:ln>
        </p:spPr>
        <p:txBody>
          <a:bodyPr lIns="45719" rIns="45719"/>
          <a:lstStyle/>
          <a:p>
            <a:pPr/>
          </a:p>
        </p:txBody>
      </p:sp>
      <p:sp>
        <p:nvSpPr>
          <p:cNvPr id="76" name="Номер слайда"/>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Объект с подписью">
    <p:spTree>
      <p:nvGrpSpPr>
        <p:cNvPr id="1" name=""/>
        <p:cNvGrpSpPr/>
        <p:nvPr/>
      </p:nvGrpSpPr>
      <p:grpSpPr>
        <a:xfrm>
          <a:off x="0" y="0"/>
          <a:ext cx="0" cy="0"/>
          <a:chOff x="0" y="0"/>
          <a:chExt cx="0" cy="0"/>
        </a:xfrm>
      </p:grpSpPr>
      <p:sp>
        <p:nvSpPr>
          <p:cNvPr id="83" name="Rectangle 7"/>
          <p:cNvSpPr/>
          <p:nvPr/>
        </p:nvSpPr>
        <p:spPr>
          <a:xfrm>
            <a:off x="15" y="0"/>
            <a:ext cx="4050793" cy="6858000"/>
          </a:xfrm>
          <a:prstGeom prst="rect">
            <a:avLst/>
          </a:prstGeom>
          <a:solidFill>
            <a:schemeClr val="accent2"/>
          </a:solidFill>
          <a:ln w="12700">
            <a:miter lim="400000"/>
          </a:ln>
        </p:spPr>
        <p:txBody>
          <a:bodyPr lIns="45719" rIns="45719"/>
          <a:lstStyle/>
          <a:p>
            <a:pPr/>
          </a:p>
        </p:txBody>
      </p:sp>
      <p:sp>
        <p:nvSpPr>
          <p:cNvPr id="84" name="Rectangle 8"/>
          <p:cNvSpPr/>
          <p:nvPr/>
        </p:nvSpPr>
        <p:spPr>
          <a:xfrm>
            <a:off x="4040070" y="0"/>
            <a:ext cx="64009" cy="6858000"/>
          </a:xfrm>
          <a:prstGeom prst="rect">
            <a:avLst/>
          </a:prstGeom>
          <a:solidFill>
            <a:schemeClr val="accent1"/>
          </a:solidFill>
          <a:ln w="12700">
            <a:miter lim="400000"/>
          </a:ln>
        </p:spPr>
        <p:txBody>
          <a:bodyPr lIns="45719" rIns="45719"/>
          <a:lstStyle/>
          <a:p>
            <a:pPr/>
          </a:p>
        </p:txBody>
      </p:sp>
      <p:sp>
        <p:nvSpPr>
          <p:cNvPr id="85" name="Текст заголовка"/>
          <p:cNvSpPr txBox="1"/>
          <p:nvPr>
            <p:ph type="title"/>
          </p:nvPr>
        </p:nvSpPr>
        <p:spPr>
          <a:xfrm>
            <a:off x="457200" y="594359"/>
            <a:ext cx="3200400" cy="2286001"/>
          </a:xfrm>
          <a:prstGeom prst="rect">
            <a:avLst/>
          </a:prstGeom>
        </p:spPr>
        <p:txBody>
          <a:bodyPr/>
          <a:lstStyle>
            <a:lvl1pPr>
              <a:defRPr sz="3600">
                <a:solidFill>
                  <a:srgbClr val="FFFFFF"/>
                </a:solidFill>
              </a:defRPr>
            </a:lvl1pPr>
          </a:lstStyle>
          <a:p>
            <a:pPr/>
            <a:r>
              <a:t>Текст заголовка</a:t>
            </a:r>
          </a:p>
        </p:txBody>
      </p:sp>
      <p:sp>
        <p:nvSpPr>
          <p:cNvPr id="86" name="Уровень текста 1…"/>
          <p:cNvSpPr txBox="1"/>
          <p:nvPr>
            <p:ph type="body" idx="1"/>
          </p:nvPr>
        </p:nvSpPr>
        <p:spPr>
          <a:xfrm>
            <a:off x="4800600" y="731519"/>
            <a:ext cx="6492241" cy="5257801"/>
          </a:xfrm>
          <a:prstGeom prst="rect">
            <a:avLst/>
          </a:prstGeom>
        </p:spPr>
        <p:txBody>
          <a:bodyPr/>
          <a:lstStyle/>
          <a:p>
            <a:pPr/>
            <a:r>
              <a:t>Уровень текста 1</a:t>
            </a:r>
          </a:p>
          <a:p>
            <a:pPr lvl="1"/>
            <a:r>
              <a:t>Уровень текста 2</a:t>
            </a:r>
          </a:p>
          <a:p>
            <a:pPr lvl="2"/>
            <a:r>
              <a:t>Уровень текста 3</a:t>
            </a:r>
          </a:p>
          <a:p>
            <a:pPr lvl="3"/>
            <a:r>
              <a:t>Уровень текста 4</a:t>
            </a:r>
          </a:p>
          <a:p>
            <a:pPr lvl="4"/>
            <a:r>
              <a:t>Уровень текста 5</a:t>
            </a:r>
          </a:p>
        </p:txBody>
      </p:sp>
      <p:sp>
        <p:nvSpPr>
          <p:cNvPr id="87" name="Text Placeholder 3"/>
          <p:cNvSpPr/>
          <p:nvPr>
            <p:ph type="body" sz="quarter" idx="13"/>
          </p:nvPr>
        </p:nvSpPr>
        <p:spPr>
          <a:xfrm>
            <a:off x="457200" y="2926079"/>
            <a:ext cx="3200400" cy="3379125"/>
          </a:xfrm>
          <a:prstGeom prst="rect">
            <a:avLst/>
          </a:prstGeom>
        </p:spPr>
        <p:txBody>
          <a:bodyPr lIns="45719" tIns="45719" rIns="45719" bIns="45719"/>
          <a:lstStyle/>
          <a:p>
            <a:pPr marL="0" indent="0">
              <a:buClrTx/>
              <a:buSzTx/>
              <a:buFontTx/>
              <a:buNone/>
              <a:defRPr sz="1500">
                <a:solidFill>
                  <a:srgbClr val="FFFFFF"/>
                </a:solidFill>
              </a:defRPr>
            </a:pPr>
          </a:p>
        </p:txBody>
      </p:sp>
      <p:sp>
        <p:nvSpPr>
          <p:cNvPr id="88" name="Номер слайда"/>
          <p:cNvSpPr txBox="1"/>
          <p:nvPr>
            <p:ph type="sldNum" sz="quarter" idx="2"/>
          </p:nvPr>
        </p:nvSpPr>
        <p:spPr>
          <a:prstGeom prst="rect">
            <a:avLst/>
          </a:prstGeom>
        </p:spPr>
        <p:txBody>
          <a:bodyPr/>
          <a:lstStyle>
            <a:lvl1pPr>
              <a:defRPr>
                <a:solidFill>
                  <a:srgbClr val="637052"/>
                </a:solidFill>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Рисунок с подписью">
    <p:spTree>
      <p:nvGrpSpPr>
        <p:cNvPr id="1" name=""/>
        <p:cNvGrpSpPr/>
        <p:nvPr/>
      </p:nvGrpSpPr>
      <p:grpSpPr>
        <a:xfrm>
          <a:off x="0" y="0"/>
          <a:ext cx="0" cy="0"/>
          <a:chOff x="0" y="0"/>
          <a:chExt cx="0" cy="0"/>
        </a:xfrm>
      </p:grpSpPr>
      <p:sp>
        <p:nvSpPr>
          <p:cNvPr id="95" name="Rectangle 7"/>
          <p:cNvSpPr/>
          <p:nvPr/>
        </p:nvSpPr>
        <p:spPr>
          <a:xfrm>
            <a:off x="0" y="4953000"/>
            <a:ext cx="12188825" cy="1905000"/>
          </a:xfrm>
          <a:prstGeom prst="rect">
            <a:avLst/>
          </a:prstGeom>
          <a:solidFill>
            <a:schemeClr val="accent2"/>
          </a:solidFill>
          <a:ln w="12700">
            <a:miter lim="400000"/>
          </a:ln>
        </p:spPr>
        <p:txBody>
          <a:bodyPr lIns="45719" rIns="45719"/>
          <a:lstStyle/>
          <a:p>
            <a:pPr/>
          </a:p>
        </p:txBody>
      </p:sp>
      <p:sp>
        <p:nvSpPr>
          <p:cNvPr id="96" name="Rectangle 8"/>
          <p:cNvSpPr/>
          <p:nvPr/>
        </p:nvSpPr>
        <p:spPr>
          <a:xfrm>
            <a:off x="14" y="4915075"/>
            <a:ext cx="12188826" cy="64009"/>
          </a:xfrm>
          <a:prstGeom prst="rect">
            <a:avLst/>
          </a:prstGeom>
          <a:solidFill>
            <a:schemeClr val="accent1"/>
          </a:solidFill>
          <a:ln w="12700">
            <a:miter lim="400000"/>
          </a:ln>
        </p:spPr>
        <p:txBody>
          <a:bodyPr lIns="45719" rIns="45719"/>
          <a:lstStyle/>
          <a:p>
            <a:pPr/>
          </a:p>
        </p:txBody>
      </p:sp>
      <p:sp>
        <p:nvSpPr>
          <p:cNvPr id="97" name="Текст заголовка"/>
          <p:cNvSpPr txBox="1"/>
          <p:nvPr>
            <p:ph type="title"/>
          </p:nvPr>
        </p:nvSpPr>
        <p:spPr>
          <a:xfrm>
            <a:off x="1097280" y="5074920"/>
            <a:ext cx="10113265" cy="822961"/>
          </a:xfrm>
          <a:prstGeom prst="rect">
            <a:avLst/>
          </a:prstGeom>
        </p:spPr>
        <p:txBody>
          <a:bodyPr lIns="0" tIns="0" rIns="0" bIns="0"/>
          <a:lstStyle>
            <a:lvl1pPr>
              <a:defRPr sz="3600">
                <a:solidFill>
                  <a:srgbClr val="FFFFFF"/>
                </a:solidFill>
              </a:defRPr>
            </a:lvl1pPr>
          </a:lstStyle>
          <a:p>
            <a:pPr/>
            <a:r>
              <a:t>Текст заголовка</a:t>
            </a:r>
          </a:p>
        </p:txBody>
      </p:sp>
      <p:sp>
        <p:nvSpPr>
          <p:cNvPr id="98" name="Picture Placeholder 2"/>
          <p:cNvSpPr/>
          <p:nvPr>
            <p:ph type="pic" idx="13"/>
          </p:nvPr>
        </p:nvSpPr>
        <p:spPr>
          <a:xfrm>
            <a:off x="14" y="0"/>
            <a:ext cx="12191987" cy="4915076"/>
          </a:xfrm>
          <a:prstGeom prst="rect">
            <a:avLst/>
          </a:prstGeom>
        </p:spPr>
        <p:txBody>
          <a:bodyPr lIns="91439" tIns="45719" rIns="91439" bIns="45719">
            <a:noAutofit/>
          </a:bodyPr>
          <a:lstStyle/>
          <a:p>
            <a:pPr/>
          </a:p>
        </p:txBody>
      </p:sp>
      <p:sp>
        <p:nvSpPr>
          <p:cNvPr id="99" name="Уровень текста 1…"/>
          <p:cNvSpPr txBox="1"/>
          <p:nvPr>
            <p:ph type="body" sz="quarter" idx="1"/>
          </p:nvPr>
        </p:nvSpPr>
        <p:spPr>
          <a:xfrm>
            <a:off x="1097280" y="5907023"/>
            <a:ext cx="10113265" cy="594361"/>
          </a:xfrm>
          <a:prstGeom prst="rect">
            <a:avLst/>
          </a:prstGeom>
        </p:spPr>
        <p:txBody>
          <a:bodyPr/>
          <a:lstStyle>
            <a:lvl1pPr marL="0" indent="0">
              <a:spcBef>
                <a:spcPts val="600"/>
              </a:spcBef>
              <a:buClrTx/>
              <a:buSzTx/>
              <a:buFontTx/>
              <a:buNone/>
              <a:defRPr sz="1500">
                <a:solidFill>
                  <a:srgbClr val="FFFFFF"/>
                </a:solidFill>
              </a:defRPr>
            </a:lvl1pPr>
            <a:lvl2pPr marL="0" indent="457200">
              <a:spcBef>
                <a:spcPts val="600"/>
              </a:spcBef>
              <a:buClrTx/>
              <a:buSzTx/>
              <a:buFontTx/>
              <a:buNone/>
              <a:defRPr sz="1500">
                <a:solidFill>
                  <a:srgbClr val="FFFFFF"/>
                </a:solidFill>
              </a:defRPr>
            </a:lvl2pPr>
            <a:lvl3pPr marL="0" indent="914400">
              <a:spcBef>
                <a:spcPts val="600"/>
              </a:spcBef>
              <a:buClrTx/>
              <a:buSzTx/>
              <a:buFontTx/>
              <a:buNone/>
              <a:defRPr sz="1500">
                <a:solidFill>
                  <a:srgbClr val="FFFFFF"/>
                </a:solidFill>
              </a:defRPr>
            </a:lvl3pPr>
            <a:lvl4pPr marL="0" indent="1371600">
              <a:spcBef>
                <a:spcPts val="600"/>
              </a:spcBef>
              <a:buClrTx/>
              <a:buSzTx/>
              <a:buFontTx/>
              <a:buNone/>
              <a:defRPr sz="1500">
                <a:solidFill>
                  <a:srgbClr val="FFFFFF"/>
                </a:solidFill>
              </a:defRPr>
            </a:lvl4pPr>
            <a:lvl5pPr marL="0" indent="1828800">
              <a:spcBef>
                <a:spcPts val="600"/>
              </a:spcBef>
              <a:buClrTx/>
              <a:buSzTx/>
              <a:buFontTx/>
              <a:buNone/>
              <a:defRPr sz="1500">
                <a:solidFill>
                  <a:srgbClr val="FFFFFF"/>
                </a:solidFill>
              </a:defRPr>
            </a:lvl5pPr>
          </a:lstStyle>
          <a:p>
            <a:pPr/>
            <a:r>
              <a:t>Уровень текста 1</a:t>
            </a:r>
          </a:p>
          <a:p>
            <a:pPr lvl="1"/>
            <a:r>
              <a:t>Уровень текста 2</a:t>
            </a:r>
          </a:p>
          <a:p>
            <a:pPr lvl="2"/>
            <a:r>
              <a:t>Уровень текста 3</a:t>
            </a:r>
          </a:p>
          <a:p>
            <a:pPr lvl="3"/>
            <a:r>
              <a:t>Уровень текста 4</a:t>
            </a:r>
          </a:p>
          <a:p>
            <a:pPr lvl="4"/>
            <a:r>
              <a:t>Уровень текста 5</a:t>
            </a:r>
          </a:p>
        </p:txBody>
      </p:sp>
      <p:sp>
        <p:nvSpPr>
          <p:cNvPr id="100" name="Номер слайда"/>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FFFFFF"/>
        </a:solidFill>
      </p:bgPr>
    </p:bg>
    <p:spTree>
      <p:nvGrpSpPr>
        <p:cNvPr id="1" name=""/>
        <p:cNvGrpSpPr/>
        <p:nvPr/>
      </p:nvGrpSpPr>
      <p:grpSpPr>
        <a:xfrm>
          <a:off x="0" y="0"/>
          <a:ext cx="0" cy="0"/>
          <a:chOff x="0" y="0"/>
          <a:chExt cx="0" cy="0"/>
        </a:xfrm>
      </p:grpSpPr>
      <p:sp>
        <p:nvSpPr>
          <p:cNvPr id="2" name="Rectangle 6"/>
          <p:cNvSpPr/>
          <p:nvPr/>
        </p:nvSpPr>
        <p:spPr>
          <a:xfrm>
            <a:off x="1" y="6400800"/>
            <a:ext cx="12192001" cy="457200"/>
          </a:xfrm>
          <a:prstGeom prst="rect">
            <a:avLst/>
          </a:prstGeom>
          <a:solidFill>
            <a:schemeClr val="accent2"/>
          </a:solidFill>
          <a:ln w="12700">
            <a:miter lim="400000"/>
          </a:ln>
        </p:spPr>
        <p:txBody>
          <a:bodyPr lIns="45719" rIns="45719"/>
          <a:lstStyle/>
          <a:p>
            <a:pPr/>
          </a:p>
        </p:txBody>
      </p:sp>
      <p:sp>
        <p:nvSpPr>
          <p:cNvPr id="3" name="Rectangle 8"/>
          <p:cNvSpPr/>
          <p:nvPr/>
        </p:nvSpPr>
        <p:spPr>
          <a:xfrm>
            <a:off x="-1" y="6334316"/>
            <a:ext cx="12192003" cy="65999"/>
          </a:xfrm>
          <a:prstGeom prst="rect">
            <a:avLst/>
          </a:prstGeom>
          <a:solidFill>
            <a:schemeClr val="accent1"/>
          </a:solidFill>
          <a:ln w="12700">
            <a:miter lim="400000"/>
          </a:ln>
        </p:spPr>
        <p:txBody>
          <a:bodyPr lIns="45719" rIns="45719"/>
          <a:lstStyle/>
          <a:p>
            <a:pPr/>
          </a:p>
        </p:txBody>
      </p:sp>
      <p:sp>
        <p:nvSpPr>
          <p:cNvPr id="4" name="Straight Connector 9"/>
          <p:cNvSpPr/>
          <p:nvPr/>
        </p:nvSpPr>
        <p:spPr>
          <a:xfrm>
            <a:off x="1193532" y="1737845"/>
            <a:ext cx="9966961" cy="1"/>
          </a:xfrm>
          <a:prstGeom prst="line">
            <a:avLst/>
          </a:prstGeom>
          <a:ln w="6350">
            <a:solidFill>
              <a:srgbClr val="808080"/>
            </a:solidFill>
          </a:ln>
        </p:spPr>
        <p:txBody>
          <a:bodyPr lIns="45719" rIns="45719"/>
          <a:lstStyle/>
          <a:p>
            <a:pPr/>
          </a:p>
        </p:txBody>
      </p:sp>
      <p:sp>
        <p:nvSpPr>
          <p:cNvPr id="5" name="Текст заголовка"/>
          <p:cNvSpPr txBox="1"/>
          <p:nvPr>
            <p:ph type="title"/>
          </p:nvPr>
        </p:nvSpPr>
        <p:spPr>
          <a:xfrm>
            <a:off x="1097280" y="286603"/>
            <a:ext cx="10058401" cy="1450757"/>
          </a:xfrm>
          <a:prstGeom prst="rect">
            <a:avLst/>
          </a:prstGeom>
          <a:ln w="12700">
            <a:miter lim="400000"/>
          </a:ln>
          <a:extLst>
            <a:ext uri="{C572A759-6A51-4108-AA02-DFA0A04FC94B}">
              <ma14:wrappingTextBoxFlag xmlns:ma14="http://schemas.microsoft.com/office/mac/drawingml/2011/main" val="1"/>
            </a:ext>
          </a:extLst>
        </p:spPr>
        <p:txBody>
          <a:bodyPr lIns="45719" rIns="45719" anchor="b">
            <a:normAutofit fontScale="100000" lnSpcReduction="0"/>
          </a:bodyPr>
          <a:lstStyle/>
          <a:p>
            <a:pPr/>
            <a:r>
              <a:t>Текст заголовка</a:t>
            </a:r>
          </a:p>
        </p:txBody>
      </p:sp>
      <p:sp>
        <p:nvSpPr>
          <p:cNvPr id="6" name="Номер слайда"/>
          <p:cNvSpPr txBox="1"/>
          <p:nvPr>
            <p:ph type="sldNum" sz="quarter" idx="2"/>
          </p:nvPr>
        </p:nvSpPr>
        <p:spPr>
          <a:xfrm>
            <a:off x="10979606" y="6528092"/>
            <a:ext cx="232877" cy="228512"/>
          </a:xfrm>
          <a:prstGeom prst="rect">
            <a:avLst/>
          </a:prstGeom>
          <a:ln w="12700">
            <a:miter lim="400000"/>
          </a:ln>
        </p:spPr>
        <p:txBody>
          <a:bodyPr wrap="none" lIns="45719" rIns="45719" anchor="ctr">
            <a:spAutoFit/>
          </a:bodyPr>
          <a:lstStyle>
            <a:lvl1pPr algn="r">
              <a:defRPr sz="1000">
                <a:solidFill>
                  <a:srgbClr val="FFFFFF"/>
                </a:solidFill>
              </a:defRPr>
            </a:lvl1pPr>
          </a:lstStyle>
          <a:p>
            <a:pPr/>
            <a:fld id="{86CB4B4D-7CA3-9044-876B-883B54F8677D}" type="slidenum"/>
          </a:p>
        </p:txBody>
      </p:sp>
      <p:sp>
        <p:nvSpPr>
          <p:cNvPr id="7" name="Уровень текста 1…"/>
          <p:cNvSpPr txBox="1"/>
          <p:nvPr>
            <p:ph type="body" idx="1"/>
          </p:nvPr>
        </p:nvSpPr>
        <p:spPr>
          <a:xfrm>
            <a:off x="609600" y="1600200"/>
            <a:ext cx="10972800" cy="4525963"/>
          </a:xfrm>
          <a:prstGeom prst="rect">
            <a:avLst/>
          </a:prstGeom>
          <a:ln w="12700">
            <a:miter lim="400000"/>
          </a:ln>
          <a:extLst>
            <a:ext uri="{C572A759-6A51-4108-AA02-DFA0A04FC94B}">
              <ma14:wrappingTextBoxFlag xmlns:ma14="http://schemas.microsoft.com/office/mac/drawingml/2011/main" val="1"/>
            </a:ext>
          </a:extLst>
        </p:spPr>
        <p:txBody>
          <a:bodyPr lIns="0" tIns="0" rIns="0" bIns="0">
            <a:normAutofit fontScale="100000" lnSpcReduction="0"/>
          </a:bodyPr>
          <a:lstStyle/>
          <a:p>
            <a:pPr/>
            <a:r>
              <a:t>Уровень текста 1</a:t>
            </a:r>
          </a:p>
          <a:p>
            <a:pPr lvl="1"/>
            <a:r>
              <a:t>Уровень текста 2</a:t>
            </a:r>
          </a:p>
          <a:p>
            <a:pPr lvl="2"/>
            <a:r>
              <a:t>Уровень текста 3</a:t>
            </a:r>
          </a:p>
          <a:p>
            <a:pPr lvl="3"/>
            <a:r>
              <a:t>Уровень текста 4</a:t>
            </a:r>
          </a:p>
          <a:p>
            <a:pPr lvl="4"/>
            <a:r>
              <a:t>Уровень текста 5</a:t>
            </a:r>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Lst>
  <p:transition xmlns:p14="http://schemas.microsoft.com/office/powerpoint/2010/main" spd="med" advClick="1"/>
  <p:txStyles>
    <p:titleStyle>
      <a:lvl1pPr marL="0" marR="0" indent="0" algn="l" defTabSz="914400" rtl="0" latinLnBrk="0">
        <a:lnSpc>
          <a:spcPct val="85000"/>
        </a:lnSpc>
        <a:spcBef>
          <a:spcPts val="0"/>
        </a:spcBef>
        <a:spcAft>
          <a:spcPts val="0"/>
        </a:spcAft>
        <a:buClrTx/>
        <a:buSzTx/>
        <a:buFontTx/>
        <a:buNone/>
        <a:tabLst/>
        <a:defRPr b="0" baseline="0" cap="none" i="0" spc="-50" strike="noStrike" sz="4800" u="none">
          <a:solidFill>
            <a:srgbClr val="404040"/>
          </a:solidFill>
          <a:uFillTx/>
          <a:latin typeface="Calibri Light"/>
          <a:ea typeface="Calibri Light"/>
          <a:cs typeface="Calibri Light"/>
          <a:sym typeface="Calibri Light"/>
        </a:defRPr>
      </a:lvl1pPr>
      <a:lvl2pPr marL="0" marR="0" indent="0" algn="l" defTabSz="914400" rtl="0" latinLnBrk="0">
        <a:lnSpc>
          <a:spcPct val="85000"/>
        </a:lnSpc>
        <a:spcBef>
          <a:spcPts val="0"/>
        </a:spcBef>
        <a:spcAft>
          <a:spcPts val="0"/>
        </a:spcAft>
        <a:buClrTx/>
        <a:buSzTx/>
        <a:buFontTx/>
        <a:buNone/>
        <a:tabLst/>
        <a:defRPr b="0" baseline="0" cap="none" i="0" spc="-50" strike="noStrike" sz="4800" u="none">
          <a:solidFill>
            <a:srgbClr val="404040"/>
          </a:solidFill>
          <a:uFillTx/>
          <a:latin typeface="Calibri Light"/>
          <a:ea typeface="Calibri Light"/>
          <a:cs typeface="Calibri Light"/>
          <a:sym typeface="Calibri Light"/>
        </a:defRPr>
      </a:lvl2pPr>
      <a:lvl3pPr marL="0" marR="0" indent="0" algn="l" defTabSz="914400" rtl="0" latinLnBrk="0">
        <a:lnSpc>
          <a:spcPct val="85000"/>
        </a:lnSpc>
        <a:spcBef>
          <a:spcPts val="0"/>
        </a:spcBef>
        <a:spcAft>
          <a:spcPts val="0"/>
        </a:spcAft>
        <a:buClrTx/>
        <a:buSzTx/>
        <a:buFontTx/>
        <a:buNone/>
        <a:tabLst/>
        <a:defRPr b="0" baseline="0" cap="none" i="0" spc="-50" strike="noStrike" sz="4800" u="none">
          <a:solidFill>
            <a:srgbClr val="404040"/>
          </a:solidFill>
          <a:uFillTx/>
          <a:latin typeface="Calibri Light"/>
          <a:ea typeface="Calibri Light"/>
          <a:cs typeface="Calibri Light"/>
          <a:sym typeface="Calibri Light"/>
        </a:defRPr>
      </a:lvl3pPr>
      <a:lvl4pPr marL="0" marR="0" indent="0" algn="l" defTabSz="914400" rtl="0" latinLnBrk="0">
        <a:lnSpc>
          <a:spcPct val="85000"/>
        </a:lnSpc>
        <a:spcBef>
          <a:spcPts val="0"/>
        </a:spcBef>
        <a:spcAft>
          <a:spcPts val="0"/>
        </a:spcAft>
        <a:buClrTx/>
        <a:buSzTx/>
        <a:buFontTx/>
        <a:buNone/>
        <a:tabLst/>
        <a:defRPr b="0" baseline="0" cap="none" i="0" spc="-50" strike="noStrike" sz="4800" u="none">
          <a:solidFill>
            <a:srgbClr val="404040"/>
          </a:solidFill>
          <a:uFillTx/>
          <a:latin typeface="Calibri Light"/>
          <a:ea typeface="Calibri Light"/>
          <a:cs typeface="Calibri Light"/>
          <a:sym typeface="Calibri Light"/>
        </a:defRPr>
      </a:lvl4pPr>
      <a:lvl5pPr marL="0" marR="0" indent="0" algn="l" defTabSz="914400" rtl="0" latinLnBrk="0">
        <a:lnSpc>
          <a:spcPct val="85000"/>
        </a:lnSpc>
        <a:spcBef>
          <a:spcPts val="0"/>
        </a:spcBef>
        <a:spcAft>
          <a:spcPts val="0"/>
        </a:spcAft>
        <a:buClrTx/>
        <a:buSzTx/>
        <a:buFontTx/>
        <a:buNone/>
        <a:tabLst/>
        <a:defRPr b="0" baseline="0" cap="none" i="0" spc="-50" strike="noStrike" sz="4800" u="none">
          <a:solidFill>
            <a:srgbClr val="404040"/>
          </a:solidFill>
          <a:uFillTx/>
          <a:latin typeface="Calibri Light"/>
          <a:ea typeface="Calibri Light"/>
          <a:cs typeface="Calibri Light"/>
          <a:sym typeface="Calibri Light"/>
        </a:defRPr>
      </a:lvl5pPr>
      <a:lvl6pPr marL="0" marR="0" indent="0" algn="l" defTabSz="914400" rtl="0" latinLnBrk="0">
        <a:lnSpc>
          <a:spcPct val="85000"/>
        </a:lnSpc>
        <a:spcBef>
          <a:spcPts val="0"/>
        </a:spcBef>
        <a:spcAft>
          <a:spcPts val="0"/>
        </a:spcAft>
        <a:buClrTx/>
        <a:buSzTx/>
        <a:buFontTx/>
        <a:buNone/>
        <a:tabLst/>
        <a:defRPr b="0" baseline="0" cap="none" i="0" spc="-50" strike="noStrike" sz="4800" u="none">
          <a:solidFill>
            <a:srgbClr val="404040"/>
          </a:solidFill>
          <a:uFillTx/>
          <a:latin typeface="Calibri Light"/>
          <a:ea typeface="Calibri Light"/>
          <a:cs typeface="Calibri Light"/>
          <a:sym typeface="Calibri Light"/>
        </a:defRPr>
      </a:lvl6pPr>
      <a:lvl7pPr marL="0" marR="0" indent="0" algn="l" defTabSz="914400" rtl="0" latinLnBrk="0">
        <a:lnSpc>
          <a:spcPct val="85000"/>
        </a:lnSpc>
        <a:spcBef>
          <a:spcPts val="0"/>
        </a:spcBef>
        <a:spcAft>
          <a:spcPts val="0"/>
        </a:spcAft>
        <a:buClrTx/>
        <a:buSzTx/>
        <a:buFontTx/>
        <a:buNone/>
        <a:tabLst/>
        <a:defRPr b="0" baseline="0" cap="none" i="0" spc="-50" strike="noStrike" sz="4800" u="none">
          <a:solidFill>
            <a:srgbClr val="404040"/>
          </a:solidFill>
          <a:uFillTx/>
          <a:latin typeface="Calibri Light"/>
          <a:ea typeface="Calibri Light"/>
          <a:cs typeface="Calibri Light"/>
          <a:sym typeface="Calibri Light"/>
        </a:defRPr>
      </a:lvl7pPr>
      <a:lvl8pPr marL="0" marR="0" indent="0" algn="l" defTabSz="914400" rtl="0" latinLnBrk="0">
        <a:lnSpc>
          <a:spcPct val="85000"/>
        </a:lnSpc>
        <a:spcBef>
          <a:spcPts val="0"/>
        </a:spcBef>
        <a:spcAft>
          <a:spcPts val="0"/>
        </a:spcAft>
        <a:buClrTx/>
        <a:buSzTx/>
        <a:buFontTx/>
        <a:buNone/>
        <a:tabLst/>
        <a:defRPr b="0" baseline="0" cap="none" i="0" spc="-50" strike="noStrike" sz="4800" u="none">
          <a:solidFill>
            <a:srgbClr val="404040"/>
          </a:solidFill>
          <a:uFillTx/>
          <a:latin typeface="Calibri Light"/>
          <a:ea typeface="Calibri Light"/>
          <a:cs typeface="Calibri Light"/>
          <a:sym typeface="Calibri Light"/>
        </a:defRPr>
      </a:lvl8pPr>
      <a:lvl9pPr marL="0" marR="0" indent="0" algn="l" defTabSz="914400" rtl="0" latinLnBrk="0">
        <a:lnSpc>
          <a:spcPct val="85000"/>
        </a:lnSpc>
        <a:spcBef>
          <a:spcPts val="0"/>
        </a:spcBef>
        <a:spcAft>
          <a:spcPts val="0"/>
        </a:spcAft>
        <a:buClrTx/>
        <a:buSzTx/>
        <a:buFontTx/>
        <a:buNone/>
        <a:tabLst/>
        <a:defRPr b="0" baseline="0" cap="none" i="0" spc="-50" strike="noStrike" sz="4800" u="none">
          <a:solidFill>
            <a:srgbClr val="404040"/>
          </a:solidFill>
          <a:uFillTx/>
          <a:latin typeface="Calibri Light"/>
          <a:ea typeface="Calibri Light"/>
          <a:cs typeface="Calibri Light"/>
          <a:sym typeface="Calibri Light"/>
        </a:defRPr>
      </a:lvl9pPr>
    </p:titleStyle>
    <p:bodyStyle>
      <a:lvl1pPr marL="91439" marR="0" indent="-91439" algn="l" defTabSz="914400" rtl="0" latinLnBrk="0">
        <a:lnSpc>
          <a:spcPct val="90000"/>
        </a:lnSpc>
        <a:spcBef>
          <a:spcPts val="1200"/>
        </a:spcBef>
        <a:spcAft>
          <a:spcPts val="0"/>
        </a:spcAft>
        <a:buClr>
          <a:schemeClr val="accent1"/>
        </a:buClr>
        <a:buSzPct val="100000"/>
        <a:buFont typeface="Calibri"/>
        <a:buChar char=" "/>
        <a:tabLst/>
        <a:defRPr b="0" baseline="0" cap="none" i="0" spc="0" strike="noStrike" sz="2000" u="none">
          <a:solidFill>
            <a:srgbClr val="404040"/>
          </a:solidFill>
          <a:uFillTx/>
          <a:latin typeface="+mn-lt"/>
          <a:ea typeface="+mn-ea"/>
          <a:cs typeface="+mn-cs"/>
          <a:sym typeface="Calibri"/>
        </a:defRPr>
      </a:lvl1pPr>
      <a:lvl2pPr marL="404368" marR="0" indent="-203200" algn="l" defTabSz="914400" rtl="0" latinLnBrk="0">
        <a:lnSpc>
          <a:spcPct val="90000"/>
        </a:lnSpc>
        <a:spcBef>
          <a:spcPts val="1200"/>
        </a:spcBef>
        <a:spcAft>
          <a:spcPts val="0"/>
        </a:spcAft>
        <a:buClr>
          <a:schemeClr val="accent1"/>
        </a:buClr>
        <a:buSzPct val="100000"/>
        <a:buFont typeface="Calibri"/>
        <a:buChar char="◦"/>
        <a:tabLst/>
        <a:defRPr b="0" baseline="0" cap="none" i="0" spc="0" strike="noStrike" sz="2000" u="none">
          <a:solidFill>
            <a:srgbClr val="404040"/>
          </a:solidFill>
          <a:uFillTx/>
          <a:latin typeface="+mn-lt"/>
          <a:ea typeface="+mn-ea"/>
          <a:cs typeface="+mn-cs"/>
          <a:sym typeface="Calibri"/>
        </a:defRPr>
      </a:lvl2pPr>
      <a:lvl3pPr marL="645305" marR="0" indent="-261257" algn="l" defTabSz="914400" rtl="0" latinLnBrk="0">
        <a:lnSpc>
          <a:spcPct val="90000"/>
        </a:lnSpc>
        <a:spcBef>
          <a:spcPts val="1200"/>
        </a:spcBef>
        <a:spcAft>
          <a:spcPts val="0"/>
        </a:spcAft>
        <a:buClr>
          <a:schemeClr val="accent1"/>
        </a:buClr>
        <a:buSzPct val="100000"/>
        <a:buFont typeface="Calibri"/>
        <a:buChar char="◦"/>
        <a:tabLst/>
        <a:defRPr b="0" baseline="0" cap="none" i="0" spc="0" strike="noStrike" sz="2000" u="none">
          <a:solidFill>
            <a:srgbClr val="404040"/>
          </a:solidFill>
          <a:uFillTx/>
          <a:latin typeface="+mn-lt"/>
          <a:ea typeface="+mn-ea"/>
          <a:cs typeface="+mn-cs"/>
          <a:sym typeface="Calibri"/>
        </a:defRPr>
      </a:lvl3pPr>
      <a:lvl4pPr marL="828185" marR="0" indent="-261257" algn="l" defTabSz="914400" rtl="0" latinLnBrk="0">
        <a:lnSpc>
          <a:spcPct val="90000"/>
        </a:lnSpc>
        <a:spcBef>
          <a:spcPts val="1200"/>
        </a:spcBef>
        <a:spcAft>
          <a:spcPts val="0"/>
        </a:spcAft>
        <a:buClr>
          <a:schemeClr val="accent1"/>
        </a:buClr>
        <a:buSzPct val="100000"/>
        <a:buFont typeface="Calibri"/>
        <a:buChar char="◦"/>
        <a:tabLst/>
        <a:defRPr b="0" baseline="0" cap="none" i="0" spc="0" strike="noStrike" sz="2000" u="none">
          <a:solidFill>
            <a:srgbClr val="404040"/>
          </a:solidFill>
          <a:uFillTx/>
          <a:latin typeface="+mn-lt"/>
          <a:ea typeface="+mn-ea"/>
          <a:cs typeface="+mn-cs"/>
          <a:sym typeface="Calibri"/>
        </a:defRPr>
      </a:lvl4pPr>
      <a:lvl5pPr marL="1011065" marR="0" indent="-261257" algn="l" defTabSz="914400" rtl="0" latinLnBrk="0">
        <a:lnSpc>
          <a:spcPct val="90000"/>
        </a:lnSpc>
        <a:spcBef>
          <a:spcPts val="1200"/>
        </a:spcBef>
        <a:spcAft>
          <a:spcPts val="0"/>
        </a:spcAft>
        <a:buClr>
          <a:schemeClr val="accent1"/>
        </a:buClr>
        <a:buSzPct val="100000"/>
        <a:buFont typeface="Calibri"/>
        <a:buChar char="◦"/>
        <a:tabLst/>
        <a:defRPr b="0" baseline="0" cap="none" i="0" spc="0" strike="noStrike" sz="2000" u="none">
          <a:solidFill>
            <a:srgbClr val="404040"/>
          </a:solidFill>
          <a:uFillTx/>
          <a:latin typeface="+mn-lt"/>
          <a:ea typeface="+mn-ea"/>
          <a:cs typeface="+mn-cs"/>
          <a:sym typeface="Calibri"/>
        </a:defRPr>
      </a:lvl5pPr>
      <a:lvl6pPr marL="1197971" marR="0" indent="-326571" algn="l" defTabSz="914400" rtl="0" latinLnBrk="0">
        <a:lnSpc>
          <a:spcPct val="90000"/>
        </a:lnSpc>
        <a:spcBef>
          <a:spcPts val="1200"/>
        </a:spcBef>
        <a:spcAft>
          <a:spcPts val="0"/>
        </a:spcAft>
        <a:buClr>
          <a:schemeClr val="accent1"/>
        </a:buClr>
        <a:buSzPct val="100000"/>
        <a:buFont typeface="Calibri"/>
        <a:buChar char="◦"/>
        <a:tabLst/>
        <a:defRPr b="0" baseline="0" cap="none" i="0" spc="0" strike="noStrike" sz="2000" u="none">
          <a:solidFill>
            <a:srgbClr val="404040"/>
          </a:solidFill>
          <a:uFillTx/>
          <a:latin typeface="+mn-lt"/>
          <a:ea typeface="+mn-ea"/>
          <a:cs typeface="+mn-cs"/>
          <a:sym typeface="Calibri"/>
        </a:defRPr>
      </a:lvl6pPr>
      <a:lvl7pPr marL="1397971" marR="0" indent="-326571" algn="l" defTabSz="914400" rtl="0" latinLnBrk="0">
        <a:lnSpc>
          <a:spcPct val="90000"/>
        </a:lnSpc>
        <a:spcBef>
          <a:spcPts val="1200"/>
        </a:spcBef>
        <a:spcAft>
          <a:spcPts val="0"/>
        </a:spcAft>
        <a:buClr>
          <a:schemeClr val="accent1"/>
        </a:buClr>
        <a:buSzPct val="100000"/>
        <a:buFont typeface="Calibri"/>
        <a:buChar char="◦"/>
        <a:tabLst/>
        <a:defRPr b="0" baseline="0" cap="none" i="0" spc="0" strike="noStrike" sz="2000" u="none">
          <a:solidFill>
            <a:srgbClr val="404040"/>
          </a:solidFill>
          <a:uFillTx/>
          <a:latin typeface="+mn-lt"/>
          <a:ea typeface="+mn-ea"/>
          <a:cs typeface="+mn-cs"/>
          <a:sym typeface="Calibri"/>
        </a:defRPr>
      </a:lvl7pPr>
      <a:lvl8pPr marL="1597971" marR="0" indent="-326571" algn="l" defTabSz="914400" rtl="0" latinLnBrk="0">
        <a:lnSpc>
          <a:spcPct val="90000"/>
        </a:lnSpc>
        <a:spcBef>
          <a:spcPts val="1200"/>
        </a:spcBef>
        <a:spcAft>
          <a:spcPts val="0"/>
        </a:spcAft>
        <a:buClr>
          <a:schemeClr val="accent1"/>
        </a:buClr>
        <a:buSzPct val="100000"/>
        <a:buFont typeface="Calibri"/>
        <a:buChar char="◦"/>
        <a:tabLst/>
        <a:defRPr b="0" baseline="0" cap="none" i="0" spc="0" strike="noStrike" sz="2000" u="none">
          <a:solidFill>
            <a:srgbClr val="404040"/>
          </a:solidFill>
          <a:uFillTx/>
          <a:latin typeface="+mn-lt"/>
          <a:ea typeface="+mn-ea"/>
          <a:cs typeface="+mn-cs"/>
          <a:sym typeface="Calibri"/>
        </a:defRPr>
      </a:lvl8pPr>
      <a:lvl9pPr marL="1797971" marR="0" indent="-326571" algn="l" defTabSz="914400" rtl="0" latinLnBrk="0">
        <a:lnSpc>
          <a:spcPct val="90000"/>
        </a:lnSpc>
        <a:spcBef>
          <a:spcPts val="1200"/>
        </a:spcBef>
        <a:spcAft>
          <a:spcPts val="0"/>
        </a:spcAft>
        <a:buClr>
          <a:schemeClr val="accent1"/>
        </a:buClr>
        <a:buSzPct val="100000"/>
        <a:buFont typeface="Calibri"/>
        <a:buChar char="◦"/>
        <a:tabLst/>
        <a:defRPr b="0" baseline="0" cap="none" i="0" spc="0" strike="noStrike" sz="2000" u="none">
          <a:solidFill>
            <a:srgbClr val="404040"/>
          </a:solidFill>
          <a:uFillTx/>
          <a:latin typeface="+mn-lt"/>
          <a:ea typeface="+mn-ea"/>
          <a:cs typeface="+mn-cs"/>
          <a:sym typeface="Calibri"/>
        </a:defRPr>
      </a:lvl9pPr>
    </p:bodyStyle>
    <p:otherStyle>
      <a:lvl1pPr marL="0" marR="0" indent="0" algn="r" defTabSz="457200" rtl="0" latinLnBrk="0">
        <a:lnSpc>
          <a:spcPct val="100000"/>
        </a:lnSpc>
        <a:spcBef>
          <a:spcPts val="0"/>
        </a:spcBef>
        <a:spcAft>
          <a:spcPts val="0"/>
        </a:spcAft>
        <a:buClrTx/>
        <a:buSzTx/>
        <a:buFontTx/>
        <a:buNone/>
        <a:tabLst/>
        <a:defRPr b="0" baseline="0" cap="none" i="0" spc="0" strike="noStrike" sz="1000" u="none">
          <a:solidFill>
            <a:schemeClr val="tx1"/>
          </a:solidFill>
          <a:uFillTx/>
          <a:latin typeface="+mn-lt"/>
          <a:ea typeface="+mn-ea"/>
          <a:cs typeface="+mn-cs"/>
          <a:sym typeface="Calibri"/>
        </a:defRPr>
      </a:lvl1pPr>
      <a:lvl2pPr marL="0" marR="0" indent="457200" algn="r" defTabSz="457200" rtl="0" latinLnBrk="0">
        <a:lnSpc>
          <a:spcPct val="100000"/>
        </a:lnSpc>
        <a:spcBef>
          <a:spcPts val="0"/>
        </a:spcBef>
        <a:spcAft>
          <a:spcPts val="0"/>
        </a:spcAft>
        <a:buClrTx/>
        <a:buSzTx/>
        <a:buFontTx/>
        <a:buNone/>
        <a:tabLst/>
        <a:defRPr b="0" baseline="0" cap="none" i="0" spc="0" strike="noStrike" sz="1000" u="none">
          <a:solidFill>
            <a:schemeClr val="tx1"/>
          </a:solidFill>
          <a:uFillTx/>
          <a:latin typeface="+mn-lt"/>
          <a:ea typeface="+mn-ea"/>
          <a:cs typeface="+mn-cs"/>
          <a:sym typeface="Calibri"/>
        </a:defRPr>
      </a:lvl2pPr>
      <a:lvl3pPr marL="0" marR="0" indent="914400" algn="r" defTabSz="457200" rtl="0" latinLnBrk="0">
        <a:lnSpc>
          <a:spcPct val="100000"/>
        </a:lnSpc>
        <a:spcBef>
          <a:spcPts val="0"/>
        </a:spcBef>
        <a:spcAft>
          <a:spcPts val="0"/>
        </a:spcAft>
        <a:buClrTx/>
        <a:buSzTx/>
        <a:buFontTx/>
        <a:buNone/>
        <a:tabLst/>
        <a:defRPr b="0" baseline="0" cap="none" i="0" spc="0" strike="noStrike" sz="1000" u="none">
          <a:solidFill>
            <a:schemeClr val="tx1"/>
          </a:solidFill>
          <a:uFillTx/>
          <a:latin typeface="+mn-lt"/>
          <a:ea typeface="+mn-ea"/>
          <a:cs typeface="+mn-cs"/>
          <a:sym typeface="Calibri"/>
        </a:defRPr>
      </a:lvl3pPr>
      <a:lvl4pPr marL="0" marR="0" indent="1371600" algn="r" defTabSz="457200" rtl="0" latinLnBrk="0">
        <a:lnSpc>
          <a:spcPct val="100000"/>
        </a:lnSpc>
        <a:spcBef>
          <a:spcPts val="0"/>
        </a:spcBef>
        <a:spcAft>
          <a:spcPts val="0"/>
        </a:spcAft>
        <a:buClrTx/>
        <a:buSzTx/>
        <a:buFontTx/>
        <a:buNone/>
        <a:tabLst/>
        <a:defRPr b="0" baseline="0" cap="none" i="0" spc="0" strike="noStrike" sz="1000" u="none">
          <a:solidFill>
            <a:schemeClr val="tx1"/>
          </a:solidFill>
          <a:uFillTx/>
          <a:latin typeface="+mn-lt"/>
          <a:ea typeface="+mn-ea"/>
          <a:cs typeface="+mn-cs"/>
          <a:sym typeface="Calibri"/>
        </a:defRPr>
      </a:lvl4pPr>
      <a:lvl5pPr marL="0" marR="0" indent="1828800" algn="r" defTabSz="457200" rtl="0" latinLnBrk="0">
        <a:lnSpc>
          <a:spcPct val="100000"/>
        </a:lnSpc>
        <a:spcBef>
          <a:spcPts val="0"/>
        </a:spcBef>
        <a:spcAft>
          <a:spcPts val="0"/>
        </a:spcAft>
        <a:buClrTx/>
        <a:buSzTx/>
        <a:buFontTx/>
        <a:buNone/>
        <a:tabLst/>
        <a:defRPr b="0" baseline="0" cap="none" i="0" spc="0" strike="noStrike" sz="1000" u="none">
          <a:solidFill>
            <a:schemeClr val="tx1"/>
          </a:solidFill>
          <a:uFillTx/>
          <a:latin typeface="+mn-lt"/>
          <a:ea typeface="+mn-ea"/>
          <a:cs typeface="+mn-cs"/>
          <a:sym typeface="Calibri"/>
        </a:defRPr>
      </a:lvl5pPr>
      <a:lvl6pPr marL="0" marR="0" indent="2286000" algn="r" defTabSz="457200" rtl="0" latinLnBrk="0">
        <a:lnSpc>
          <a:spcPct val="100000"/>
        </a:lnSpc>
        <a:spcBef>
          <a:spcPts val="0"/>
        </a:spcBef>
        <a:spcAft>
          <a:spcPts val="0"/>
        </a:spcAft>
        <a:buClrTx/>
        <a:buSzTx/>
        <a:buFontTx/>
        <a:buNone/>
        <a:tabLst/>
        <a:defRPr b="0" baseline="0" cap="none" i="0" spc="0" strike="noStrike" sz="1000" u="none">
          <a:solidFill>
            <a:schemeClr val="tx1"/>
          </a:solidFill>
          <a:uFillTx/>
          <a:latin typeface="+mn-lt"/>
          <a:ea typeface="+mn-ea"/>
          <a:cs typeface="+mn-cs"/>
          <a:sym typeface="Calibri"/>
        </a:defRPr>
      </a:lvl6pPr>
      <a:lvl7pPr marL="0" marR="0" indent="2743200" algn="r" defTabSz="457200" rtl="0" latinLnBrk="0">
        <a:lnSpc>
          <a:spcPct val="100000"/>
        </a:lnSpc>
        <a:spcBef>
          <a:spcPts val="0"/>
        </a:spcBef>
        <a:spcAft>
          <a:spcPts val="0"/>
        </a:spcAft>
        <a:buClrTx/>
        <a:buSzTx/>
        <a:buFontTx/>
        <a:buNone/>
        <a:tabLst/>
        <a:defRPr b="0" baseline="0" cap="none" i="0" spc="0" strike="noStrike" sz="1000" u="none">
          <a:solidFill>
            <a:schemeClr val="tx1"/>
          </a:solidFill>
          <a:uFillTx/>
          <a:latin typeface="+mn-lt"/>
          <a:ea typeface="+mn-ea"/>
          <a:cs typeface="+mn-cs"/>
          <a:sym typeface="Calibri"/>
        </a:defRPr>
      </a:lvl7pPr>
      <a:lvl8pPr marL="0" marR="0" indent="3200400" algn="r" defTabSz="457200" rtl="0" latinLnBrk="0">
        <a:lnSpc>
          <a:spcPct val="100000"/>
        </a:lnSpc>
        <a:spcBef>
          <a:spcPts val="0"/>
        </a:spcBef>
        <a:spcAft>
          <a:spcPts val="0"/>
        </a:spcAft>
        <a:buClrTx/>
        <a:buSzTx/>
        <a:buFontTx/>
        <a:buNone/>
        <a:tabLst/>
        <a:defRPr b="0" baseline="0" cap="none" i="0" spc="0" strike="noStrike" sz="1000" u="none">
          <a:solidFill>
            <a:schemeClr val="tx1"/>
          </a:solidFill>
          <a:uFillTx/>
          <a:latin typeface="+mn-lt"/>
          <a:ea typeface="+mn-ea"/>
          <a:cs typeface="+mn-cs"/>
          <a:sym typeface="Calibri"/>
        </a:defRPr>
      </a:lvl8pPr>
      <a:lvl9pPr marL="0" marR="0" indent="3657600" algn="r" defTabSz="457200" rtl="0" latinLnBrk="0">
        <a:lnSpc>
          <a:spcPct val="100000"/>
        </a:lnSpc>
        <a:spcBef>
          <a:spcPts val="0"/>
        </a:spcBef>
        <a:spcAft>
          <a:spcPts val="0"/>
        </a:spcAft>
        <a:buClrTx/>
        <a:buSzTx/>
        <a:buFontTx/>
        <a:buNone/>
        <a:tabLst/>
        <a:defRPr b="0" baseline="0" cap="none" i="0" spc="0" strike="noStrike" sz="1000" u="none">
          <a:solidFill>
            <a:schemeClr val="tx1"/>
          </a:solidFill>
          <a:uFillTx/>
          <a:latin typeface="+mn-lt"/>
          <a:ea typeface="+mn-ea"/>
          <a:cs typeface="+mn-cs"/>
          <a:sym typeface="Calibri"/>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0.xml"/><Relationship Id="rId3" Type="http://schemas.openxmlformats.org/officeDocument/2006/relationships/image" Target="../media/image4.png"/></Relationships>

</file>

<file path=ppt/slides/_rels/slide11.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 Id="rId3" Type="http://schemas.openxmlformats.org/officeDocument/2006/relationships/image" Target="../media/image4.png"/></Relationships>

</file>

<file path=ppt/slides/_rels/slide2.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2.xml"/><Relationship Id="rId3" Type="http://schemas.openxmlformats.org/officeDocument/2006/relationships/image" Target="../media/image1.png"/></Relationships>

</file>

<file path=ppt/slides/_rels/slide3.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xml"/></Relationships>

</file>

<file path=ppt/slides/_rels/slide4.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6.xml"/><Relationship Id="rId3" Type="http://schemas.openxmlformats.org/officeDocument/2006/relationships/image" Target="../media/image2.png"/></Relationships>

</file>

<file path=ppt/slides/_rels/slide7.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9.xml"/><Relationship Id="rId3"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09" name="Заголовок 1"/>
          <p:cNvSpPr txBox="1"/>
          <p:nvPr>
            <p:ph type="ctrTitle"/>
          </p:nvPr>
        </p:nvSpPr>
        <p:spPr>
          <a:xfrm>
            <a:off x="1100051" y="758951"/>
            <a:ext cx="10055629" cy="3566161"/>
          </a:xfrm>
          <a:prstGeom prst="rect">
            <a:avLst/>
          </a:prstGeom>
        </p:spPr>
        <p:txBody>
          <a:bodyPr/>
          <a:lstStyle/>
          <a:p>
            <a:pPr algn="ctr" defTabSz="832104">
              <a:defRPr spc="-91" sz="6552"/>
            </a:pPr>
            <a:r>
              <a:t>Обновленная библиотека генераторов псевдослучайных чисел </a:t>
            </a:r>
            <a:r>
              <a:t>RNGAVXLIB</a:t>
            </a:r>
          </a:p>
        </p:txBody>
      </p:sp>
      <p:sp>
        <p:nvSpPr>
          <p:cNvPr id="110" name="Подзаголовок 2"/>
          <p:cNvSpPr txBox="1"/>
          <p:nvPr>
            <p:ph type="subTitle" sz="half" idx="1"/>
          </p:nvPr>
        </p:nvSpPr>
        <p:spPr>
          <a:xfrm>
            <a:off x="1100050" y="4455619"/>
            <a:ext cx="10058401" cy="1800801"/>
          </a:xfrm>
          <a:prstGeom prst="rect">
            <a:avLst/>
          </a:prstGeom>
        </p:spPr>
        <p:txBody>
          <a:bodyPr/>
          <a:lstStyle/>
          <a:p>
            <a:pPr defTabSz="877823">
              <a:spcBef>
                <a:spcPts val="1100"/>
              </a:spcBef>
              <a:defRPr spc="192" sz="2304"/>
            </a:pPr>
            <a:r>
              <a:t>Мария Гуськова, </a:t>
            </a:r>
            <a:r>
              <a:rPr i="1">
                <a:latin typeface="+mj-lt"/>
                <a:ea typeface="+mj-ea"/>
                <a:cs typeface="+mj-cs"/>
                <a:sym typeface="Helvetica"/>
              </a:rPr>
              <a:t>МИЭМ НИУ ВШЭ, НЦЧ РАН</a:t>
            </a:r>
            <a:endParaRPr i="1">
              <a:latin typeface="+mj-lt"/>
              <a:ea typeface="+mj-ea"/>
              <a:cs typeface="+mj-cs"/>
              <a:sym typeface="Helvetica"/>
            </a:endParaRPr>
          </a:p>
          <a:p>
            <a:pPr defTabSz="877823">
              <a:spcBef>
                <a:spcPts val="1100"/>
              </a:spcBef>
              <a:defRPr spc="192" sz="2304"/>
            </a:pPr>
            <a:r>
              <a:t>Л.Ю.Бараш, ИТФ им. Л.Д.Ландау</a:t>
            </a:r>
          </a:p>
          <a:p>
            <a:pPr defTabSz="877823">
              <a:spcBef>
                <a:spcPts val="1100"/>
              </a:spcBef>
              <a:defRPr spc="192" sz="2304"/>
            </a:pPr>
            <a:r>
              <a:t>Л.Н.ЩУР</a:t>
            </a:r>
            <a:r>
              <a:rPr i="1">
                <a:latin typeface="+mj-lt"/>
                <a:ea typeface="+mj-ea"/>
                <a:cs typeface="+mj-cs"/>
                <a:sym typeface="Helvetica"/>
              </a:rPr>
              <a:t>, НЦЧ РАН</a:t>
            </a:r>
            <a:endParaRPr i="1">
              <a:latin typeface="+mj-lt"/>
              <a:ea typeface="+mj-ea"/>
              <a:cs typeface="+mj-cs"/>
              <a:sym typeface="Helvetica"/>
            </a:endParaRPr>
          </a:p>
          <a:p>
            <a:pPr defTabSz="877823">
              <a:spcBef>
                <a:spcPts val="1100"/>
              </a:spcBef>
              <a:defRPr spc="192" sz="2304"/>
            </a:pPr>
            <a:r>
              <a:rPr i="1">
                <a:latin typeface="+mj-lt"/>
                <a:ea typeface="+mj-ea"/>
                <a:cs typeface="+mj-cs"/>
                <a:sym typeface="Helvetica"/>
              </a:rPr>
              <a:t>Научный фонд НИУ ВШЭ грант 18-05-0024 и программа “5-100”</a:t>
            </a:r>
          </a:p>
        </p:txBody>
      </p:sp>
    </p:spTree>
  </p:cSld>
  <p:clrMapOvr>
    <a:masterClrMapping/>
  </p:clrMapOvr>
  <p:transition xmlns:p14="http://schemas.microsoft.com/office/powerpoint/2010/main" spd="med" advClick="1"/>
</p:sld>
</file>

<file path=ppt/slides/slide10.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18" name="Нижний колонтитул 2"/>
          <p:cNvSpPr txBox="1"/>
          <p:nvPr/>
        </p:nvSpPr>
        <p:spPr>
          <a:xfrm>
            <a:off x="3731905" y="6539390"/>
            <a:ext cx="4731365" cy="205915"/>
          </a:xfrm>
          <a:prstGeom prst="rect">
            <a:avLst/>
          </a:prstGeom>
          <a:ln w="12700">
            <a:miter lim="400000"/>
          </a:ln>
          <a:extLst>
            <a:ext uri="{C572A759-6A51-4108-AA02-DFA0A04FC94B}">
              <ma14:wrappingTextBoxFlag xmlns:ma14="http://schemas.microsoft.com/office/mac/drawingml/2011/main" val="1"/>
            </a:ext>
          </a:extLst>
        </p:spPr>
        <p:txBody>
          <a:bodyPr lIns="45719" rIns="45719" anchor="ctr">
            <a:spAutoFit/>
          </a:bodyPr>
          <a:lstStyle>
            <a:lvl1pPr algn="ctr">
              <a:defRPr cap="all" sz="900">
                <a:solidFill>
                  <a:srgbClr val="FFFFFF"/>
                </a:solidFill>
              </a:defRPr>
            </a:lvl1pPr>
          </a:lstStyle>
          <a:p>
            <a:pPr/>
            <a:r>
              <a:t>МИЭМ НИУ ВШЭ, 2018</a:t>
            </a:r>
          </a:p>
        </p:txBody>
      </p:sp>
      <p:sp>
        <p:nvSpPr>
          <p:cNvPr id="219" name="Заголовок 1"/>
          <p:cNvSpPr txBox="1"/>
          <p:nvPr>
            <p:ph type="title"/>
          </p:nvPr>
        </p:nvSpPr>
        <p:spPr>
          <a:xfrm>
            <a:off x="1155089" y="0"/>
            <a:ext cx="10058401" cy="1450757"/>
          </a:xfrm>
          <a:prstGeom prst="rect">
            <a:avLst/>
          </a:prstGeom>
        </p:spPr>
        <p:txBody>
          <a:bodyPr/>
          <a:lstStyle/>
          <a:p>
            <a:pPr>
              <a:defRPr spc="-100"/>
            </a:pPr>
            <a:r>
              <a:t>Результаты</a:t>
            </a:r>
            <a:r>
              <a:t> 2</a:t>
            </a:r>
          </a:p>
        </p:txBody>
      </p:sp>
      <p:graphicFrame>
        <p:nvGraphicFramePr>
          <p:cNvPr id="220" name="Объект 5"/>
          <p:cNvGraphicFramePr/>
          <p:nvPr/>
        </p:nvGraphicFramePr>
        <p:xfrm>
          <a:off x="0" y="1560194"/>
          <a:ext cx="6451252" cy="4771248"/>
        </p:xfrm>
        <a:graphic xmlns:a="http://schemas.openxmlformats.org/drawingml/2006/main">
          <a:graphicData uri="http://schemas.openxmlformats.org/drawingml/2006/table">
            <a:tbl>
              <a:tblPr firstCol="0" firstRow="1" lastCol="0" lastRow="0" bandCol="0" bandRow="1" rtl="0">
                <a:tableStyleId>{4C3C2611-4C71-4FC5-86AE-919BDF0F9419}</a:tableStyleId>
              </a:tblPr>
              <a:tblGrid>
                <a:gridCol w="1965975"/>
                <a:gridCol w="1121319"/>
                <a:gridCol w="1121319"/>
                <a:gridCol w="1121319"/>
                <a:gridCol w="1121319"/>
              </a:tblGrid>
              <a:tr h="367019">
                <a:tc>
                  <a:txBody>
                    <a:bodyPr/>
                    <a:lstStyle/>
                    <a:p>
                      <a:pPr algn="l" defTabSz="914400">
                        <a:defRPr b="0" sz="1800">
                          <a:latin typeface="Calibri Light"/>
                          <a:ea typeface="Calibri Light"/>
                          <a:cs typeface="Calibri Light"/>
                          <a:sym typeface="Calibri Light"/>
                        </a:defRPr>
                      </a:pPr>
                    </a:p>
                  </a:txBody>
                  <a:tcPr marL="45720" marR="45720" marT="45720" marB="45720" anchor="t" anchorCtr="0" horzOverflow="overflow"/>
                </a:tc>
                <a:tc>
                  <a:txBody>
                    <a:bodyPr/>
                    <a:lstStyle/>
                    <a:p>
                      <a:pPr algn="l" defTabSz="914400">
                        <a:defRPr b="0" sz="1800">
                          <a:solidFill>
                            <a:srgbClr val="000000"/>
                          </a:solidFill>
                        </a:defRPr>
                      </a:pPr>
                      <a:r>
                        <a:rPr>
                          <a:solidFill>
                            <a:srgbClr val="FFFFFF"/>
                          </a:solidFill>
                          <a:latin typeface="Calibri Light"/>
                          <a:ea typeface="Calibri Light"/>
                          <a:cs typeface="Calibri Light"/>
                          <a:sym typeface="Calibri Light"/>
                        </a:rPr>
                        <a:t>ANSI C</a:t>
                      </a:r>
                    </a:p>
                  </a:txBody>
                  <a:tcPr marL="45720" marR="45720" marT="45720" marB="45720" anchor="t" anchorCtr="0" horzOverflow="overflow"/>
                </a:tc>
                <a:tc>
                  <a:txBody>
                    <a:bodyPr/>
                    <a:lstStyle/>
                    <a:p>
                      <a:pPr algn="l" defTabSz="914400">
                        <a:defRPr b="0" sz="1800">
                          <a:solidFill>
                            <a:srgbClr val="000000"/>
                          </a:solidFill>
                        </a:defRPr>
                      </a:pPr>
                      <a:r>
                        <a:rPr>
                          <a:solidFill>
                            <a:srgbClr val="FFFFFF"/>
                          </a:solidFill>
                          <a:latin typeface="Calibri Light"/>
                          <a:ea typeface="Calibri Light"/>
                          <a:cs typeface="Calibri Light"/>
                          <a:sym typeface="Calibri Light"/>
                        </a:rPr>
                        <a:t>SSE</a:t>
                      </a:r>
                    </a:p>
                  </a:txBody>
                  <a:tcPr marL="45720" marR="45720" marT="45720" marB="45720" anchor="t" anchorCtr="0" horzOverflow="overflow"/>
                </a:tc>
                <a:tc>
                  <a:txBody>
                    <a:bodyPr/>
                    <a:lstStyle/>
                    <a:p>
                      <a:pPr algn="l" defTabSz="914400">
                        <a:defRPr b="0" sz="1800">
                          <a:solidFill>
                            <a:srgbClr val="000000"/>
                          </a:solidFill>
                        </a:defRPr>
                      </a:pPr>
                      <a:r>
                        <a:rPr>
                          <a:solidFill>
                            <a:srgbClr val="FFFFFF"/>
                          </a:solidFill>
                          <a:latin typeface="Calibri Light"/>
                          <a:ea typeface="Calibri Light"/>
                          <a:cs typeface="Calibri Light"/>
                          <a:sym typeface="Calibri Light"/>
                        </a:rPr>
                        <a:t>AVX2</a:t>
                      </a:r>
                    </a:p>
                  </a:txBody>
                  <a:tcPr marL="45720" marR="45720" marT="45720" marB="45720" anchor="t" anchorCtr="0" horzOverflow="overflow"/>
                </a:tc>
                <a:tc>
                  <a:txBody>
                    <a:bodyPr/>
                    <a:lstStyle/>
                    <a:p>
                      <a:pPr algn="l" defTabSz="914400">
                        <a:defRPr b="0" sz="1800">
                          <a:solidFill>
                            <a:srgbClr val="000000"/>
                          </a:solidFill>
                        </a:defRPr>
                      </a:pPr>
                      <a:r>
                        <a:rPr>
                          <a:solidFill>
                            <a:srgbClr val="FFFFFF"/>
                          </a:solidFill>
                          <a:latin typeface="Calibri Light"/>
                          <a:ea typeface="Calibri Light"/>
                          <a:cs typeface="Calibri Light"/>
                          <a:sym typeface="Calibri Light"/>
                        </a:rPr>
                        <a:t>AVX512</a:t>
                      </a:r>
                    </a:p>
                  </a:txBody>
                  <a:tcPr marL="45720" marR="45720" marT="45720" marB="45720" anchor="t" anchorCtr="0" horzOverflow="overflow"/>
                </a:tc>
              </a:tr>
              <a:tr h="367019">
                <a:tc>
                  <a:txBody>
                    <a:bodyPr/>
                    <a:lstStyle/>
                    <a:p>
                      <a:pPr algn="l" defTabSz="914400">
                        <a:defRPr sz="1800"/>
                      </a:pPr>
                      <a:r>
                        <a:rPr>
                          <a:latin typeface="Calibri Light"/>
                          <a:ea typeface="Calibri Light"/>
                          <a:cs typeface="Calibri Light"/>
                          <a:sym typeface="Calibri Light"/>
                        </a:rPr>
                        <a:t>GM19</a:t>
                      </a:r>
                    </a:p>
                  </a:txBody>
                  <a:tcPr marL="9525" marR="9525" marT="9525" marB="9525" anchor="b" anchorCtr="0" horzOverflow="overflow"/>
                </a:tc>
                <a:tc>
                  <a:txBody>
                    <a:bodyPr/>
                    <a:lstStyle/>
                    <a:p>
                      <a:pPr defTabSz="914400">
                        <a:defRPr sz="1800"/>
                      </a:pPr>
                      <a:r>
                        <a:t>0,02</a:t>
                      </a:r>
                    </a:p>
                  </a:txBody>
                  <a:tcPr marL="9525" marR="9525" marT="9525" marB="9525" anchor="b" anchorCtr="0" horzOverflow="overflow"/>
                </a:tc>
                <a:tc>
                  <a:txBody>
                    <a:bodyPr/>
                    <a:lstStyle/>
                    <a:p>
                      <a:pPr defTabSz="914400">
                        <a:defRPr sz="1800"/>
                      </a:pPr>
                      <a:r>
                        <a:t>0,29</a:t>
                      </a:r>
                    </a:p>
                  </a:txBody>
                  <a:tcPr marL="9525" marR="9525" marT="9525" marB="9525" anchor="b" anchorCtr="0" horzOverflow="overflow"/>
                </a:tc>
                <a:tc>
                  <a:txBody>
                    <a:bodyPr/>
                    <a:lstStyle/>
                    <a:p>
                      <a:pPr defTabSz="914400">
                        <a:defRPr sz="1800"/>
                      </a:pPr>
                      <a:r>
                        <a:t>0,43</a:t>
                      </a:r>
                    </a:p>
                  </a:txBody>
                  <a:tcPr marL="9525" marR="9525" marT="9525" marB="9525" anchor="b" anchorCtr="0" horzOverflow="overflow"/>
                </a:tc>
                <a:tc>
                  <a:txBody>
                    <a:bodyPr/>
                    <a:lstStyle/>
                    <a:p>
                      <a:pPr defTabSz="914400">
                        <a:defRPr sz="1800"/>
                      </a:pPr>
                      <a:r>
                        <a:t>0,70</a:t>
                      </a:r>
                    </a:p>
                  </a:txBody>
                  <a:tcPr marL="9525" marR="9525" marT="9525" marB="9525" anchor="b" anchorCtr="0" horzOverflow="overflow"/>
                </a:tc>
              </a:tr>
              <a:tr h="367019">
                <a:tc>
                  <a:txBody>
                    <a:bodyPr/>
                    <a:lstStyle/>
                    <a:p>
                      <a:pPr algn="l" defTabSz="914400">
                        <a:defRPr sz="1800"/>
                      </a:pPr>
                      <a:r>
                        <a:rPr>
                          <a:latin typeface="Calibri Light"/>
                          <a:ea typeface="Calibri Light"/>
                          <a:cs typeface="Calibri Light"/>
                          <a:sym typeface="Calibri Light"/>
                        </a:rPr>
                        <a:t>GM29</a:t>
                      </a:r>
                    </a:p>
                  </a:txBody>
                  <a:tcPr marL="9525" marR="9525" marT="9525" marB="9525" anchor="b" anchorCtr="0" horzOverflow="overflow"/>
                </a:tc>
                <a:tc>
                  <a:txBody>
                    <a:bodyPr/>
                    <a:lstStyle/>
                    <a:p>
                      <a:pPr defTabSz="914400">
                        <a:defRPr sz="1800"/>
                      </a:pPr>
                      <a:r>
                        <a:t>0,02</a:t>
                      </a:r>
                    </a:p>
                  </a:txBody>
                  <a:tcPr marL="9525" marR="9525" marT="9525" marB="9525" anchor="b" anchorCtr="0" horzOverflow="overflow"/>
                </a:tc>
                <a:tc>
                  <a:txBody>
                    <a:bodyPr/>
                    <a:lstStyle/>
                    <a:p>
                      <a:pPr defTabSz="914400">
                        <a:defRPr sz="1800"/>
                      </a:pPr>
                      <a:r>
                        <a:t>0,34</a:t>
                      </a:r>
                    </a:p>
                  </a:txBody>
                  <a:tcPr marL="9525" marR="9525" marT="9525" marB="9525" anchor="b" anchorCtr="0" horzOverflow="overflow"/>
                </a:tc>
                <a:tc>
                  <a:txBody>
                    <a:bodyPr/>
                    <a:lstStyle/>
                    <a:p>
                      <a:pPr defTabSz="914400">
                        <a:defRPr sz="1800"/>
                      </a:pPr>
                      <a:r>
                        <a:t>0,45</a:t>
                      </a:r>
                    </a:p>
                  </a:txBody>
                  <a:tcPr marL="9525" marR="9525" marT="9525" marB="9525" anchor="b" anchorCtr="0" horzOverflow="overflow"/>
                </a:tc>
                <a:tc>
                  <a:txBody>
                    <a:bodyPr/>
                    <a:lstStyle/>
                    <a:p>
                      <a:pPr defTabSz="914400">
                        <a:defRPr sz="1800"/>
                      </a:pPr>
                      <a:r>
                        <a:t>0,74</a:t>
                      </a:r>
                    </a:p>
                  </a:txBody>
                  <a:tcPr marL="9525" marR="9525" marT="9525" marB="9525" anchor="b" anchorCtr="0" horzOverflow="overflow"/>
                </a:tc>
              </a:tr>
              <a:tr h="367019">
                <a:tc>
                  <a:txBody>
                    <a:bodyPr/>
                    <a:lstStyle/>
                    <a:p>
                      <a:pPr algn="l" defTabSz="914400">
                        <a:defRPr sz="1800"/>
                      </a:pPr>
                      <a:r>
                        <a:rPr>
                          <a:latin typeface="Calibri Light"/>
                          <a:ea typeface="Calibri Light"/>
                          <a:cs typeface="Calibri Light"/>
                          <a:sym typeface="Calibri Light"/>
                        </a:rPr>
                        <a:t>GM31</a:t>
                      </a:r>
                    </a:p>
                  </a:txBody>
                  <a:tcPr marL="9525" marR="9525" marT="9525" marB="9525" anchor="b" anchorCtr="0" horzOverflow="overflow"/>
                </a:tc>
                <a:tc>
                  <a:txBody>
                    <a:bodyPr/>
                    <a:lstStyle/>
                    <a:p>
                      <a:pPr defTabSz="914400">
                        <a:defRPr sz="1800"/>
                      </a:pPr>
                      <a:r>
                        <a:t>0,01</a:t>
                      </a:r>
                    </a:p>
                  </a:txBody>
                  <a:tcPr marL="9525" marR="9525" marT="9525" marB="9525" anchor="b" anchorCtr="0" horzOverflow="overflow"/>
                </a:tc>
                <a:tc>
                  <a:txBody>
                    <a:bodyPr/>
                    <a:lstStyle/>
                    <a:p>
                      <a:pPr defTabSz="914400">
                        <a:defRPr sz="1800"/>
                      </a:pPr>
                      <a:r>
                        <a:t>0,22</a:t>
                      </a:r>
                    </a:p>
                  </a:txBody>
                  <a:tcPr marL="9525" marR="9525" marT="9525" marB="9525" anchor="b" anchorCtr="0" horzOverflow="overflow"/>
                </a:tc>
                <a:tc>
                  <a:txBody>
                    <a:bodyPr/>
                    <a:lstStyle/>
                    <a:p>
                      <a:pPr defTabSz="914400">
                        <a:defRPr sz="1800"/>
                      </a:pPr>
                      <a:r>
                        <a:t>0,36</a:t>
                      </a:r>
                    </a:p>
                  </a:txBody>
                  <a:tcPr marL="9525" marR="9525" marT="9525" marB="9525" anchor="b" anchorCtr="0" horzOverflow="overflow"/>
                </a:tc>
                <a:tc>
                  <a:txBody>
                    <a:bodyPr/>
                    <a:lstStyle/>
                    <a:p>
                      <a:pPr defTabSz="914400">
                        <a:defRPr sz="1800"/>
                      </a:pPr>
                      <a:r>
                        <a:t>0,57</a:t>
                      </a:r>
                    </a:p>
                  </a:txBody>
                  <a:tcPr marL="9525" marR="9525" marT="9525" marB="9525" anchor="b" anchorCtr="0" horzOverflow="overflow"/>
                </a:tc>
              </a:tr>
              <a:tr h="367019">
                <a:tc>
                  <a:txBody>
                    <a:bodyPr/>
                    <a:lstStyle/>
                    <a:p>
                      <a:pPr algn="l" defTabSz="914400">
                        <a:defRPr sz="1800"/>
                      </a:pPr>
                      <a:r>
                        <a:rPr>
                          <a:latin typeface="Calibri Light"/>
                          <a:ea typeface="Calibri Light"/>
                          <a:cs typeface="Calibri Light"/>
                          <a:sym typeface="Calibri Light"/>
                        </a:rPr>
                        <a:t>GM55</a:t>
                      </a:r>
                    </a:p>
                  </a:txBody>
                  <a:tcPr marL="9525" marR="9525" marT="9525" marB="9525" anchor="b" anchorCtr="0" horzOverflow="overflow"/>
                </a:tc>
                <a:tc>
                  <a:txBody>
                    <a:bodyPr/>
                    <a:lstStyle/>
                    <a:p>
                      <a:pPr defTabSz="914400">
                        <a:defRPr sz="1800"/>
                      </a:pPr>
                      <a:r>
                        <a:t>0,06</a:t>
                      </a:r>
                    </a:p>
                  </a:txBody>
                  <a:tcPr marL="9525" marR="9525" marT="9525" marB="9525" anchor="b" anchorCtr="0" horzOverflow="overflow"/>
                </a:tc>
                <a:tc>
                  <a:txBody>
                    <a:bodyPr/>
                    <a:lstStyle/>
                    <a:p>
                      <a:pPr defTabSz="914400">
                        <a:defRPr sz="1800"/>
                      </a:pPr>
                      <a:r>
                        <a:t>0,43</a:t>
                      </a:r>
                    </a:p>
                  </a:txBody>
                  <a:tcPr marL="9525" marR="9525" marT="9525" marB="9525" anchor="b" anchorCtr="0" horzOverflow="overflow"/>
                </a:tc>
                <a:tc>
                  <a:txBody>
                    <a:bodyPr/>
                    <a:lstStyle/>
                    <a:p>
                      <a:pPr defTabSz="914400">
                        <a:defRPr sz="1800"/>
                      </a:pPr>
                      <a:r>
                        <a:t>0,44</a:t>
                      </a:r>
                    </a:p>
                  </a:txBody>
                  <a:tcPr marL="9525" marR="9525" marT="9525" marB="9525" anchor="b" anchorCtr="0" horzOverflow="overflow"/>
                </a:tc>
                <a:tc>
                  <a:txBody>
                    <a:bodyPr/>
                    <a:lstStyle/>
                    <a:p>
                      <a:pPr defTabSz="914400">
                        <a:defRPr sz="1800"/>
                      </a:pPr>
                      <a:r>
                        <a:t>0,65</a:t>
                      </a:r>
                    </a:p>
                  </a:txBody>
                  <a:tcPr marL="9525" marR="9525" marT="9525" marB="9525" anchor="b" anchorCtr="0" horzOverflow="overflow"/>
                </a:tc>
              </a:tr>
              <a:tr h="367019">
                <a:tc>
                  <a:txBody>
                    <a:bodyPr/>
                    <a:lstStyle/>
                    <a:p>
                      <a:pPr algn="l" defTabSz="914400">
                        <a:defRPr sz="1800"/>
                      </a:pPr>
                      <a:r>
                        <a:rPr>
                          <a:latin typeface="Calibri Light"/>
                          <a:ea typeface="Calibri Light"/>
                          <a:cs typeface="Calibri Light"/>
                          <a:sym typeface="Calibri Light"/>
                        </a:rPr>
                        <a:t>GM61</a:t>
                      </a:r>
                    </a:p>
                  </a:txBody>
                  <a:tcPr marL="9525" marR="9525" marT="9525" marB="9525" anchor="b" anchorCtr="0" horzOverflow="overflow"/>
                </a:tc>
                <a:tc>
                  <a:txBody>
                    <a:bodyPr/>
                    <a:lstStyle/>
                    <a:p>
                      <a:pPr defTabSz="914400">
                        <a:defRPr sz="1800"/>
                      </a:pPr>
                      <a:r>
                        <a:t>0,01</a:t>
                      </a:r>
                    </a:p>
                  </a:txBody>
                  <a:tcPr marL="9525" marR="9525" marT="9525" marB="9525" anchor="b" anchorCtr="0" horzOverflow="overflow"/>
                </a:tc>
                <a:tc>
                  <a:txBody>
                    <a:bodyPr/>
                    <a:lstStyle/>
                    <a:p>
                      <a:pPr defTabSz="914400">
                        <a:defRPr sz="1800"/>
                      </a:pPr>
                      <a:r>
                        <a:t>0,11</a:t>
                      </a:r>
                    </a:p>
                  </a:txBody>
                  <a:tcPr marL="9525" marR="9525" marT="9525" marB="9525" anchor="b" anchorCtr="0" horzOverflow="overflow"/>
                </a:tc>
                <a:tc>
                  <a:txBody>
                    <a:bodyPr/>
                    <a:lstStyle/>
                    <a:p>
                      <a:pPr defTabSz="914400">
                        <a:defRPr sz="1800"/>
                      </a:pPr>
                      <a:r>
                        <a:t>0,17</a:t>
                      </a:r>
                    </a:p>
                  </a:txBody>
                  <a:tcPr marL="9525" marR="9525" marT="9525" marB="9525" anchor="b" anchorCtr="0" horzOverflow="overflow"/>
                </a:tc>
                <a:tc>
                  <a:txBody>
                    <a:bodyPr/>
                    <a:lstStyle/>
                    <a:p>
                      <a:pPr defTabSz="914400">
                        <a:defRPr sz="1800"/>
                      </a:pPr>
                      <a:r>
                        <a:t>0,30</a:t>
                      </a:r>
                    </a:p>
                  </a:txBody>
                  <a:tcPr marL="9525" marR="9525" marT="9525" marB="9525" anchor="b" anchorCtr="0" horzOverflow="overflow"/>
                </a:tc>
              </a:tr>
              <a:tr h="367019">
                <a:tc>
                  <a:txBody>
                    <a:bodyPr/>
                    <a:lstStyle/>
                    <a:p>
                      <a:pPr algn="l" defTabSz="914400">
                        <a:defRPr sz="1800"/>
                      </a:pPr>
                      <a:r>
                        <a:rPr>
                          <a:latin typeface="Calibri Light"/>
                          <a:ea typeface="Calibri Light"/>
                          <a:cs typeface="Calibri Light"/>
                          <a:sym typeface="Calibri Light"/>
                        </a:rPr>
                        <a:t>GQ58X1</a:t>
                      </a:r>
                    </a:p>
                  </a:txBody>
                  <a:tcPr marL="9525" marR="9525" marT="9525" marB="9525" anchor="b" anchorCtr="0" horzOverflow="overflow"/>
                </a:tc>
                <a:tc>
                  <a:txBody>
                    <a:bodyPr/>
                    <a:lstStyle/>
                    <a:p>
                      <a:pPr defTabSz="914400">
                        <a:defRPr sz="1800"/>
                      </a:pPr>
                      <a:r>
                        <a:t>0,02</a:t>
                      </a:r>
                    </a:p>
                  </a:txBody>
                  <a:tcPr marL="9525" marR="9525" marT="9525" marB="9525" anchor="b" anchorCtr="0" horzOverflow="overflow"/>
                </a:tc>
                <a:tc>
                  <a:txBody>
                    <a:bodyPr/>
                    <a:lstStyle/>
                    <a:p>
                      <a:pPr defTabSz="914400">
                        <a:defRPr sz="1800"/>
                      </a:pPr>
                      <a:r>
                        <a:t>0,14</a:t>
                      </a:r>
                    </a:p>
                  </a:txBody>
                  <a:tcPr marL="9525" marR="9525" marT="9525" marB="9525" anchor="b" anchorCtr="0" horzOverflow="overflow"/>
                </a:tc>
                <a:tc>
                  <a:txBody>
                    <a:bodyPr/>
                    <a:lstStyle/>
                    <a:p>
                      <a:pPr defTabSz="914400">
                        <a:defRPr sz="1800"/>
                      </a:pPr>
                      <a:r>
                        <a:t>0,21</a:t>
                      </a:r>
                    </a:p>
                  </a:txBody>
                  <a:tcPr marL="9525" marR="9525" marT="9525" marB="9525" anchor="b" anchorCtr="0" horzOverflow="overflow"/>
                </a:tc>
                <a:tc>
                  <a:txBody>
                    <a:bodyPr/>
                    <a:lstStyle/>
                    <a:p>
                      <a:pPr defTabSz="914400">
                        <a:defRPr sz="1800"/>
                      </a:pPr>
                      <a:r>
                        <a:t>0,34</a:t>
                      </a:r>
                    </a:p>
                  </a:txBody>
                  <a:tcPr marL="9525" marR="9525" marT="9525" marB="9525" anchor="b" anchorCtr="0" horzOverflow="overflow"/>
                </a:tc>
              </a:tr>
              <a:tr h="367019">
                <a:tc>
                  <a:txBody>
                    <a:bodyPr/>
                    <a:lstStyle/>
                    <a:p>
                      <a:pPr algn="l" defTabSz="914400">
                        <a:defRPr sz="1800"/>
                      </a:pPr>
                      <a:r>
                        <a:rPr>
                          <a:latin typeface="Calibri Light"/>
                          <a:ea typeface="Calibri Light"/>
                          <a:cs typeface="Calibri Light"/>
                          <a:sym typeface="Calibri Light"/>
                        </a:rPr>
                        <a:t>GQ58X3</a:t>
                      </a:r>
                    </a:p>
                  </a:txBody>
                  <a:tcPr marL="9525" marR="9525" marT="9525" marB="9525" anchor="b" anchorCtr="0" horzOverflow="overflow"/>
                </a:tc>
                <a:tc>
                  <a:txBody>
                    <a:bodyPr/>
                    <a:lstStyle/>
                    <a:p>
                      <a:pPr defTabSz="914400">
                        <a:defRPr sz="1800"/>
                      </a:pPr>
                      <a:r>
                        <a:t>0,03</a:t>
                      </a:r>
                    </a:p>
                  </a:txBody>
                  <a:tcPr marL="9525" marR="9525" marT="9525" marB="9525" anchor="b" anchorCtr="0" horzOverflow="overflow"/>
                </a:tc>
                <a:tc>
                  <a:txBody>
                    <a:bodyPr/>
                    <a:lstStyle/>
                    <a:p>
                      <a:pPr defTabSz="914400">
                        <a:defRPr sz="1800"/>
                      </a:pPr>
                      <a:r>
                        <a:t>0,30</a:t>
                      </a:r>
                    </a:p>
                  </a:txBody>
                  <a:tcPr marL="9525" marR="9525" marT="9525" marB="9525" anchor="b" anchorCtr="0" horzOverflow="overflow"/>
                </a:tc>
                <a:tc>
                  <a:txBody>
                    <a:bodyPr/>
                    <a:lstStyle/>
                    <a:p>
                      <a:pPr defTabSz="914400">
                        <a:defRPr sz="1800"/>
                      </a:pPr>
                      <a:r>
                        <a:t>0,30</a:t>
                      </a:r>
                    </a:p>
                  </a:txBody>
                  <a:tcPr marL="9525" marR="9525" marT="9525" marB="9525" anchor="b" anchorCtr="0" horzOverflow="overflow"/>
                </a:tc>
                <a:tc>
                  <a:txBody>
                    <a:bodyPr/>
                    <a:lstStyle/>
                    <a:p>
                      <a:pPr defTabSz="914400">
                        <a:defRPr sz="1800"/>
                      </a:pPr>
                      <a:r>
                        <a:t>0,33</a:t>
                      </a:r>
                    </a:p>
                  </a:txBody>
                  <a:tcPr marL="9525" marR="9525" marT="9525" marB="9525" anchor="b" anchorCtr="0" horzOverflow="overflow"/>
                </a:tc>
              </a:tr>
              <a:tr h="367019">
                <a:tc>
                  <a:txBody>
                    <a:bodyPr/>
                    <a:lstStyle/>
                    <a:p>
                      <a:pPr algn="l" defTabSz="914400">
                        <a:defRPr sz="1800"/>
                      </a:pPr>
                      <a:r>
                        <a:rPr>
                          <a:latin typeface="Calibri Light"/>
                          <a:ea typeface="Calibri Light"/>
                          <a:cs typeface="Calibri Light"/>
                          <a:sym typeface="Calibri Light"/>
                        </a:rPr>
                        <a:t>GQ58X4</a:t>
                      </a:r>
                    </a:p>
                  </a:txBody>
                  <a:tcPr marL="9525" marR="9525" marT="9525" marB="9525" anchor="b" anchorCtr="0" horzOverflow="overflow"/>
                </a:tc>
                <a:tc>
                  <a:txBody>
                    <a:bodyPr/>
                    <a:lstStyle/>
                    <a:p>
                      <a:pPr defTabSz="914400">
                        <a:defRPr sz="1800"/>
                      </a:pPr>
                      <a:r>
                        <a:t>0,06</a:t>
                      </a:r>
                    </a:p>
                  </a:txBody>
                  <a:tcPr marL="9525" marR="9525" marT="9525" marB="9525" anchor="b" anchorCtr="0" horzOverflow="overflow"/>
                </a:tc>
                <a:tc>
                  <a:txBody>
                    <a:bodyPr/>
                    <a:lstStyle/>
                    <a:p>
                      <a:pPr defTabSz="914400">
                        <a:defRPr sz="1800"/>
                      </a:pPr>
                      <a:r>
                        <a:t>0,38</a:t>
                      </a:r>
                    </a:p>
                  </a:txBody>
                  <a:tcPr marL="9525" marR="9525" marT="9525" marB="9525" anchor="b" anchorCtr="0" horzOverflow="overflow"/>
                </a:tc>
                <a:tc>
                  <a:txBody>
                    <a:bodyPr/>
                    <a:lstStyle/>
                    <a:p>
                      <a:pPr defTabSz="914400">
                        <a:defRPr sz="1800"/>
                      </a:pPr>
                      <a:r>
                        <a:t>0,40</a:t>
                      </a:r>
                    </a:p>
                  </a:txBody>
                  <a:tcPr marL="9525" marR="9525" marT="9525" marB="9525" anchor="b" anchorCtr="0" horzOverflow="overflow"/>
                </a:tc>
                <a:tc>
                  <a:txBody>
                    <a:bodyPr/>
                    <a:lstStyle/>
                    <a:p>
                      <a:pPr defTabSz="914400">
                        <a:defRPr sz="1800"/>
                      </a:pPr>
                      <a:r>
                        <a:t>0,59</a:t>
                      </a:r>
                    </a:p>
                  </a:txBody>
                  <a:tcPr marL="9525" marR="9525" marT="9525" marB="9525" anchor="b" anchorCtr="0" horzOverflow="overflow"/>
                </a:tc>
              </a:tr>
              <a:tr h="367019">
                <a:tc>
                  <a:txBody>
                    <a:bodyPr/>
                    <a:lstStyle/>
                    <a:p>
                      <a:pPr algn="l" defTabSz="914400">
                        <a:defRPr sz="1800"/>
                      </a:pPr>
                      <a:r>
                        <a:rPr>
                          <a:latin typeface="Calibri Light"/>
                          <a:ea typeface="Calibri Light"/>
                          <a:cs typeface="Calibri Light"/>
                          <a:sym typeface="Calibri Light"/>
                        </a:rPr>
                        <a:t>MRG32K3A</a:t>
                      </a:r>
                    </a:p>
                  </a:txBody>
                  <a:tcPr marL="9525" marR="9525" marT="9525" marB="9525" anchor="b" anchorCtr="0" horzOverflow="overflow"/>
                </a:tc>
                <a:tc>
                  <a:txBody>
                    <a:bodyPr/>
                    <a:lstStyle/>
                    <a:p>
                      <a:pPr defTabSz="914400">
                        <a:defRPr sz="1800"/>
                      </a:pPr>
                      <a:r>
                        <a:t>0,97</a:t>
                      </a:r>
                    </a:p>
                  </a:txBody>
                  <a:tcPr marL="9525" marR="9525" marT="9525" marB="9525" anchor="b" anchorCtr="0" horzOverflow="overflow"/>
                </a:tc>
                <a:tc>
                  <a:txBody>
                    <a:bodyPr/>
                    <a:lstStyle/>
                    <a:p>
                      <a:pPr defTabSz="914400">
                        <a:defRPr sz="1800"/>
                      </a:pPr>
                      <a:r>
                        <a:t>1,37</a:t>
                      </a:r>
                    </a:p>
                  </a:txBody>
                  <a:tcPr marL="9525" marR="9525" marT="9525" marB="9525" anchor="b" anchorCtr="0" horzOverflow="overflow"/>
                </a:tc>
                <a:tc>
                  <a:txBody>
                    <a:bodyPr/>
                    <a:lstStyle/>
                    <a:p>
                      <a:pPr defTabSz="914400">
                        <a:defRPr sz="1800"/>
                      </a:pPr>
                      <a:r>
                        <a:t>1,71</a:t>
                      </a:r>
                    </a:p>
                  </a:txBody>
                  <a:tcPr marL="9525" marR="9525" marT="9525" marB="9525" anchor="b" anchorCtr="0" horzOverflow="overflow"/>
                </a:tc>
                <a:tc>
                  <a:txBody>
                    <a:bodyPr/>
                    <a:lstStyle/>
                    <a:p>
                      <a:pPr defTabSz="914400">
                        <a:defRPr sz="1800"/>
                      </a:pPr>
                      <a:r>
                        <a:t>2,57</a:t>
                      </a:r>
                    </a:p>
                  </a:txBody>
                  <a:tcPr marL="9525" marR="9525" marT="9525" marB="9525" anchor="b" anchorCtr="0" horzOverflow="overflow"/>
                </a:tc>
              </a:tr>
              <a:tr h="367019">
                <a:tc>
                  <a:txBody>
                    <a:bodyPr/>
                    <a:lstStyle/>
                    <a:p>
                      <a:pPr algn="l" defTabSz="914400">
                        <a:defRPr sz="1800"/>
                      </a:pPr>
                      <a:r>
                        <a:rPr>
                          <a:latin typeface="Calibri Light"/>
                          <a:ea typeface="Calibri Light"/>
                          <a:cs typeface="Calibri Light"/>
                          <a:sym typeface="Calibri Light"/>
                        </a:rPr>
                        <a:t>MT19937</a:t>
                      </a:r>
                    </a:p>
                  </a:txBody>
                  <a:tcPr marL="9525" marR="9525" marT="9525" marB="9525" anchor="b" anchorCtr="0" horzOverflow="overflow"/>
                </a:tc>
                <a:tc>
                  <a:txBody>
                    <a:bodyPr/>
                    <a:lstStyle/>
                    <a:p>
                      <a:pPr defTabSz="914400">
                        <a:defRPr sz="1800"/>
                      </a:pPr>
                      <a:r>
                        <a:t>1,57</a:t>
                      </a:r>
                    </a:p>
                  </a:txBody>
                  <a:tcPr marL="9525" marR="9525" marT="9525" marB="9525" anchor="b" anchorCtr="0" horzOverflow="overflow"/>
                </a:tc>
                <a:tc>
                  <a:txBody>
                    <a:bodyPr/>
                    <a:lstStyle/>
                    <a:p>
                      <a:pPr defTabSz="914400">
                        <a:defRPr sz="1800"/>
                      </a:pPr>
                      <a:r>
                        <a:t>3,16</a:t>
                      </a:r>
                    </a:p>
                  </a:txBody>
                  <a:tcPr marL="9525" marR="9525" marT="9525" marB="9525" anchor="b" anchorCtr="0" horzOverflow="overflow"/>
                </a:tc>
                <a:tc>
                  <a:txBody>
                    <a:bodyPr/>
                    <a:lstStyle/>
                    <a:p>
                      <a:pPr defTabSz="914400">
                        <a:defRPr sz="1800"/>
                      </a:pPr>
                      <a:r>
                        <a:t>3,80</a:t>
                      </a:r>
                    </a:p>
                  </a:txBody>
                  <a:tcPr marL="9525" marR="9525" marT="9525" marB="9525" anchor="b" anchorCtr="0" horzOverflow="overflow"/>
                </a:tc>
                <a:tc>
                  <a:txBody>
                    <a:bodyPr/>
                    <a:lstStyle/>
                    <a:p>
                      <a:pPr defTabSz="914400">
                        <a:defRPr sz="1800"/>
                      </a:pPr>
                      <a:r>
                        <a:t>4,26</a:t>
                      </a:r>
                    </a:p>
                  </a:txBody>
                  <a:tcPr marL="9525" marR="9525" marT="9525" marB="9525" anchor="b" anchorCtr="0" horzOverflow="overflow"/>
                </a:tc>
              </a:tr>
              <a:tr h="367019">
                <a:tc>
                  <a:txBody>
                    <a:bodyPr/>
                    <a:lstStyle/>
                    <a:p>
                      <a:pPr algn="l" defTabSz="914400">
                        <a:defRPr sz="1800"/>
                      </a:pPr>
                      <a:r>
                        <a:rPr>
                          <a:latin typeface="Calibri Light"/>
                          <a:ea typeface="Calibri Light"/>
                          <a:cs typeface="Calibri Light"/>
                          <a:sym typeface="Calibri Light"/>
                        </a:rPr>
                        <a:t>LFSR113</a:t>
                      </a:r>
                    </a:p>
                  </a:txBody>
                  <a:tcPr marL="9525" marR="9525" marT="9525" marB="9525" anchor="b" anchorCtr="0" horzOverflow="overflow"/>
                </a:tc>
                <a:tc>
                  <a:txBody>
                    <a:bodyPr/>
                    <a:lstStyle/>
                    <a:p>
                      <a:pPr defTabSz="914400">
                        <a:defRPr sz="1800"/>
                      </a:pPr>
                      <a:r>
                        <a:t>1,89</a:t>
                      </a:r>
                    </a:p>
                  </a:txBody>
                  <a:tcPr marL="9525" marR="9525" marT="9525" marB="9525" anchor="b" anchorCtr="0" horzOverflow="overflow"/>
                </a:tc>
                <a:tc>
                  <a:txBody>
                    <a:bodyPr/>
                    <a:lstStyle/>
                    <a:p>
                      <a:pPr defTabSz="914400">
                        <a:defRPr sz="1800"/>
                      </a:pPr>
                      <a:r>
                        <a:t>1,41</a:t>
                      </a:r>
                    </a:p>
                  </a:txBody>
                  <a:tcPr marL="9525" marR="9525" marT="9525" marB="9525" anchor="b" anchorCtr="0" horzOverflow="overflow"/>
                </a:tc>
                <a:tc>
                  <a:txBody>
                    <a:bodyPr/>
                    <a:lstStyle/>
                    <a:p>
                      <a:pPr defTabSz="914400">
                        <a:defRPr sz="1800"/>
                      </a:pPr>
                      <a:r>
                        <a:t>1,52</a:t>
                      </a:r>
                    </a:p>
                  </a:txBody>
                  <a:tcPr marL="9525" marR="9525" marT="9525" marB="9525" anchor="b" anchorCtr="0" horzOverflow="overflow"/>
                </a:tc>
                <a:tc>
                  <a:txBody>
                    <a:bodyPr/>
                    <a:lstStyle/>
                    <a:p>
                      <a:pPr defTabSz="914400">
                        <a:defRPr sz="1800"/>
                      </a:pPr>
                      <a:r>
                        <a:t>6,27</a:t>
                      </a:r>
                    </a:p>
                  </a:txBody>
                  <a:tcPr marL="9525" marR="9525" marT="9525" marB="9525" anchor="b" anchorCtr="0" horzOverflow="overflow"/>
                </a:tc>
              </a:tr>
              <a:tr h="367019">
                <a:tc>
                  <a:txBody>
                    <a:bodyPr/>
                    <a:lstStyle/>
                    <a:p>
                      <a:pPr algn="l" defTabSz="914400">
                        <a:defRPr sz="1800"/>
                      </a:pPr>
                      <a:r>
                        <a:rPr>
                          <a:latin typeface="Calibri Light"/>
                          <a:ea typeface="Calibri Light"/>
                          <a:cs typeface="Calibri Light"/>
                          <a:sym typeface="Calibri Light"/>
                        </a:rPr>
                        <a:t>PHILOX4X32X10</a:t>
                      </a:r>
                    </a:p>
                  </a:txBody>
                  <a:tcPr marL="9525" marR="9525" marT="9525" marB="9525" anchor="b" anchorCtr="0" horzOverflow="overflow"/>
                </a:tc>
                <a:tc>
                  <a:txBody>
                    <a:bodyPr/>
                    <a:lstStyle/>
                    <a:p>
                      <a:pPr defTabSz="914400">
                        <a:defRPr sz="1800"/>
                      </a:pPr>
                      <a:r>
                        <a:t>1,35</a:t>
                      </a:r>
                    </a:p>
                  </a:txBody>
                  <a:tcPr marL="9525" marR="9525" marT="9525" marB="9525" anchor="b" anchorCtr="0" horzOverflow="overflow"/>
                </a:tc>
                <a:tc>
                  <a:txBody>
                    <a:bodyPr/>
                    <a:lstStyle/>
                    <a:p>
                      <a:pPr defTabSz="914400">
                        <a:defRPr sz="1800"/>
                      </a:pPr>
                      <a:r>
                        <a:t>0,97</a:t>
                      </a:r>
                    </a:p>
                  </a:txBody>
                  <a:tcPr marL="9525" marR="9525" marT="9525" marB="9525" anchor="b" anchorCtr="0" horzOverflow="overflow"/>
                </a:tc>
                <a:tc>
                  <a:txBody>
                    <a:bodyPr/>
                    <a:lstStyle/>
                    <a:p>
                      <a:pPr defTabSz="914400">
                        <a:defRPr sz="1800"/>
                      </a:pPr>
                      <a:r>
                        <a:t>1,51</a:t>
                      </a:r>
                    </a:p>
                  </a:txBody>
                  <a:tcPr marL="9525" marR="9525" marT="9525" marB="9525" anchor="b" anchorCtr="0" horzOverflow="overflow"/>
                </a:tc>
                <a:tc>
                  <a:txBody>
                    <a:bodyPr/>
                    <a:lstStyle/>
                    <a:p>
                      <a:pPr defTabSz="914400">
                        <a:defRPr sz="1800"/>
                      </a:pPr>
                      <a:r>
                        <a:t>2,33</a:t>
                      </a:r>
                    </a:p>
                  </a:txBody>
                  <a:tcPr marL="9525" marR="9525" marT="9525" marB="9525" anchor="b" anchorCtr="0" horzOverflow="overflow"/>
                </a:tc>
              </a:tr>
            </a:tbl>
          </a:graphicData>
        </a:graphic>
      </p:graphicFrame>
      <p:pic>
        <p:nvPicPr>
          <p:cNvPr id="221" name="Объект 10" descr="Объект 10"/>
          <p:cNvPicPr>
            <a:picLocks noChangeAspect="1"/>
          </p:cNvPicPr>
          <p:nvPr/>
        </p:nvPicPr>
        <p:blipFill>
          <a:blip r:embed="rId3">
            <a:extLst/>
          </a:blip>
          <a:stretch>
            <a:fillRect/>
          </a:stretch>
        </p:blipFill>
        <p:spPr>
          <a:xfrm>
            <a:off x="6451251" y="2301906"/>
            <a:ext cx="5756479" cy="4029536"/>
          </a:xfrm>
          <a:prstGeom prst="rect">
            <a:avLst/>
          </a:prstGeom>
          <a:ln w="12700">
            <a:miter lim="400000"/>
          </a:ln>
        </p:spPr>
      </p:pic>
      <p:sp>
        <p:nvSpPr>
          <p:cNvPr id="222" name="Номер слайда 4"/>
          <p:cNvSpPr txBox="1"/>
          <p:nvPr>
            <p:ph type="sldNum" sz="quarter" idx="2"/>
          </p:nvPr>
        </p:nvSpPr>
        <p:spPr>
          <a:xfrm>
            <a:off x="10979606" y="6528092"/>
            <a:ext cx="232877" cy="228512"/>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223" name="Прямоугольник 6"/>
          <p:cNvSpPr txBox="1"/>
          <p:nvPr/>
        </p:nvSpPr>
        <p:spPr>
          <a:xfrm>
            <a:off x="7058366" y="1450756"/>
            <a:ext cx="4542250" cy="934218"/>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defRPr>
                <a:latin typeface="F16"/>
                <a:ea typeface="F16"/>
                <a:cs typeface="F16"/>
                <a:sym typeface="F16"/>
              </a:defRPr>
            </a:pPr>
            <a:r>
              <a:t>Intel(R) Xeon Phi(TM) CPU 7210 @ 1.30GHz</a:t>
            </a:r>
          </a:p>
          <a:p>
            <a:pPr algn="ctr"/>
            <a:r>
              <a:t>Compiler: </a:t>
            </a:r>
            <a:r>
              <a:rPr>
                <a:latin typeface="F16"/>
                <a:ea typeface="F16"/>
                <a:cs typeface="F16"/>
                <a:sym typeface="F16"/>
              </a:rPr>
              <a:t>gcc; </a:t>
            </a:r>
            <a:r>
              <a:t>Optimization level:</a:t>
            </a:r>
            <a:r>
              <a:rPr>
                <a:latin typeface="F16"/>
                <a:ea typeface="F16"/>
                <a:cs typeface="F16"/>
                <a:sym typeface="F16"/>
              </a:rPr>
              <a:t> –O3</a:t>
            </a:r>
          </a:p>
        </p:txBody>
      </p:sp>
    </p:spTree>
  </p:cSld>
  <p:clrMapOvr>
    <a:masterClrMapping/>
  </p:clrMapOvr>
  <p:transition xmlns:p14="http://schemas.microsoft.com/office/powerpoint/2010/main" spd="med" advClick="1"/>
</p:sld>
</file>

<file path=ppt/slides/slide1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bg>
      <p:bgPr>
        <a:blipFill rotWithShape="1">
          <a:blip r:embed="rId3"/>
          <a:srcRect l="0" t="0" r="0" b="0"/>
          <a:stretch>
            <a:fillRect/>
          </a:stretch>
        </a:blipFill>
      </p:bgPr>
    </p:bg>
    <p:spTree>
      <p:nvGrpSpPr>
        <p:cNvPr id="1" name=""/>
        <p:cNvGrpSpPr/>
        <p:nvPr/>
      </p:nvGrpSpPr>
      <p:grpSpPr>
        <a:xfrm>
          <a:off x="0" y="0"/>
          <a:ext cx="0" cy="0"/>
          <a:chOff x="0" y="0"/>
          <a:chExt cx="0" cy="0"/>
        </a:xfrm>
      </p:grpSpPr>
      <p:sp>
        <p:nvSpPr>
          <p:cNvPr id="227" name="Нижний колонтитул 3"/>
          <p:cNvSpPr txBox="1"/>
          <p:nvPr/>
        </p:nvSpPr>
        <p:spPr>
          <a:xfrm>
            <a:off x="3731905" y="6539390"/>
            <a:ext cx="4731365" cy="205915"/>
          </a:xfrm>
          <a:prstGeom prst="rect">
            <a:avLst/>
          </a:prstGeom>
          <a:ln w="12700">
            <a:miter lim="400000"/>
          </a:ln>
          <a:extLst>
            <a:ext uri="{C572A759-6A51-4108-AA02-DFA0A04FC94B}">
              <ma14:wrappingTextBoxFlag xmlns:ma14="http://schemas.microsoft.com/office/mac/drawingml/2011/main" val="1"/>
            </a:ext>
          </a:extLst>
        </p:spPr>
        <p:txBody>
          <a:bodyPr lIns="45719" rIns="45719" anchor="ctr">
            <a:spAutoFit/>
          </a:bodyPr>
          <a:lstStyle>
            <a:lvl1pPr algn="ctr">
              <a:defRPr cap="all" sz="900">
                <a:solidFill>
                  <a:srgbClr val="FFFFFF"/>
                </a:solidFill>
              </a:defRPr>
            </a:lvl1pPr>
          </a:lstStyle>
          <a:p>
            <a:pPr/>
            <a:r>
              <a:t>МИЭМ НИУ ВШЭ, 2018</a:t>
            </a:r>
          </a:p>
        </p:txBody>
      </p:sp>
      <p:sp>
        <p:nvSpPr>
          <p:cNvPr id="228" name="Заголовок 1"/>
          <p:cNvSpPr txBox="1"/>
          <p:nvPr>
            <p:ph type="title"/>
          </p:nvPr>
        </p:nvSpPr>
        <p:spPr>
          <a:xfrm>
            <a:off x="1097280" y="286603"/>
            <a:ext cx="10058401" cy="1450757"/>
          </a:xfrm>
          <a:prstGeom prst="rect">
            <a:avLst/>
          </a:prstGeom>
        </p:spPr>
        <p:txBody>
          <a:bodyPr/>
          <a:lstStyle>
            <a:lvl1pPr>
              <a:defRPr spc="-100"/>
            </a:lvl1pPr>
          </a:lstStyle>
          <a:p>
            <a:pPr/>
            <a:r>
              <a:t>Заключение</a:t>
            </a:r>
          </a:p>
        </p:txBody>
      </p:sp>
      <p:sp>
        <p:nvSpPr>
          <p:cNvPr id="229" name="Номер слайда 4"/>
          <p:cNvSpPr txBox="1"/>
          <p:nvPr>
            <p:ph type="sldNum" sz="quarter" idx="2"/>
          </p:nvPr>
        </p:nvSpPr>
        <p:spPr>
          <a:xfrm>
            <a:off x="10979606" y="6528092"/>
            <a:ext cx="232877" cy="228512"/>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230" name="Объект 7"/>
          <p:cNvSpPr txBox="1"/>
          <p:nvPr>
            <p:ph type="body" idx="1"/>
          </p:nvPr>
        </p:nvSpPr>
        <p:spPr>
          <a:xfrm>
            <a:off x="1097280" y="1845734"/>
            <a:ext cx="10058401" cy="4023360"/>
          </a:xfrm>
          <a:prstGeom prst="rect">
            <a:avLst/>
          </a:prstGeom>
        </p:spPr>
        <p:txBody>
          <a:bodyPr/>
          <a:lstStyle/>
          <a:p>
            <a:pPr marL="457200" indent="-457200">
              <a:buFontTx/>
              <a:buAutoNum type="arabicPeriod" startAt="1"/>
            </a:pPr>
            <a:r>
              <a:t>12</a:t>
            </a:r>
            <a:r>
              <a:t> генераторов псевдослучайных чисел были реализованы с использованием </a:t>
            </a:r>
            <a:r>
              <a:t>AVX512</a:t>
            </a:r>
          </a:p>
          <a:p>
            <a:pPr marL="457200" indent="-457200">
              <a:buFontTx/>
              <a:buAutoNum type="arabicPeriod" startAt="1"/>
            </a:pPr>
            <a:r>
              <a:t>Новые версии генераторов воспроизводят в точности оригинальные последовательности</a:t>
            </a:r>
          </a:p>
          <a:p>
            <a:pPr marL="457200" indent="-457200">
              <a:buFontTx/>
              <a:buAutoNum type="arabicPeriod" startAt="1"/>
            </a:pPr>
            <a:r>
              <a:t>Среднее и максимальное ускорение для компилятора</a:t>
            </a:r>
            <a:r>
              <a:t>: gcc;  Optimization level –O0</a:t>
            </a:r>
          </a:p>
          <a:p>
            <a:pPr lvl="1" marL="384047" indent="-182879">
              <a:spcBef>
                <a:spcPts val="400"/>
              </a:spcBef>
              <a:defRPr sz="1800"/>
            </a:pPr>
            <a:r>
              <a:t>AVX512 к</a:t>
            </a:r>
            <a:r>
              <a:t> </a:t>
            </a:r>
            <a:r>
              <a:t>ANSI C: 20.12, 48.85;</a:t>
            </a:r>
          </a:p>
          <a:p>
            <a:pPr lvl="1" marL="384047" indent="-182879">
              <a:spcBef>
                <a:spcPts val="400"/>
              </a:spcBef>
              <a:defRPr sz="1800"/>
            </a:pPr>
            <a:r>
              <a:t>AVX512 к SSE: 2.12, 3.50;</a:t>
            </a:r>
          </a:p>
          <a:p>
            <a:pPr lvl="1" marL="384047" indent="-182879">
              <a:spcBef>
                <a:spcPts val="400"/>
              </a:spcBef>
              <a:defRPr sz="1800"/>
            </a:pPr>
            <a:r>
              <a:t>AVX512 к</a:t>
            </a:r>
            <a:r>
              <a:t> </a:t>
            </a:r>
            <a:r>
              <a:t>AVX2: 1.49, 1.87;</a:t>
            </a:r>
          </a:p>
          <a:p>
            <a:pPr marL="457200" indent="-457200">
              <a:buFontTx/>
              <a:buAutoNum type="arabicPeriod" startAt="1"/>
            </a:pPr>
            <a:r>
              <a:t>Среднее и максимальное ускорение для компилятора </a:t>
            </a:r>
            <a:r>
              <a:t>: gcc;  Optimization level –O3</a:t>
            </a:r>
          </a:p>
          <a:p>
            <a:pPr lvl="1" marL="384047" indent="-182879">
              <a:spcBef>
                <a:spcPts val="400"/>
              </a:spcBef>
              <a:defRPr sz="1800"/>
            </a:pPr>
            <a:r>
              <a:t> AVX512 </a:t>
            </a:r>
            <a:r>
              <a:t>to</a:t>
            </a:r>
            <a:r>
              <a:t> ANSI C: 21.44, 54.49;</a:t>
            </a:r>
          </a:p>
          <a:p>
            <a:pPr lvl="1" marL="384047" indent="-182879">
              <a:spcBef>
                <a:spcPts val="400"/>
              </a:spcBef>
              <a:defRPr sz="1800"/>
            </a:pPr>
            <a:r>
              <a:t> AVX512 </a:t>
            </a:r>
            <a:r>
              <a:t>to</a:t>
            </a:r>
            <a:r>
              <a:t> SSE: 2.21, 4.45;</a:t>
            </a:r>
          </a:p>
          <a:p>
            <a:pPr lvl="1" marL="384047" indent="-182879">
              <a:spcBef>
                <a:spcPts val="400"/>
              </a:spcBef>
              <a:defRPr sz="1800"/>
            </a:pPr>
            <a:r>
              <a:t> AVX512 </a:t>
            </a:r>
            <a:r>
              <a:t>to A</a:t>
            </a:r>
            <a:r>
              <a:t>X2: 1.72, 4.12.</a:t>
            </a:r>
          </a:p>
        </p:txBody>
      </p:sp>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14" name="Нижний колонтитул 7"/>
          <p:cNvSpPr txBox="1"/>
          <p:nvPr/>
        </p:nvSpPr>
        <p:spPr>
          <a:xfrm>
            <a:off x="3731905" y="6539390"/>
            <a:ext cx="4731365" cy="205915"/>
          </a:xfrm>
          <a:prstGeom prst="rect">
            <a:avLst/>
          </a:prstGeom>
          <a:ln w="12700">
            <a:miter lim="400000"/>
          </a:ln>
          <a:extLst>
            <a:ext uri="{C572A759-6A51-4108-AA02-DFA0A04FC94B}">
              <ma14:wrappingTextBoxFlag xmlns:ma14="http://schemas.microsoft.com/office/mac/drawingml/2011/main" val="1"/>
            </a:ext>
          </a:extLst>
        </p:spPr>
        <p:txBody>
          <a:bodyPr lIns="45719" rIns="45719" anchor="ctr">
            <a:spAutoFit/>
          </a:bodyPr>
          <a:lstStyle>
            <a:lvl1pPr algn="ctr">
              <a:defRPr cap="all" sz="900">
                <a:solidFill>
                  <a:srgbClr val="FFFFFF"/>
                </a:solidFill>
              </a:defRPr>
            </a:lvl1pPr>
          </a:lstStyle>
          <a:p>
            <a:pPr/>
            <a:r>
              <a:t>МИЭМ НИУ ВШЭ, 2018</a:t>
            </a:r>
          </a:p>
        </p:txBody>
      </p:sp>
      <p:sp>
        <p:nvSpPr>
          <p:cNvPr id="115" name="Заголовок 1"/>
          <p:cNvSpPr txBox="1"/>
          <p:nvPr>
            <p:ph type="title"/>
          </p:nvPr>
        </p:nvSpPr>
        <p:spPr>
          <a:xfrm>
            <a:off x="1097280" y="286603"/>
            <a:ext cx="10058401" cy="1450757"/>
          </a:xfrm>
          <a:prstGeom prst="rect">
            <a:avLst/>
          </a:prstGeom>
        </p:spPr>
        <p:txBody>
          <a:bodyPr/>
          <a:lstStyle>
            <a:lvl1pPr>
              <a:defRPr spc="-100"/>
            </a:lvl1pPr>
          </a:lstStyle>
          <a:p>
            <a:pPr/>
            <a:r>
              <a:t>Введение</a:t>
            </a:r>
          </a:p>
        </p:txBody>
      </p:sp>
      <p:sp>
        <p:nvSpPr>
          <p:cNvPr id="116" name="Объект 2"/>
          <p:cNvSpPr txBox="1"/>
          <p:nvPr>
            <p:ph type="body" sz="quarter" idx="1"/>
          </p:nvPr>
        </p:nvSpPr>
        <p:spPr>
          <a:xfrm>
            <a:off x="1097278" y="1845734"/>
            <a:ext cx="3436621" cy="4023360"/>
          </a:xfrm>
          <a:prstGeom prst="rect">
            <a:avLst/>
          </a:prstGeom>
        </p:spPr>
        <p:txBody>
          <a:bodyPr/>
          <a:lstStyle/>
          <a:p>
            <a:pPr/>
            <a:r>
              <a:t>Требования</a:t>
            </a:r>
            <a:r>
              <a:t> :</a:t>
            </a:r>
          </a:p>
          <a:p>
            <a:pPr marL="457200" indent="-457200">
              <a:buFontTx/>
              <a:buAutoNum type="arabicPeriod" startAt="1"/>
            </a:pPr>
            <a:r>
              <a:t>Хорошие статистические свойства</a:t>
            </a:r>
          </a:p>
          <a:p>
            <a:pPr marL="457200" indent="-457200">
              <a:buFontTx/>
              <a:buAutoNum type="arabicPeriod" startAt="1"/>
            </a:pPr>
            <a:r>
              <a:t>Большой период</a:t>
            </a:r>
          </a:p>
          <a:p>
            <a:pPr marL="457200" indent="-457200">
              <a:buFontTx/>
              <a:buAutoNum type="arabicPeriod" startAt="1"/>
            </a:pPr>
            <a:r>
              <a:t>Эффективность </a:t>
            </a:r>
          </a:p>
          <a:p>
            <a:pPr marL="457200" indent="-457200">
              <a:buFontTx/>
              <a:buAutoNum type="arabicPeriod" startAt="1"/>
            </a:pPr>
            <a:r>
              <a:t>Теория</a:t>
            </a:r>
          </a:p>
          <a:p>
            <a:pPr marL="457200" indent="-457200">
              <a:buFontTx/>
              <a:buAutoNum type="arabicPeriod" startAt="1"/>
            </a:pPr>
            <a:r>
              <a:t>Воспроизводимость </a:t>
            </a:r>
          </a:p>
          <a:p>
            <a:pPr marL="457200" indent="-457200">
              <a:buFontTx/>
              <a:buAutoNum type="arabicPeriod" startAt="1"/>
            </a:pPr>
            <a:r>
              <a:t>Функции пропуска кусков</a:t>
            </a:r>
          </a:p>
        </p:txBody>
      </p:sp>
      <p:sp>
        <p:nvSpPr>
          <p:cNvPr id="117" name="Номер слайда 8"/>
          <p:cNvSpPr txBox="1"/>
          <p:nvPr>
            <p:ph type="sldNum" sz="quarter" idx="2"/>
          </p:nvPr>
        </p:nvSpPr>
        <p:spPr>
          <a:xfrm>
            <a:off x="11043974" y="6528092"/>
            <a:ext cx="168509" cy="228512"/>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pic>
        <p:nvPicPr>
          <p:cNvPr id="118" name="Рисунок 10" descr="Рисунок 10"/>
          <p:cNvPicPr>
            <a:picLocks noChangeAspect="1"/>
          </p:cNvPicPr>
          <p:nvPr/>
        </p:nvPicPr>
        <p:blipFill>
          <a:blip r:embed="rId3">
            <a:extLst/>
          </a:blip>
          <a:stretch>
            <a:fillRect/>
          </a:stretch>
        </p:blipFill>
        <p:spPr>
          <a:xfrm>
            <a:off x="6096000" y="1845734"/>
            <a:ext cx="5561856" cy="3222213"/>
          </a:xfrm>
          <a:prstGeom prst="rect">
            <a:avLst/>
          </a:prstGeom>
          <a:ln w="12700">
            <a:miter lim="400000"/>
          </a:ln>
        </p:spPr>
      </p:pic>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22" name="Нижний колонтитул 7"/>
          <p:cNvSpPr txBox="1"/>
          <p:nvPr/>
        </p:nvSpPr>
        <p:spPr>
          <a:xfrm>
            <a:off x="3731905" y="6539390"/>
            <a:ext cx="4731365" cy="205915"/>
          </a:xfrm>
          <a:prstGeom prst="rect">
            <a:avLst/>
          </a:prstGeom>
          <a:ln w="12700">
            <a:miter lim="400000"/>
          </a:ln>
          <a:extLst>
            <a:ext uri="{C572A759-6A51-4108-AA02-DFA0A04FC94B}">
              <ma14:wrappingTextBoxFlag xmlns:ma14="http://schemas.microsoft.com/office/mac/drawingml/2011/main" val="1"/>
            </a:ext>
          </a:extLst>
        </p:spPr>
        <p:txBody>
          <a:bodyPr lIns="45719" rIns="45719" anchor="ctr">
            <a:spAutoFit/>
          </a:bodyPr>
          <a:lstStyle>
            <a:lvl1pPr algn="ctr">
              <a:defRPr cap="all" sz="900">
                <a:solidFill>
                  <a:srgbClr val="FFFFFF"/>
                </a:solidFill>
              </a:defRPr>
            </a:lvl1pPr>
          </a:lstStyle>
          <a:p>
            <a:pPr/>
            <a:r>
              <a:t>МИЭМ НИУ ВШЭ, 2018</a:t>
            </a:r>
          </a:p>
        </p:txBody>
      </p:sp>
      <p:sp>
        <p:nvSpPr>
          <p:cNvPr id="123" name="Заголовок 1"/>
          <p:cNvSpPr txBox="1"/>
          <p:nvPr>
            <p:ph type="title"/>
          </p:nvPr>
        </p:nvSpPr>
        <p:spPr>
          <a:xfrm>
            <a:off x="1097280" y="286603"/>
            <a:ext cx="10058401" cy="1450757"/>
          </a:xfrm>
          <a:prstGeom prst="rect">
            <a:avLst/>
          </a:prstGeom>
        </p:spPr>
        <p:txBody>
          <a:bodyPr/>
          <a:lstStyle>
            <a:lvl1pPr>
              <a:defRPr spc="-100"/>
            </a:lvl1pPr>
          </a:lstStyle>
          <a:p>
            <a:pPr/>
            <a:r>
              <a:t>Введение</a:t>
            </a:r>
          </a:p>
        </p:txBody>
      </p:sp>
      <p:graphicFrame>
        <p:nvGraphicFramePr>
          <p:cNvPr id="124" name="Таблица 6"/>
          <p:cNvGraphicFramePr/>
          <p:nvPr/>
        </p:nvGraphicFramePr>
        <p:xfrm>
          <a:off x="5269831" y="1845734"/>
          <a:ext cx="6569242" cy="2956956"/>
        </p:xfrm>
        <a:graphic xmlns:a="http://schemas.openxmlformats.org/drawingml/2006/main">
          <a:graphicData uri="http://schemas.openxmlformats.org/drawingml/2006/table">
            <a:tbl>
              <a:tblPr firstCol="0" firstRow="1" lastCol="0" lastRow="0" bandCol="0" bandRow="1" rtl="0">
                <a:tableStyleId>{4C3C2611-4C71-4FC5-86AE-919BDF0F9419}</a:tableStyleId>
              </a:tblPr>
              <a:tblGrid>
                <a:gridCol w="1756610"/>
                <a:gridCol w="1634776"/>
                <a:gridCol w="2160439"/>
                <a:gridCol w="1017416"/>
              </a:tblGrid>
              <a:tr h="640080">
                <a:tc>
                  <a:txBody>
                    <a:bodyPr/>
                    <a:lstStyle/>
                    <a:p>
                      <a:pPr algn="l" defTabSz="914400">
                        <a:defRPr b="0" sz="1800">
                          <a:solidFill>
                            <a:srgbClr val="000000"/>
                          </a:solidFill>
                        </a:defRPr>
                      </a:pPr>
                      <a:r>
                        <a:rPr b="1">
                          <a:solidFill>
                            <a:srgbClr val="FFFFFF"/>
                          </a:solidFill>
                          <a:sym typeface="Helvetica"/>
                        </a:rPr>
                        <a:t>Генератор</a:t>
                      </a:r>
                    </a:p>
                  </a:txBody>
                  <a:tcPr marL="45720" marR="45720" marT="45720" marB="45720" anchor="t" anchorCtr="0" horzOverflow="overflow"/>
                </a:tc>
                <a:tc>
                  <a:txBody>
                    <a:bodyPr/>
                    <a:lstStyle/>
                    <a:p>
                      <a:pPr algn="l" defTabSz="914400">
                        <a:defRPr b="0" sz="1800">
                          <a:solidFill>
                            <a:srgbClr val="000000"/>
                          </a:solidFill>
                        </a:defRPr>
                      </a:pPr>
                      <a:r>
                        <a:rPr b="1">
                          <a:solidFill>
                            <a:srgbClr val="FFFFFF"/>
                          </a:solidFill>
                          <a:sym typeface="Helvetica"/>
                        </a:rPr>
                        <a:t>Период</a:t>
                      </a:r>
                    </a:p>
                  </a:txBody>
                  <a:tcPr marL="45720" marR="45720" marT="45720" marB="45720" anchor="t" anchorCtr="0" horzOverflow="overflow"/>
                </a:tc>
                <a:tc>
                  <a:txBody>
                    <a:bodyPr/>
                    <a:lstStyle/>
                    <a:p>
                      <a:pPr algn="l" defTabSz="914400">
                        <a:defRPr b="0" sz="1800">
                          <a:solidFill>
                            <a:srgbClr val="000000"/>
                          </a:solidFill>
                        </a:defRPr>
                      </a:pPr>
                      <a:r>
                        <a:rPr b="1">
                          <a:solidFill>
                            <a:srgbClr val="FFFFFF"/>
                          </a:solidFill>
                          <a:sym typeface="Helvetica"/>
                        </a:rPr>
                        <a:t>Размерность равно-распределения</a:t>
                      </a:r>
                    </a:p>
                  </a:txBody>
                  <a:tcPr marL="45720" marR="45720" marT="45720" marB="45720" anchor="t" anchorCtr="0" horzOverflow="overflow"/>
                </a:tc>
                <a:tc>
                  <a:txBody>
                    <a:bodyPr/>
                    <a:lstStyle/>
                    <a:p>
                      <a:pPr algn="l" defTabSz="914400">
                        <a:defRPr b="0" sz="1800">
                          <a:solidFill>
                            <a:srgbClr val="000000"/>
                          </a:solidFill>
                        </a:defRPr>
                      </a:pPr>
                      <a:r>
                        <a:rPr b="1">
                          <a:solidFill>
                            <a:srgbClr val="FFFFFF"/>
                          </a:solidFill>
                          <a:sym typeface="Helvetica"/>
                        </a:rPr>
                        <a:t>Теория</a:t>
                      </a:r>
                    </a:p>
                  </a:txBody>
                  <a:tcPr marL="45720" marR="45720" marT="45720" marB="45720" anchor="t" anchorCtr="0" horzOverflow="overflow"/>
                </a:tc>
              </a:tr>
              <a:tr h="463375">
                <a:tc>
                  <a:txBody>
                    <a:bodyPr/>
                    <a:lstStyle/>
                    <a:p>
                      <a:pPr algn="l" defTabSz="914400">
                        <a:defRPr sz="1800"/>
                      </a:pPr>
                      <a:r>
                        <a:t>MT19937</a:t>
                      </a:r>
                    </a:p>
                  </a:txBody>
                  <a:tcPr marL="45720" marR="45720" marT="45720" marB="45720" anchor="t" anchorCtr="0" horzOverflow="overflow"/>
                </a:tc>
                <a:tc>
                  <a:txBody>
                    <a:bodyPr/>
                    <a:lstStyle/>
                    <a:p>
                      <a:pPr algn="l" defTabSz="914400">
                        <a:defRPr sz="1800"/>
                      </a:pPr>
                    </a:p>
                  </a:txBody>
                  <a:tcPr marL="45720" marR="45720" marT="45720" marB="45720" anchor="t" anchorCtr="0" horzOverflow="overflow"/>
                </a:tc>
                <a:tc>
                  <a:txBody>
                    <a:bodyPr/>
                    <a:lstStyle/>
                    <a:p>
                      <a:pPr algn="l" defTabSz="914400">
                        <a:defRPr sz="1800"/>
                      </a:pPr>
                    </a:p>
                  </a:txBody>
                  <a:tcPr marL="45720" marR="45720" marT="45720" marB="45720" anchor="t" anchorCtr="0" horzOverflow="overflow"/>
                </a:tc>
                <a:tc>
                  <a:txBody>
                    <a:bodyPr/>
                    <a:lstStyle/>
                    <a:p>
                      <a:pPr algn="l" defTabSz="914400">
                        <a:defRPr sz="1800"/>
                      </a:pPr>
                    </a:p>
                  </a:txBody>
                  <a:tcPr marL="45720" marR="45720" marT="45720" marB="45720" anchor="t" anchorCtr="0" horzOverflow="overflow"/>
                </a:tc>
              </a:tr>
              <a:tr h="463375">
                <a:tc>
                  <a:txBody>
                    <a:bodyPr/>
                    <a:lstStyle/>
                    <a:p>
                      <a:pPr algn="l" defTabSz="914400">
                        <a:defRPr sz="1800"/>
                      </a:pPr>
                      <a:r>
                        <a:t>MRG32K3A</a:t>
                      </a:r>
                    </a:p>
                  </a:txBody>
                  <a:tcPr marL="45720" marR="45720" marT="45720" marB="45720" anchor="t" anchorCtr="0" horzOverflow="overflow"/>
                </a:tc>
                <a:tc>
                  <a:txBody>
                    <a:bodyPr/>
                    <a:lstStyle/>
                    <a:p>
                      <a:pPr algn="l" defTabSz="914400">
                        <a:defRPr sz="1800"/>
                      </a:pPr>
                    </a:p>
                  </a:txBody>
                  <a:tcPr marL="45720" marR="45720" marT="45720" marB="45720" anchor="t" anchorCtr="0" horzOverflow="overflow"/>
                </a:tc>
                <a:tc>
                  <a:txBody>
                    <a:bodyPr/>
                    <a:lstStyle/>
                    <a:p>
                      <a:pPr algn="l" defTabSz="914400">
                        <a:defRPr sz="1800"/>
                      </a:pPr>
                    </a:p>
                  </a:txBody>
                  <a:tcPr marL="45720" marR="45720" marT="45720" marB="45720" anchor="t" anchorCtr="0" horzOverflow="overflow"/>
                </a:tc>
                <a:tc>
                  <a:txBody>
                    <a:bodyPr/>
                    <a:lstStyle/>
                    <a:p>
                      <a:pPr algn="l" defTabSz="914400">
                        <a:defRPr sz="1800"/>
                      </a:pPr>
                    </a:p>
                  </a:txBody>
                  <a:tcPr marL="45720" marR="45720" marT="45720" marB="45720" anchor="t" anchorCtr="0" horzOverflow="overflow"/>
                </a:tc>
              </a:tr>
              <a:tr h="463375">
                <a:tc>
                  <a:txBody>
                    <a:bodyPr/>
                    <a:lstStyle/>
                    <a:p>
                      <a:pPr algn="l" defTabSz="914400">
                        <a:defRPr sz="1800"/>
                      </a:pPr>
                      <a:r>
                        <a:t>LFSR113</a:t>
                      </a:r>
                    </a:p>
                  </a:txBody>
                  <a:tcPr marL="45720" marR="45720" marT="45720" marB="45720" anchor="t" anchorCtr="0" horzOverflow="overflow"/>
                </a:tc>
                <a:tc>
                  <a:txBody>
                    <a:bodyPr/>
                    <a:lstStyle/>
                    <a:p>
                      <a:pPr algn="l" defTabSz="914400">
                        <a:defRPr sz="1800"/>
                      </a:pPr>
                    </a:p>
                  </a:txBody>
                  <a:tcPr marL="45720" marR="45720" marT="45720" marB="45720" anchor="t" anchorCtr="0" horzOverflow="overflow"/>
                </a:tc>
                <a:tc>
                  <a:txBody>
                    <a:bodyPr/>
                    <a:lstStyle/>
                    <a:p>
                      <a:pPr algn="l" defTabSz="914400">
                        <a:defRPr sz="1800"/>
                      </a:pPr>
                    </a:p>
                  </a:txBody>
                  <a:tcPr marL="45720" marR="45720" marT="45720" marB="45720" anchor="t" anchorCtr="0" horzOverflow="overflow"/>
                </a:tc>
                <a:tc>
                  <a:txBody>
                    <a:bodyPr/>
                    <a:lstStyle/>
                    <a:p>
                      <a:pPr algn="l" defTabSz="914400">
                        <a:defRPr sz="1800"/>
                      </a:pPr>
                    </a:p>
                  </a:txBody>
                  <a:tcPr marL="45720" marR="45720" marT="45720" marB="45720" anchor="t" anchorCtr="0" horzOverflow="overflow"/>
                </a:tc>
              </a:tr>
              <a:tr h="463375">
                <a:tc>
                  <a:txBody>
                    <a:bodyPr/>
                    <a:lstStyle/>
                    <a:p>
                      <a:pPr algn="l" defTabSz="914400">
                        <a:defRPr sz="1800"/>
                      </a:pPr>
                      <a:r>
                        <a:t>PHILOX4X32_10</a:t>
                      </a:r>
                    </a:p>
                  </a:txBody>
                  <a:tcPr marL="45720" marR="45720" marT="45720" marB="45720" anchor="t" anchorCtr="0" horzOverflow="overflow"/>
                </a:tc>
                <a:tc>
                  <a:txBody>
                    <a:bodyPr/>
                    <a:lstStyle/>
                    <a:p>
                      <a:pPr algn="l" defTabSz="914400">
                        <a:defRPr sz="1800"/>
                      </a:pPr>
                    </a:p>
                  </a:txBody>
                  <a:tcPr marL="45720" marR="45720" marT="45720" marB="45720" anchor="t" anchorCtr="0" horzOverflow="overflow"/>
                </a:tc>
                <a:tc>
                  <a:txBody>
                    <a:bodyPr/>
                    <a:lstStyle/>
                    <a:p>
                      <a:pPr algn="l" defTabSz="914400">
                        <a:defRPr sz="1800"/>
                      </a:pPr>
                    </a:p>
                  </a:txBody>
                  <a:tcPr marL="45720" marR="45720" marT="45720" marB="45720" anchor="t" anchorCtr="0" horzOverflow="overflow"/>
                </a:tc>
                <a:tc>
                  <a:txBody>
                    <a:bodyPr/>
                    <a:lstStyle/>
                    <a:p>
                      <a:pPr algn="l" defTabSz="914400">
                        <a:defRPr sz="1800"/>
                      </a:pPr>
                    </a:p>
                  </a:txBody>
                  <a:tcPr marL="45720" marR="45720" marT="45720" marB="45720" anchor="t" anchorCtr="0" horzOverflow="overflow"/>
                </a:tc>
              </a:tr>
              <a:tr h="463375">
                <a:tc>
                  <a:txBody>
                    <a:bodyPr/>
                    <a:lstStyle/>
                    <a:p>
                      <a:pPr algn="l" defTabSz="914400">
                        <a:defRPr sz="1800"/>
                      </a:pPr>
                      <a:r>
                        <a:t>GM55</a:t>
                      </a:r>
                    </a:p>
                  </a:txBody>
                  <a:tcPr marL="45720" marR="45720" marT="45720" marB="45720" anchor="t" anchorCtr="0" horzOverflow="overflow"/>
                </a:tc>
                <a:tc>
                  <a:txBody>
                    <a:bodyPr/>
                    <a:lstStyle/>
                    <a:p>
                      <a:pPr algn="l" defTabSz="914400">
                        <a:defRPr sz="1800"/>
                      </a:pPr>
                    </a:p>
                  </a:txBody>
                  <a:tcPr marL="45720" marR="45720" marT="45720" marB="45720" anchor="t" anchorCtr="0" horzOverflow="overflow"/>
                </a:tc>
                <a:tc>
                  <a:txBody>
                    <a:bodyPr/>
                    <a:lstStyle/>
                    <a:p>
                      <a:pPr algn="l" defTabSz="914400">
                        <a:defRPr sz="1800"/>
                      </a:pPr>
                    </a:p>
                  </a:txBody>
                  <a:tcPr marL="45720" marR="45720" marT="45720" marB="45720" anchor="t" anchorCtr="0" horzOverflow="overflow"/>
                </a:tc>
                <a:tc>
                  <a:txBody>
                    <a:bodyPr/>
                    <a:lstStyle/>
                    <a:p>
                      <a:pPr algn="l" defTabSz="914400">
                        <a:defRPr sz="1800"/>
                      </a:pPr>
                    </a:p>
                  </a:txBody>
                  <a:tcPr marL="45720" marR="45720" marT="45720" marB="45720" anchor="t" anchorCtr="0" horzOverflow="overflow"/>
                </a:tc>
              </a:tr>
            </a:tbl>
          </a:graphicData>
        </a:graphic>
      </p:graphicFrame>
      <p:sp>
        <p:nvSpPr>
          <p:cNvPr id="125" name="Номер слайда 8"/>
          <p:cNvSpPr txBox="1"/>
          <p:nvPr>
            <p:ph type="sldNum" sz="quarter" idx="2"/>
          </p:nvPr>
        </p:nvSpPr>
        <p:spPr>
          <a:xfrm>
            <a:off x="11043974" y="6528092"/>
            <a:ext cx="168509" cy="228512"/>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126" name="Объект 2"/>
          <p:cNvSpPr txBox="1"/>
          <p:nvPr/>
        </p:nvSpPr>
        <p:spPr>
          <a:xfrm>
            <a:off x="1097278" y="1891454"/>
            <a:ext cx="3436621" cy="3931920"/>
          </a:xfrm>
          <a:prstGeom prst="rect">
            <a:avLst/>
          </a:prstGeom>
          <a:ln w="12700">
            <a:miter lim="400000"/>
          </a:ln>
          <a:extLst>
            <a:ext uri="{C572A759-6A51-4108-AA02-DFA0A04FC94B}">
              <ma14:wrappingTextBoxFlag xmlns:ma14="http://schemas.microsoft.com/office/mac/drawingml/2011/main" val="1"/>
            </a:ext>
          </a:extLst>
        </p:spPr>
        <p:txBody>
          <a:bodyPr lIns="0" tIns="0" rIns="0" bIns="0">
            <a:normAutofit fontScale="100000" lnSpcReduction="0"/>
          </a:bodyPr>
          <a:lstStyle/>
          <a:p>
            <a:pPr marL="91439" indent="-91439" defTabSz="914400">
              <a:lnSpc>
                <a:spcPct val="90000"/>
              </a:lnSpc>
              <a:spcBef>
                <a:spcPts val="1200"/>
              </a:spcBef>
              <a:buClr>
                <a:schemeClr val="accent1"/>
              </a:buClr>
              <a:buSzPct val="100000"/>
              <a:buFont typeface="Calibri"/>
              <a:buChar char=" "/>
              <a:defRPr sz="2000">
                <a:solidFill>
                  <a:srgbClr val="404040"/>
                </a:solidFill>
              </a:defRPr>
            </a:pPr>
            <a:r>
              <a:t>Требования</a:t>
            </a:r>
            <a:r>
              <a:t> :</a:t>
            </a:r>
          </a:p>
          <a:p>
            <a:pPr marL="457200" indent="-457200" defTabSz="914400">
              <a:lnSpc>
                <a:spcPct val="90000"/>
              </a:lnSpc>
              <a:spcBef>
                <a:spcPts val="1200"/>
              </a:spcBef>
              <a:buClr>
                <a:schemeClr val="accent1"/>
              </a:buClr>
              <a:buSzPct val="100000"/>
              <a:buAutoNum type="arabicPeriod" startAt="1"/>
              <a:defRPr sz="2000">
                <a:solidFill>
                  <a:srgbClr val="404040"/>
                </a:solidFill>
              </a:defRPr>
            </a:pPr>
            <a:r>
              <a:t>Хорошие статистические свойства</a:t>
            </a:r>
          </a:p>
          <a:p>
            <a:pPr marL="457200" indent="-457200" defTabSz="914400">
              <a:lnSpc>
                <a:spcPct val="90000"/>
              </a:lnSpc>
              <a:spcBef>
                <a:spcPts val="1200"/>
              </a:spcBef>
              <a:buClr>
                <a:schemeClr val="accent1"/>
              </a:buClr>
              <a:buSzPct val="100000"/>
              <a:buAutoNum type="arabicPeriod" startAt="1"/>
              <a:defRPr sz="2000">
                <a:solidFill>
                  <a:srgbClr val="404040"/>
                </a:solidFill>
              </a:defRPr>
            </a:pPr>
            <a:r>
              <a:t>Большой период</a:t>
            </a:r>
          </a:p>
          <a:p>
            <a:pPr marL="457200" indent="-457200" defTabSz="914400">
              <a:lnSpc>
                <a:spcPct val="90000"/>
              </a:lnSpc>
              <a:spcBef>
                <a:spcPts val="1200"/>
              </a:spcBef>
              <a:buClr>
                <a:schemeClr val="accent1"/>
              </a:buClr>
              <a:buSzPct val="100000"/>
              <a:buAutoNum type="arabicPeriod" startAt="1"/>
              <a:defRPr sz="2000">
                <a:solidFill>
                  <a:srgbClr val="404040"/>
                </a:solidFill>
              </a:defRPr>
            </a:pPr>
            <a:r>
              <a:t>Эффективность </a:t>
            </a:r>
          </a:p>
          <a:p>
            <a:pPr marL="457200" indent="-457200" defTabSz="914400">
              <a:lnSpc>
                <a:spcPct val="90000"/>
              </a:lnSpc>
              <a:spcBef>
                <a:spcPts val="1200"/>
              </a:spcBef>
              <a:buClr>
                <a:schemeClr val="accent1"/>
              </a:buClr>
              <a:buSzPct val="100000"/>
              <a:buAutoNum type="arabicPeriod" startAt="1"/>
              <a:defRPr sz="2000">
                <a:solidFill>
                  <a:srgbClr val="404040"/>
                </a:solidFill>
              </a:defRPr>
            </a:pPr>
            <a:r>
              <a:t>Теория</a:t>
            </a:r>
          </a:p>
          <a:p>
            <a:pPr marL="457200" indent="-457200" defTabSz="914400">
              <a:lnSpc>
                <a:spcPct val="90000"/>
              </a:lnSpc>
              <a:spcBef>
                <a:spcPts val="1200"/>
              </a:spcBef>
              <a:buClr>
                <a:schemeClr val="accent1"/>
              </a:buClr>
              <a:buSzPct val="100000"/>
              <a:buAutoNum type="arabicPeriod" startAt="1"/>
              <a:defRPr sz="2000">
                <a:solidFill>
                  <a:srgbClr val="404040"/>
                </a:solidFill>
              </a:defRPr>
            </a:pPr>
            <a:r>
              <a:t>Воспроизводимость </a:t>
            </a:r>
          </a:p>
          <a:p>
            <a:pPr marL="457200" indent="-457200" defTabSz="914400">
              <a:lnSpc>
                <a:spcPct val="90000"/>
              </a:lnSpc>
              <a:spcBef>
                <a:spcPts val="1200"/>
              </a:spcBef>
              <a:buClr>
                <a:schemeClr val="accent1"/>
              </a:buClr>
              <a:buSzPct val="100000"/>
              <a:buAutoNum type="arabicPeriod" startAt="1"/>
              <a:defRPr sz="2000">
                <a:solidFill>
                  <a:srgbClr val="404040"/>
                </a:solidFill>
              </a:defRPr>
            </a:pPr>
            <a:r>
              <a:t>Функции пропуска кусков</a:t>
            </a:r>
          </a:p>
        </p:txBody>
      </p:sp>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30" name="Нижний колонтитул 2"/>
          <p:cNvSpPr txBox="1"/>
          <p:nvPr/>
        </p:nvSpPr>
        <p:spPr>
          <a:xfrm>
            <a:off x="3731905" y="6539390"/>
            <a:ext cx="4731365" cy="205915"/>
          </a:xfrm>
          <a:prstGeom prst="rect">
            <a:avLst/>
          </a:prstGeom>
          <a:ln w="12700">
            <a:miter lim="400000"/>
          </a:ln>
          <a:extLst>
            <a:ext uri="{C572A759-6A51-4108-AA02-DFA0A04FC94B}">
              <ma14:wrappingTextBoxFlag xmlns:ma14="http://schemas.microsoft.com/office/mac/drawingml/2011/main" val="1"/>
            </a:ext>
          </a:extLst>
        </p:spPr>
        <p:txBody>
          <a:bodyPr lIns="45719" rIns="45719" anchor="ctr">
            <a:spAutoFit/>
          </a:bodyPr>
          <a:lstStyle>
            <a:lvl1pPr algn="ctr">
              <a:defRPr cap="all" sz="900">
                <a:solidFill>
                  <a:srgbClr val="FFFFFF"/>
                </a:solidFill>
              </a:defRPr>
            </a:lvl1pPr>
          </a:lstStyle>
          <a:p>
            <a:pPr/>
            <a:r>
              <a:t>МИЭМ НИУ ВШЭ, 2018</a:t>
            </a:r>
          </a:p>
        </p:txBody>
      </p:sp>
      <p:sp>
        <p:nvSpPr>
          <p:cNvPr id="131" name="Заголовок 1"/>
          <p:cNvSpPr txBox="1"/>
          <p:nvPr>
            <p:ph type="title"/>
          </p:nvPr>
        </p:nvSpPr>
        <p:spPr>
          <a:xfrm>
            <a:off x="1097280" y="286603"/>
            <a:ext cx="10058401" cy="1450757"/>
          </a:xfrm>
          <a:prstGeom prst="rect">
            <a:avLst/>
          </a:prstGeom>
        </p:spPr>
        <p:txBody>
          <a:bodyPr/>
          <a:lstStyle>
            <a:lvl1pPr>
              <a:defRPr spc="-100"/>
            </a:lvl1pPr>
          </a:lstStyle>
          <a:p>
            <a:pPr/>
            <a:r>
              <a:t>SIMD (Single Instruction Multiple Data)</a:t>
            </a:r>
          </a:p>
        </p:txBody>
      </p:sp>
      <p:sp>
        <p:nvSpPr>
          <p:cNvPr id="132" name="Объект 19"/>
          <p:cNvSpPr txBox="1"/>
          <p:nvPr>
            <p:ph type="body" sz="half" idx="1"/>
          </p:nvPr>
        </p:nvSpPr>
        <p:spPr>
          <a:xfrm>
            <a:off x="1097280" y="1845734"/>
            <a:ext cx="5351149" cy="4023360"/>
          </a:xfrm>
          <a:prstGeom prst="rect">
            <a:avLst/>
          </a:prstGeom>
        </p:spPr>
        <p:txBody>
          <a:bodyPr/>
          <a:lstStyle/>
          <a:p>
            <a:pPr marL="457200" indent="-457200">
              <a:buFontTx/>
              <a:buAutoNum type="arabicPeriod" startAt="1"/>
            </a:pPr>
            <a:r>
              <a:t>SSE – 16 128-</a:t>
            </a:r>
            <a:r>
              <a:t>битных регистров </a:t>
            </a:r>
            <a:r>
              <a:t>+ </a:t>
            </a:r>
            <a:r>
              <a:t>инструкции</a:t>
            </a:r>
          </a:p>
          <a:p>
            <a:pPr marL="457200" indent="-457200">
              <a:buFontTx/>
              <a:buAutoNum type="arabicPeriod" startAt="1"/>
            </a:pPr>
            <a:r>
              <a:t>AVX – 16 256-</a:t>
            </a:r>
            <a:r>
              <a:t> битных</a:t>
            </a:r>
            <a:r>
              <a:t> </a:t>
            </a:r>
            <a:r>
              <a:t>регистров</a:t>
            </a:r>
            <a:r>
              <a:t> + </a:t>
            </a:r>
            <a:r>
              <a:t>инструкции</a:t>
            </a:r>
            <a:r>
              <a:t> (</a:t>
            </a:r>
            <a:r>
              <a:t>числа с плавающей точкой</a:t>
            </a:r>
            <a:r>
              <a:t>) </a:t>
            </a:r>
          </a:p>
          <a:p>
            <a:pPr marL="457200" indent="-457200">
              <a:buFontTx/>
              <a:buAutoNum type="arabicPeriod" startAt="1"/>
            </a:pPr>
            <a:r>
              <a:t>AVX2- 16 256-</a:t>
            </a:r>
            <a:r>
              <a:t> битных</a:t>
            </a:r>
            <a:r>
              <a:t> </a:t>
            </a:r>
            <a:r>
              <a:t>регистров</a:t>
            </a:r>
            <a:r>
              <a:t> + </a:t>
            </a:r>
            <a:r>
              <a:t>инструкции</a:t>
            </a:r>
            <a:r>
              <a:t> (</a:t>
            </a:r>
            <a:r>
              <a:t>целые числа</a:t>
            </a:r>
            <a:r>
              <a:t>)</a:t>
            </a:r>
          </a:p>
          <a:p>
            <a:pPr marL="457200" indent="-457200">
              <a:buFontTx/>
              <a:buAutoNum type="arabicPeriod" startAt="1"/>
            </a:pPr>
            <a:r>
              <a:t>AVX512 – 32 512-</a:t>
            </a:r>
            <a:r>
              <a:t> битных</a:t>
            </a:r>
            <a:r>
              <a:t> </a:t>
            </a:r>
            <a:r>
              <a:t>регистров</a:t>
            </a:r>
            <a:r>
              <a:t> + </a:t>
            </a:r>
            <a:r>
              <a:t>инструкции</a:t>
            </a:r>
          </a:p>
        </p:txBody>
      </p:sp>
      <p:sp>
        <p:nvSpPr>
          <p:cNvPr id="133" name="Номер слайда 3"/>
          <p:cNvSpPr txBox="1"/>
          <p:nvPr>
            <p:ph type="sldNum" sz="quarter" idx="2"/>
          </p:nvPr>
        </p:nvSpPr>
        <p:spPr>
          <a:xfrm>
            <a:off x="11043974" y="6528092"/>
            <a:ext cx="168509" cy="228512"/>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37" name="Нижний колонтитул 2"/>
          <p:cNvSpPr txBox="1"/>
          <p:nvPr/>
        </p:nvSpPr>
        <p:spPr>
          <a:xfrm>
            <a:off x="3731905" y="6539390"/>
            <a:ext cx="4731365" cy="205915"/>
          </a:xfrm>
          <a:prstGeom prst="rect">
            <a:avLst/>
          </a:prstGeom>
          <a:ln w="12700">
            <a:miter lim="400000"/>
          </a:ln>
          <a:extLst>
            <a:ext uri="{C572A759-6A51-4108-AA02-DFA0A04FC94B}">
              <ma14:wrappingTextBoxFlag xmlns:ma14="http://schemas.microsoft.com/office/mac/drawingml/2011/main" val="1"/>
            </a:ext>
          </a:extLst>
        </p:spPr>
        <p:txBody>
          <a:bodyPr lIns="45719" rIns="45719" anchor="ctr">
            <a:spAutoFit/>
          </a:bodyPr>
          <a:lstStyle>
            <a:lvl1pPr algn="ctr">
              <a:defRPr cap="all" sz="900">
                <a:solidFill>
                  <a:srgbClr val="FFFFFF"/>
                </a:solidFill>
              </a:defRPr>
            </a:lvl1pPr>
          </a:lstStyle>
          <a:p>
            <a:pPr/>
            <a:r>
              <a:t>МИЭМ НИУ ВШЭ, 2018</a:t>
            </a:r>
          </a:p>
        </p:txBody>
      </p:sp>
      <p:sp>
        <p:nvSpPr>
          <p:cNvPr id="138" name="Заголовок 1"/>
          <p:cNvSpPr txBox="1"/>
          <p:nvPr>
            <p:ph type="title"/>
          </p:nvPr>
        </p:nvSpPr>
        <p:spPr>
          <a:xfrm>
            <a:off x="1097280" y="286603"/>
            <a:ext cx="10058401" cy="1450757"/>
          </a:xfrm>
          <a:prstGeom prst="rect">
            <a:avLst/>
          </a:prstGeom>
        </p:spPr>
        <p:txBody>
          <a:bodyPr/>
          <a:lstStyle>
            <a:lvl1pPr>
              <a:defRPr spc="-100"/>
            </a:lvl1pPr>
          </a:lstStyle>
          <a:p>
            <a:pPr/>
            <a:r>
              <a:t>AVX512 Advanced Vector Extensions</a:t>
            </a:r>
          </a:p>
        </p:txBody>
      </p:sp>
      <p:grpSp>
        <p:nvGrpSpPr>
          <p:cNvPr id="177" name="Группа 21"/>
          <p:cNvGrpSpPr/>
          <p:nvPr/>
        </p:nvGrpSpPr>
        <p:grpSpPr>
          <a:xfrm>
            <a:off x="6882061" y="2090285"/>
            <a:ext cx="3333752" cy="3307884"/>
            <a:chOff x="0" y="0"/>
            <a:chExt cx="3333750" cy="3307883"/>
          </a:xfrm>
        </p:grpSpPr>
        <p:grpSp>
          <p:nvGrpSpPr>
            <p:cNvPr id="157" name="Группа 4"/>
            <p:cNvGrpSpPr/>
            <p:nvPr/>
          </p:nvGrpSpPr>
          <p:grpSpPr>
            <a:xfrm>
              <a:off x="0" y="187693"/>
              <a:ext cx="1524002" cy="3120190"/>
              <a:chOff x="0" y="0"/>
              <a:chExt cx="1524001" cy="3120190"/>
            </a:xfrm>
          </p:grpSpPr>
          <p:grpSp>
            <p:nvGrpSpPr>
              <p:cNvPr id="141" name="Прямоугольник 5"/>
              <p:cNvGrpSpPr/>
              <p:nvPr/>
            </p:nvGrpSpPr>
            <p:grpSpPr>
              <a:xfrm>
                <a:off x="1" y="-1"/>
                <a:ext cx="1524001" cy="417096"/>
                <a:chOff x="0" y="0"/>
                <a:chExt cx="1524000" cy="417094"/>
              </a:xfrm>
            </p:grpSpPr>
            <p:sp>
              <p:nvSpPr>
                <p:cNvPr id="139" name="Прямоугольник"/>
                <p:cNvSpPr/>
                <p:nvPr/>
              </p:nvSpPr>
              <p:spPr>
                <a:xfrm>
                  <a:off x="0" y="0"/>
                  <a:ext cx="1524001" cy="417095"/>
                </a:xfrm>
                <a:prstGeom prst="rect">
                  <a:avLst/>
                </a:prstGeom>
                <a:solidFill>
                  <a:srgbClr val="7EA9CA"/>
                </a:solidFill>
                <a:ln w="76200" cap="flat">
                  <a:solidFill>
                    <a:srgbClr val="0070C0"/>
                  </a:solidFill>
                  <a:prstDash val="solid"/>
                  <a:round/>
                </a:ln>
                <a:effectLst/>
              </p:spPr>
              <p:txBody>
                <a:bodyPr wrap="square" lIns="45719" tIns="45719" rIns="45719" bIns="45719" numCol="1" anchor="ctr">
                  <a:noAutofit/>
                </a:bodyPr>
                <a:lstStyle/>
                <a:p>
                  <a:pPr algn="ctr">
                    <a:defRPr b="1">
                      <a:latin typeface="+mj-lt"/>
                      <a:ea typeface="+mj-ea"/>
                      <a:cs typeface="+mj-cs"/>
                      <a:sym typeface="Helvetica"/>
                    </a:defRPr>
                  </a:pPr>
                </a:p>
              </p:txBody>
            </p:sp>
            <p:sp>
              <p:nvSpPr>
                <p:cNvPr id="140" name="CDI"/>
                <p:cNvSpPr txBox="1"/>
                <p:nvPr/>
              </p:nvSpPr>
              <p:spPr>
                <a:xfrm>
                  <a:off x="45720" y="42003"/>
                  <a:ext cx="1432561" cy="333089"/>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b="1">
                      <a:latin typeface="+mj-lt"/>
                      <a:ea typeface="+mj-ea"/>
                      <a:cs typeface="+mj-cs"/>
                      <a:sym typeface="Helvetica"/>
                    </a:defRPr>
                  </a:lvl1pPr>
                </a:lstStyle>
                <a:p>
                  <a:pPr/>
                  <a:r>
                    <a:t>CDI</a:t>
                  </a:r>
                </a:p>
              </p:txBody>
            </p:sp>
          </p:grpSp>
          <p:grpSp>
            <p:nvGrpSpPr>
              <p:cNvPr id="144" name="Прямоугольник 7"/>
              <p:cNvGrpSpPr/>
              <p:nvPr/>
            </p:nvGrpSpPr>
            <p:grpSpPr>
              <a:xfrm>
                <a:off x="0" y="540618"/>
                <a:ext cx="1524001" cy="417096"/>
                <a:chOff x="0" y="0"/>
                <a:chExt cx="1524000" cy="417094"/>
              </a:xfrm>
            </p:grpSpPr>
            <p:sp>
              <p:nvSpPr>
                <p:cNvPr id="142" name="Прямоугольник"/>
                <p:cNvSpPr/>
                <p:nvPr/>
              </p:nvSpPr>
              <p:spPr>
                <a:xfrm>
                  <a:off x="0" y="0"/>
                  <a:ext cx="1524001" cy="417095"/>
                </a:xfrm>
                <a:prstGeom prst="rect">
                  <a:avLst/>
                </a:prstGeom>
                <a:solidFill>
                  <a:srgbClr val="FFFF00"/>
                </a:solidFill>
                <a:ln w="76200" cap="flat">
                  <a:solidFill>
                    <a:srgbClr val="FFC000"/>
                  </a:solidFill>
                  <a:prstDash val="solid"/>
                  <a:round/>
                </a:ln>
                <a:effectLst/>
              </p:spPr>
              <p:txBody>
                <a:bodyPr wrap="square" lIns="45719" tIns="45719" rIns="45719" bIns="45719" numCol="1" anchor="ctr">
                  <a:noAutofit/>
                </a:bodyPr>
                <a:lstStyle/>
                <a:p>
                  <a:pPr algn="ctr">
                    <a:defRPr b="1">
                      <a:latin typeface="+mj-lt"/>
                      <a:ea typeface="+mj-ea"/>
                      <a:cs typeface="+mj-cs"/>
                      <a:sym typeface="Helvetica"/>
                    </a:defRPr>
                  </a:pPr>
                </a:p>
              </p:txBody>
            </p:sp>
            <p:sp>
              <p:nvSpPr>
                <p:cNvPr id="143" name="ERI &amp; PHI"/>
                <p:cNvSpPr txBox="1"/>
                <p:nvPr/>
              </p:nvSpPr>
              <p:spPr>
                <a:xfrm>
                  <a:off x="45720" y="42003"/>
                  <a:ext cx="1432561" cy="333089"/>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b="1">
                      <a:latin typeface="+mj-lt"/>
                      <a:ea typeface="+mj-ea"/>
                      <a:cs typeface="+mj-cs"/>
                      <a:sym typeface="Helvetica"/>
                    </a:defRPr>
                  </a:lvl1pPr>
                </a:lstStyle>
                <a:p>
                  <a:pPr/>
                  <a:r>
                    <a:t>ERI &amp; PHI</a:t>
                  </a:r>
                </a:p>
              </p:txBody>
            </p:sp>
          </p:grpSp>
          <p:grpSp>
            <p:nvGrpSpPr>
              <p:cNvPr id="147" name="Прямоугольник 8"/>
              <p:cNvGrpSpPr/>
              <p:nvPr/>
            </p:nvGrpSpPr>
            <p:grpSpPr>
              <a:xfrm>
                <a:off x="0" y="1081237"/>
                <a:ext cx="1524001" cy="417096"/>
                <a:chOff x="0" y="0"/>
                <a:chExt cx="1524000" cy="417094"/>
              </a:xfrm>
            </p:grpSpPr>
            <p:sp>
              <p:nvSpPr>
                <p:cNvPr id="145" name="Прямоугольник"/>
                <p:cNvSpPr/>
                <p:nvPr/>
              </p:nvSpPr>
              <p:spPr>
                <a:xfrm>
                  <a:off x="0" y="0"/>
                  <a:ext cx="1524001" cy="417095"/>
                </a:xfrm>
                <a:prstGeom prst="rect">
                  <a:avLst/>
                </a:prstGeom>
                <a:solidFill>
                  <a:srgbClr val="00B0F0"/>
                </a:solidFill>
                <a:ln w="76200" cap="flat">
                  <a:solidFill>
                    <a:srgbClr val="7030A0"/>
                  </a:solidFill>
                  <a:prstDash val="solid"/>
                  <a:round/>
                </a:ln>
                <a:effectLst/>
              </p:spPr>
              <p:txBody>
                <a:bodyPr wrap="square" lIns="45719" tIns="45719" rIns="45719" bIns="45719" numCol="1" anchor="ctr">
                  <a:noAutofit/>
                </a:bodyPr>
                <a:lstStyle/>
                <a:p>
                  <a:pPr algn="ctr">
                    <a:defRPr b="1">
                      <a:latin typeface="+mj-lt"/>
                      <a:ea typeface="+mj-ea"/>
                      <a:cs typeface="+mj-cs"/>
                      <a:sym typeface="Helvetica"/>
                    </a:defRPr>
                  </a:pPr>
                </a:p>
              </p:txBody>
            </p:sp>
            <p:sp>
              <p:nvSpPr>
                <p:cNvPr id="146" name="AVX-512F"/>
                <p:cNvSpPr txBox="1"/>
                <p:nvPr/>
              </p:nvSpPr>
              <p:spPr>
                <a:xfrm>
                  <a:off x="45720" y="42003"/>
                  <a:ext cx="1432561" cy="333089"/>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b="1">
                      <a:latin typeface="+mj-lt"/>
                      <a:ea typeface="+mj-ea"/>
                      <a:cs typeface="+mj-cs"/>
                      <a:sym typeface="Helvetica"/>
                    </a:defRPr>
                  </a:lvl1pPr>
                </a:lstStyle>
                <a:p>
                  <a:pPr/>
                  <a:r>
                    <a:t>AVX-512F</a:t>
                  </a:r>
                </a:p>
              </p:txBody>
            </p:sp>
          </p:grpSp>
          <p:grpSp>
            <p:nvGrpSpPr>
              <p:cNvPr id="150" name="Прямоугольник 11"/>
              <p:cNvGrpSpPr/>
              <p:nvPr/>
            </p:nvGrpSpPr>
            <p:grpSpPr>
              <a:xfrm>
                <a:off x="0" y="1621857"/>
                <a:ext cx="1524001" cy="417095"/>
                <a:chOff x="0" y="0"/>
                <a:chExt cx="1524000" cy="417094"/>
              </a:xfrm>
            </p:grpSpPr>
            <p:sp>
              <p:nvSpPr>
                <p:cNvPr id="148" name="Прямоугольник"/>
                <p:cNvSpPr/>
                <p:nvPr/>
              </p:nvSpPr>
              <p:spPr>
                <a:xfrm>
                  <a:off x="0" y="0"/>
                  <a:ext cx="1524001" cy="417095"/>
                </a:xfrm>
                <a:prstGeom prst="rect">
                  <a:avLst/>
                </a:prstGeom>
                <a:solidFill>
                  <a:srgbClr val="00B0F0"/>
                </a:solidFill>
                <a:ln w="76200" cap="flat">
                  <a:solidFill>
                    <a:srgbClr val="00B050"/>
                  </a:solidFill>
                  <a:prstDash val="solid"/>
                  <a:round/>
                </a:ln>
                <a:effectLst/>
              </p:spPr>
              <p:txBody>
                <a:bodyPr wrap="square" lIns="45719" tIns="45719" rIns="45719" bIns="45719" numCol="1" anchor="ctr">
                  <a:noAutofit/>
                </a:bodyPr>
                <a:lstStyle/>
                <a:p>
                  <a:pPr algn="ctr">
                    <a:defRPr b="1">
                      <a:latin typeface="+mj-lt"/>
                      <a:ea typeface="+mj-ea"/>
                      <a:cs typeface="+mj-cs"/>
                      <a:sym typeface="Helvetica"/>
                    </a:defRPr>
                  </a:pPr>
                </a:p>
              </p:txBody>
            </p:sp>
            <p:sp>
              <p:nvSpPr>
                <p:cNvPr id="149" name="AVX2"/>
                <p:cNvSpPr txBox="1"/>
                <p:nvPr/>
              </p:nvSpPr>
              <p:spPr>
                <a:xfrm>
                  <a:off x="45720" y="42003"/>
                  <a:ext cx="1432561" cy="333089"/>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b="1">
                      <a:latin typeface="+mj-lt"/>
                      <a:ea typeface="+mj-ea"/>
                      <a:cs typeface="+mj-cs"/>
                      <a:sym typeface="Helvetica"/>
                    </a:defRPr>
                  </a:lvl1pPr>
                </a:lstStyle>
                <a:p>
                  <a:pPr/>
                  <a:r>
                    <a:t>AVX2</a:t>
                  </a:r>
                </a:p>
              </p:txBody>
            </p:sp>
          </p:grpSp>
          <p:grpSp>
            <p:nvGrpSpPr>
              <p:cNvPr id="153" name="Прямоугольник 13"/>
              <p:cNvGrpSpPr/>
              <p:nvPr/>
            </p:nvGrpSpPr>
            <p:grpSpPr>
              <a:xfrm>
                <a:off x="0" y="2162476"/>
                <a:ext cx="1524001" cy="417095"/>
                <a:chOff x="0" y="0"/>
                <a:chExt cx="1524000" cy="417094"/>
              </a:xfrm>
            </p:grpSpPr>
            <p:sp>
              <p:nvSpPr>
                <p:cNvPr id="151" name="Прямоугольник"/>
                <p:cNvSpPr/>
                <p:nvPr/>
              </p:nvSpPr>
              <p:spPr>
                <a:xfrm>
                  <a:off x="0" y="0"/>
                  <a:ext cx="1524001" cy="417095"/>
                </a:xfrm>
                <a:prstGeom prst="rect">
                  <a:avLst/>
                </a:prstGeom>
                <a:solidFill>
                  <a:srgbClr val="00B0F0"/>
                </a:solidFill>
                <a:ln w="76200" cap="flat">
                  <a:solidFill>
                    <a:srgbClr val="00B0F0"/>
                  </a:solidFill>
                  <a:prstDash val="solid"/>
                  <a:round/>
                </a:ln>
                <a:effectLst/>
              </p:spPr>
              <p:txBody>
                <a:bodyPr wrap="square" lIns="45719" tIns="45719" rIns="45719" bIns="45719" numCol="1" anchor="ctr">
                  <a:noAutofit/>
                </a:bodyPr>
                <a:lstStyle/>
                <a:p>
                  <a:pPr algn="ctr">
                    <a:defRPr b="1">
                      <a:latin typeface="+mj-lt"/>
                      <a:ea typeface="+mj-ea"/>
                      <a:cs typeface="+mj-cs"/>
                      <a:sym typeface="Helvetica"/>
                    </a:defRPr>
                  </a:pPr>
                </a:p>
              </p:txBody>
            </p:sp>
            <p:sp>
              <p:nvSpPr>
                <p:cNvPr id="152" name="AVX"/>
                <p:cNvSpPr txBox="1"/>
                <p:nvPr/>
              </p:nvSpPr>
              <p:spPr>
                <a:xfrm>
                  <a:off x="45720" y="42003"/>
                  <a:ext cx="1432561" cy="333089"/>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b="1">
                      <a:latin typeface="+mj-lt"/>
                      <a:ea typeface="+mj-ea"/>
                      <a:cs typeface="+mj-cs"/>
                      <a:sym typeface="Helvetica"/>
                    </a:defRPr>
                  </a:lvl1pPr>
                </a:lstStyle>
                <a:p>
                  <a:pPr/>
                  <a:r>
                    <a:t>AVX</a:t>
                  </a:r>
                </a:p>
              </p:txBody>
            </p:sp>
          </p:grpSp>
          <p:grpSp>
            <p:nvGrpSpPr>
              <p:cNvPr id="156" name="Прямоугольник 15"/>
              <p:cNvGrpSpPr/>
              <p:nvPr/>
            </p:nvGrpSpPr>
            <p:grpSpPr>
              <a:xfrm>
                <a:off x="0" y="2703095"/>
                <a:ext cx="1524001" cy="417096"/>
                <a:chOff x="0" y="0"/>
                <a:chExt cx="1524000" cy="417094"/>
              </a:xfrm>
            </p:grpSpPr>
            <p:sp>
              <p:nvSpPr>
                <p:cNvPr id="154" name="Прямоугольник"/>
                <p:cNvSpPr/>
                <p:nvPr/>
              </p:nvSpPr>
              <p:spPr>
                <a:xfrm>
                  <a:off x="0" y="0"/>
                  <a:ext cx="1524001" cy="417095"/>
                </a:xfrm>
                <a:prstGeom prst="rect">
                  <a:avLst/>
                </a:prstGeom>
                <a:solidFill>
                  <a:srgbClr val="92D050"/>
                </a:solidFill>
                <a:ln w="76200" cap="flat">
                  <a:solidFill>
                    <a:srgbClr val="00B050"/>
                  </a:solidFill>
                  <a:prstDash val="solid"/>
                  <a:round/>
                </a:ln>
                <a:effectLst/>
              </p:spPr>
              <p:txBody>
                <a:bodyPr wrap="square" lIns="45719" tIns="45719" rIns="45719" bIns="45719" numCol="1" anchor="ctr">
                  <a:noAutofit/>
                </a:bodyPr>
                <a:lstStyle/>
                <a:p>
                  <a:pPr algn="ctr">
                    <a:defRPr b="1">
                      <a:latin typeface="+mj-lt"/>
                      <a:ea typeface="+mj-ea"/>
                      <a:cs typeface="+mj-cs"/>
                      <a:sym typeface="Helvetica"/>
                    </a:defRPr>
                  </a:pPr>
                </a:p>
              </p:txBody>
            </p:sp>
            <p:sp>
              <p:nvSpPr>
                <p:cNvPr id="155" name="SSE"/>
                <p:cNvSpPr txBox="1"/>
                <p:nvPr/>
              </p:nvSpPr>
              <p:spPr>
                <a:xfrm>
                  <a:off x="45720" y="42003"/>
                  <a:ext cx="1432561" cy="333089"/>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b="1">
                      <a:latin typeface="+mj-lt"/>
                      <a:ea typeface="+mj-ea"/>
                      <a:cs typeface="+mj-cs"/>
                      <a:sym typeface="Helvetica"/>
                    </a:defRPr>
                  </a:lvl1pPr>
                </a:lstStyle>
                <a:p>
                  <a:pPr/>
                  <a:r>
                    <a:t>SSE</a:t>
                  </a:r>
                </a:p>
              </p:txBody>
            </p:sp>
          </p:grpSp>
        </p:grpSp>
        <p:grpSp>
          <p:nvGrpSpPr>
            <p:cNvPr id="176" name="Группа 20"/>
            <p:cNvGrpSpPr/>
            <p:nvPr/>
          </p:nvGrpSpPr>
          <p:grpSpPr>
            <a:xfrm>
              <a:off x="1809748" y="-1"/>
              <a:ext cx="1524004" cy="3307884"/>
              <a:chOff x="0" y="0"/>
              <a:chExt cx="1524002" cy="3307882"/>
            </a:xfrm>
          </p:grpSpPr>
          <p:grpSp>
            <p:nvGrpSpPr>
              <p:cNvPr id="160" name="Прямоугольник 6"/>
              <p:cNvGrpSpPr/>
              <p:nvPr/>
            </p:nvGrpSpPr>
            <p:grpSpPr>
              <a:xfrm>
                <a:off x="1" y="0"/>
                <a:ext cx="1524001" cy="417096"/>
                <a:chOff x="0" y="0"/>
                <a:chExt cx="1524000" cy="417094"/>
              </a:xfrm>
            </p:grpSpPr>
            <p:sp>
              <p:nvSpPr>
                <p:cNvPr id="158" name="Прямоугольник"/>
                <p:cNvSpPr/>
                <p:nvPr/>
              </p:nvSpPr>
              <p:spPr>
                <a:xfrm>
                  <a:off x="0" y="0"/>
                  <a:ext cx="1524001" cy="417095"/>
                </a:xfrm>
                <a:prstGeom prst="rect">
                  <a:avLst/>
                </a:prstGeom>
                <a:solidFill>
                  <a:srgbClr val="7EA9CA"/>
                </a:solidFill>
                <a:ln w="76200" cap="flat">
                  <a:solidFill>
                    <a:srgbClr val="0070C0"/>
                  </a:solidFill>
                  <a:prstDash val="solid"/>
                  <a:round/>
                </a:ln>
                <a:effectLst/>
              </p:spPr>
              <p:txBody>
                <a:bodyPr wrap="square" lIns="45719" tIns="45719" rIns="45719" bIns="45719" numCol="1" anchor="ctr">
                  <a:noAutofit/>
                </a:bodyPr>
                <a:lstStyle/>
                <a:p>
                  <a:pPr algn="ctr">
                    <a:defRPr b="1">
                      <a:latin typeface="+mj-lt"/>
                      <a:ea typeface="+mj-ea"/>
                      <a:cs typeface="+mj-cs"/>
                      <a:sym typeface="Helvetica"/>
                    </a:defRPr>
                  </a:pPr>
                </a:p>
              </p:txBody>
            </p:sp>
            <p:sp>
              <p:nvSpPr>
                <p:cNvPr id="159" name="CDI"/>
                <p:cNvSpPr txBox="1"/>
                <p:nvPr/>
              </p:nvSpPr>
              <p:spPr>
                <a:xfrm>
                  <a:off x="45720" y="42003"/>
                  <a:ext cx="1432561" cy="333089"/>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b="1">
                      <a:latin typeface="+mj-lt"/>
                      <a:ea typeface="+mj-ea"/>
                      <a:cs typeface="+mj-cs"/>
                      <a:sym typeface="Helvetica"/>
                    </a:defRPr>
                  </a:lvl1pPr>
                </a:lstStyle>
                <a:p>
                  <a:pPr/>
                  <a:r>
                    <a:t>CDI</a:t>
                  </a:r>
                </a:p>
              </p:txBody>
            </p:sp>
          </p:grpSp>
          <p:grpSp>
            <p:nvGrpSpPr>
              <p:cNvPr id="163" name="Прямоугольник 9"/>
              <p:cNvGrpSpPr/>
              <p:nvPr/>
            </p:nvGrpSpPr>
            <p:grpSpPr>
              <a:xfrm>
                <a:off x="2" y="1268931"/>
                <a:ext cx="1524001" cy="417096"/>
                <a:chOff x="0" y="0"/>
                <a:chExt cx="1524000" cy="417094"/>
              </a:xfrm>
            </p:grpSpPr>
            <p:sp>
              <p:nvSpPr>
                <p:cNvPr id="161" name="Прямоугольник"/>
                <p:cNvSpPr/>
                <p:nvPr/>
              </p:nvSpPr>
              <p:spPr>
                <a:xfrm>
                  <a:off x="0" y="0"/>
                  <a:ext cx="1524001" cy="417095"/>
                </a:xfrm>
                <a:prstGeom prst="rect">
                  <a:avLst/>
                </a:prstGeom>
                <a:solidFill>
                  <a:srgbClr val="00B0F0"/>
                </a:solidFill>
                <a:ln w="76200" cap="flat">
                  <a:solidFill>
                    <a:srgbClr val="7030A0"/>
                  </a:solidFill>
                  <a:prstDash val="solid"/>
                  <a:round/>
                </a:ln>
                <a:effectLst/>
              </p:spPr>
              <p:txBody>
                <a:bodyPr wrap="square" lIns="45719" tIns="45719" rIns="45719" bIns="45719" numCol="1" anchor="ctr">
                  <a:noAutofit/>
                </a:bodyPr>
                <a:lstStyle/>
                <a:p>
                  <a:pPr algn="ctr">
                    <a:defRPr b="1">
                      <a:latin typeface="+mj-lt"/>
                      <a:ea typeface="+mj-ea"/>
                      <a:cs typeface="+mj-cs"/>
                      <a:sym typeface="Helvetica"/>
                    </a:defRPr>
                  </a:pPr>
                </a:p>
              </p:txBody>
            </p:sp>
            <p:sp>
              <p:nvSpPr>
                <p:cNvPr id="162" name="AVX-512F"/>
                <p:cNvSpPr txBox="1"/>
                <p:nvPr/>
              </p:nvSpPr>
              <p:spPr>
                <a:xfrm>
                  <a:off x="45720" y="42003"/>
                  <a:ext cx="1432561" cy="333089"/>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b="1">
                      <a:latin typeface="+mj-lt"/>
                      <a:ea typeface="+mj-ea"/>
                      <a:cs typeface="+mj-cs"/>
                      <a:sym typeface="Helvetica"/>
                    </a:defRPr>
                  </a:lvl1pPr>
                </a:lstStyle>
                <a:p>
                  <a:pPr/>
                  <a:r>
                    <a:t>AVX-512F</a:t>
                  </a:r>
                </a:p>
              </p:txBody>
            </p:sp>
          </p:grpSp>
          <p:grpSp>
            <p:nvGrpSpPr>
              <p:cNvPr id="166" name="Прямоугольник 10"/>
              <p:cNvGrpSpPr/>
              <p:nvPr/>
            </p:nvGrpSpPr>
            <p:grpSpPr>
              <a:xfrm>
                <a:off x="2" y="519565"/>
                <a:ext cx="1524001" cy="625843"/>
                <a:chOff x="0" y="0"/>
                <a:chExt cx="1524000" cy="625841"/>
              </a:xfrm>
            </p:grpSpPr>
            <p:sp>
              <p:nvSpPr>
                <p:cNvPr id="164" name="Прямоугольник"/>
                <p:cNvSpPr/>
                <p:nvPr/>
              </p:nvSpPr>
              <p:spPr>
                <a:xfrm>
                  <a:off x="0" y="0"/>
                  <a:ext cx="1524001" cy="625842"/>
                </a:xfrm>
                <a:prstGeom prst="rect">
                  <a:avLst/>
                </a:prstGeom>
                <a:solidFill>
                  <a:srgbClr val="7EA9CA"/>
                </a:solidFill>
                <a:ln w="76200" cap="flat">
                  <a:solidFill>
                    <a:srgbClr val="0070C0"/>
                  </a:solidFill>
                  <a:prstDash val="solid"/>
                  <a:round/>
                </a:ln>
                <a:effectLst/>
              </p:spPr>
              <p:txBody>
                <a:bodyPr wrap="square" lIns="45719" tIns="45719" rIns="45719" bIns="45719" numCol="1" anchor="ctr">
                  <a:noAutofit/>
                </a:bodyPr>
                <a:lstStyle/>
                <a:p>
                  <a:pPr algn="ctr">
                    <a:defRPr b="1">
                      <a:latin typeface="+mj-lt"/>
                      <a:ea typeface="+mj-ea"/>
                      <a:cs typeface="+mj-cs"/>
                      <a:sym typeface="Helvetica"/>
                    </a:defRPr>
                  </a:pPr>
                </a:p>
              </p:txBody>
            </p:sp>
            <p:sp>
              <p:nvSpPr>
                <p:cNvPr id="165" name="AVX-512…"/>
                <p:cNvSpPr txBox="1"/>
                <p:nvPr/>
              </p:nvSpPr>
              <p:spPr>
                <a:xfrm>
                  <a:off x="45720" y="327"/>
                  <a:ext cx="1432561" cy="625188"/>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p>
                  <a:pPr algn="ctr">
                    <a:defRPr b="1">
                      <a:latin typeface="+mj-lt"/>
                      <a:ea typeface="+mj-ea"/>
                      <a:cs typeface="+mj-cs"/>
                      <a:sym typeface="Helvetica"/>
                    </a:defRPr>
                  </a:pPr>
                  <a:r>
                    <a:t>AVX-512</a:t>
                  </a:r>
                  <a:endParaRPr>
                    <a:solidFill>
                      <a:srgbClr val="FFFFFF"/>
                    </a:solidFill>
                  </a:endParaRPr>
                </a:p>
                <a:p>
                  <a:pPr algn="ctr">
                    <a:defRPr b="1">
                      <a:latin typeface="+mj-lt"/>
                      <a:ea typeface="+mj-ea"/>
                      <a:cs typeface="+mj-cs"/>
                      <a:sym typeface="Helvetica"/>
                    </a:defRPr>
                  </a:pPr>
                  <a:r>
                    <a:t>VL, BW, DQ</a:t>
                  </a:r>
                </a:p>
              </p:txBody>
            </p:sp>
          </p:grpSp>
          <p:grpSp>
            <p:nvGrpSpPr>
              <p:cNvPr id="169" name="Прямоугольник 12"/>
              <p:cNvGrpSpPr/>
              <p:nvPr/>
            </p:nvGrpSpPr>
            <p:grpSpPr>
              <a:xfrm>
                <a:off x="0" y="1809550"/>
                <a:ext cx="1524001" cy="417096"/>
                <a:chOff x="0" y="0"/>
                <a:chExt cx="1524000" cy="417094"/>
              </a:xfrm>
            </p:grpSpPr>
            <p:sp>
              <p:nvSpPr>
                <p:cNvPr id="167" name="Прямоугольник"/>
                <p:cNvSpPr/>
                <p:nvPr/>
              </p:nvSpPr>
              <p:spPr>
                <a:xfrm>
                  <a:off x="0" y="0"/>
                  <a:ext cx="1524001" cy="417095"/>
                </a:xfrm>
                <a:prstGeom prst="rect">
                  <a:avLst/>
                </a:prstGeom>
                <a:solidFill>
                  <a:srgbClr val="00B0F0"/>
                </a:solidFill>
                <a:ln w="76200" cap="flat">
                  <a:solidFill>
                    <a:srgbClr val="00B050"/>
                  </a:solidFill>
                  <a:prstDash val="solid"/>
                  <a:round/>
                </a:ln>
                <a:effectLst/>
              </p:spPr>
              <p:txBody>
                <a:bodyPr wrap="square" lIns="45719" tIns="45719" rIns="45719" bIns="45719" numCol="1" anchor="ctr">
                  <a:noAutofit/>
                </a:bodyPr>
                <a:lstStyle/>
                <a:p>
                  <a:pPr algn="ctr">
                    <a:defRPr b="1">
                      <a:latin typeface="+mj-lt"/>
                      <a:ea typeface="+mj-ea"/>
                      <a:cs typeface="+mj-cs"/>
                      <a:sym typeface="Helvetica"/>
                    </a:defRPr>
                  </a:pPr>
                </a:p>
              </p:txBody>
            </p:sp>
            <p:sp>
              <p:nvSpPr>
                <p:cNvPr id="168" name="AVX2"/>
                <p:cNvSpPr txBox="1"/>
                <p:nvPr/>
              </p:nvSpPr>
              <p:spPr>
                <a:xfrm>
                  <a:off x="45720" y="42003"/>
                  <a:ext cx="1432561" cy="333089"/>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b="1">
                      <a:latin typeface="+mj-lt"/>
                      <a:ea typeface="+mj-ea"/>
                      <a:cs typeface="+mj-cs"/>
                      <a:sym typeface="Helvetica"/>
                    </a:defRPr>
                  </a:lvl1pPr>
                </a:lstStyle>
                <a:p>
                  <a:pPr/>
                  <a:r>
                    <a:t>AVX2</a:t>
                  </a:r>
                </a:p>
              </p:txBody>
            </p:sp>
          </p:grpSp>
          <p:grpSp>
            <p:nvGrpSpPr>
              <p:cNvPr id="172" name="Прямоугольник 14"/>
              <p:cNvGrpSpPr/>
              <p:nvPr/>
            </p:nvGrpSpPr>
            <p:grpSpPr>
              <a:xfrm>
                <a:off x="0" y="2350169"/>
                <a:ext cx="1524001" cy="417096"/>
                <a:chOff x="0" y="0"/>
                <a:chExt cx="1524000" cy="417094"/>
              </a:xfrm>
            </p:grpSpPr>
            <p:sp>
              <p:nvSpPr>
                <p:cNvPr id="170" name="Прямоугольник"/>
                <p:cNvSpPr/>
                <p:nvPr/>
              </p:nvSpPr>
              <p:spPr>
                <a:xfrm>
                  <a:off x="0" y="0"/>
                  <a:ext cx="1524001" cy="417095"/>
                </a:xfrm>
                <a:prstGeom prst="rect">
                  <a:avLst/>
                </a:prstGeom>
                <a:solidFill>
                  <a:srgbClr val="00B0F0"/>
                </a:solidFill>
                <a:ln w="76200" cap="flat">
                  <a:solidFill>
                    <a:srgbClr val="00B0F0"/>
                  </a:solidFill>
                  <a:prstDash val="solid"/>
                  <a:round/>
                </a:ln>
                <a:effectLst/>
              </p:spPr>
              <p:txBody>
                <a:bodyPr wrap="square" lIns="45719" tIns="45719" rIns="45719" bIns="45719" numCol="1" anchor="ctr">
                  <a:noAutofit/>
                </a:bodyPr>
                <a:lstStyle/>
                <a:p>
                  <a:pPr algn="ctr">
                    <a:defRPr b="1">
                      <a:latin typeface="+mj-lt"/>
                      <a:ea typeface="+mj-ea"/>
                      <a:cs typeface="+mj-cs"/>
                      <a:sym typeface="Helvetica"/>
                    </a:defRPr>
                  </a:pPr>
                </a:p>
              </p:txBody>
            </p:sp>
            <p:sp>
              <p:nvSpPr>
                <p:cNvPr id="171" name="AVX"/>
                <p:cNvSpPr txBox="1"/>
                <p:nvPr/>
              </p:nvSpPr>
              <p:spPr>
                <a:xfrm>
                  <a:off x="45720" y="42003"/>
                  <a:ext cx="1432561" cy="333089"/>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b="1">
                      <a:latin typeface="+mj-lt"/>
                      <a:ea typeface="+mj-ea"/>
                      <a:cs typeface="+mj-cs"/>
                      <a:sym typeface="Helvetica"/>
                    </a:defRPr>
                  </a:lvl1pPr>
                </a:lstStyle>
                <a:p>
                  <a:pPr/>
                  <a:r>
                    <a:t>AVX</a:t>
                  </a:r>
                </a:p>
              </p:txBody>
            </p:sp>
          </p:grpSp>
          <p:grpSp>
            <p:nvGrpSpPr>
              <p:cNvPr id="175" name="Прямоугольник 16"/>
              <p:cNvGrpSpPr/>
              <p:nvPr/>
            </p:nvGrpSpPr>
            <p:grpSpPr>
              <a:xfrm>
                <a:off x="0" y="2890787"/>
                <a:ext cx="1524001" cy="417096"/>
                <a:chOff x="0" y="0"/>
                <a:chExt cx="1524000" cy="417094"/>
              </a:xfrm>
            </p:grpSpPr>
            <p:sp>
              <p:nvSpPr>
                <p:cNvPr id="173" name="Прямоугольник"/>
                <p:cNvSpPr/>
                <p:nvPr/>
              </p:nvSpPr>
              <p:spPr>
                <a:xfrm>
                  <a:off x="0" y="0"/>
                  <a:ext cx="1524001" cy="417095"/>
                </a:xfrm>
                <a:prstGeom prst="rect">
                  <a:avLst/>
                </a:prstGeom>
                <a:solidFill>
                  <a:srgbClr val="92D050"/>
                </a:solidFill>
                <a:ln w="76200" cap="flat">
                  <a:solidFill>
                    <a:srgbClr val="00B050"/>
                  </a:solidFill>
                  <a:prstDash val="solid"/>
                  <a:round/>
                </a:ln>
                <a:effectLst/>
              </p:spPr>
              <p:txBody>
                <a:bodyPr wrap="square" lIns="45719" tIns="45719" rIns="45719" bIns="45719" numCol="1" anchor="ctr">
                  <a:noAutofit/>
                </a:bodyPr>
                <a:lstStyle/>
                <a:p>
                  <a:pPr algn="ctr">
                    <a:defRPr b="1">
                      <a:latin typeface="+mj-lt"/>
                      <a:ea typeface="+mj-ea"/>
                      <a:cs typeface="+mj-cs"/>
                      <a:sym typeface="Helvetica"/>
                    </a:defRPr>
                  </a:pPr>
                </a:p>
              </p:txBody>
            </p:sp>
            <p:sp>
              <p:nvSpPr>
                <p:cNvPr id="174" name="SSE"/>
                <p:cNvSpPr txBox="1"/>
                <p:nvPr/>
              </p:nvSpPr>
              <p:spPr>
                <a:xfrm>
                  <a:off x="45720" y="42003"/>
                  <a:ext cx="1432561" cy="333089"/>
                </a:xfrm>
                <a:prstGeom prst="rect">
                  <a:avLst/>
                </a:prstGeom>
                <a:noFill/>
                <a:ln w="12700" cap="flat">
                  <a:noFill/>
                  <a:miter lim="400000"/>
                </a:ln>
                <a:effectLst/>
                <a:extLst>
                  <a:ext uri="{C572A759-6A51-4108-AA02-DFA0A04FC94B}">
                    <ma14:wrappingTextBoxFlag xmlns:ma14="http://schemas.microsoft.com/office/mac/drawingml/2011/main" val="1"/>
                  </a:ext>
                </a:extLst>
              </p:spPr>
              <p:txBody>
                <a:bodyPr wrap="square" lIns="45719" tIns="45719" rIns="45719" bIns="45719" numCol="1" anchor="ctr">
                  <a:spAutoFit/>
                </a:bodyPr>
                <a:lstStyle>
                  <a:lvl1pPr algn="ctr">
                    <a:defRPr b="1">
                      <a:latin typeface="+mj-lt"/>
                      <a:ea typeface="+mj-ea"/>
                      <a:cs typeface="+mj-cs"/>
                      <a:sym typeface="Helvetica"/>
                    </a:defRPr>
                  </a:lvl1pPr>
                </a:lstStyle>
                <a:p>
                  <a:pPr/>
                  <a:r>
                    <a:t>SSE</a:t>
                  </a:r>
                </a:p>
              </p:txBody>
            </p:sp>
          </p:grpSp>
        </p:grpSp>
      </p:grpSp>
      <p:sp>
        <p:nvSpPr>
          <p:cNvPr id="178" name="TextBox 17"/>
          <p:cNvSpPr txBox="1"/>
          <p:nvPr/>
        </p:nvSpPr>
        <p:spPr>
          <a:xfrm>
            <a:off x="6977661" y="5610224"/>
            <a:ext cx="1332798" cy="333089"/>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r>
              <a:t>KNL Xeon Phi</a:t>
            </a:r>
          </a:p>
        </p:txBody>
      </p:sp>
      <p:sp>
        <p:nvSpPr>
          <p:cNvPr id="179" name="TextBox 18"/>
          <p:cNvSpPr txBox="1"/>
          <p:nvPr/>
        </p:nvSpPr>
        <p:spPr>
          <a:xfrm>
            <a:off x="8835530" y="5610224"/>
            <a:ext cx="1334560" cy="333089"/>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r>
              <a:t>Skylake Xeon</a:t>
            </a:r>
          </a:p>
        </p:txBody>
      </p:sp>
      <p:sp>
        <p:nvSpPr>
          <p:cNvPr id="180" name="Объект 19"/>
          <p:cNvSpPr txBox="1"/>
          <p:nvPr>
            <p:ph type="body" sz="half" idx="1"/>
          </p:nvPr>
        </p:nvSpPr>
        <p:spPr>
          <a:xfrm>
            <a:off x="1097280" y="1845734"/>
            <a:ext cx="5351149" cy="4023360"/>
          </a:xfrm>
          <a:prstGeom prst="rect">
            <a:avLst/>
          </a:prstGeom>
        </p:spPr>
        <p:txBody>
          <a:bodyPr/>
          <a:lstStyle/>
          <a:p>
            <a:pPr marL="457200" indent="-457200">
              <a:buFontTx/>
              <a:buAutoNum type="arabicPeriod" startAt="1"/>
            </a:pPr>
            <a:r>
              <a:t> F (Foundation) </a:t>
            </a:r>
            <a:r>
              <a:t>	</a:t>
            </a:r>
          </a:p>
          <a:p>
            <a:pPr marL="457200" indent="-457200">
              <a:buFontTx/>
              <a:buAutoNum type="arabicPeriod" startAt="1"/>
            </a:pPr>
            <a:r>
              <a:t>CDI (Conflict Detection Instructions)</a:t>
            </a:r>
          </a:p>
          <a:p>
            <a:pPr marL="457200" indent="-457200">
              <a:buFontTx/>
              <a:buAutoNum type="arabicPeriod" startAt="1"/>
            </a:pPr>
            <a:r>
              <a:t>ERI (Exponential and Reciprocal Instructions)</a:t>
            </a:r>
          </a:p>
          <a:p>
            <a:pPr marL="457200" indent="-457200">
              <a:buFontTx/>
              <a:buAutoNum type="arabicPeriod" startAt="1"/>
            </a:pPr>
            <a:r>
              <a:t>PFI (Prefetch Instructions) </a:t>
            </a:r>
          </a:p>
          <a:p>
            <a:pPr marL="457200" indent="-457200">
              <a:buFontTx/>
              <a:buAutoNum type="arabicPeriod" startAt="1"/>
            </a:pPr>
            <a:r>
              <a:t>BW (Byte and Word Instructions) </a:t>
            </a:r>
          </a:p>
          <a:p>
            <a:pPr marL="457200" indent="-457200">
              <a:buFontTx/>
              <a:buAutoNum type="arabicPeriod" startAt="1"/>
            </a:pPr>
            <a:r>
              <a:t>DQ (Doubleword and Quadword Instructions)</a:t>
            </a:r>
          </a:p>
          <a:p>
            <a:pPr marL="457200" indent="-457200">
              <a:buFontTx/>
              <a:buAutoNum type="arabicPeriod" startAt="1"/>
            </a:pPr>
            <a:r>
              <a:t> VL (Vector Length Extensions)</a:t>
            </a:r>
          </a:p>
        </p:txBody>
      </p:sp>
      <p:sp>
        <p:nvSpPr>
          <p:cNvPr id="181" name="Номер слайда 3"/>
          <p:cNvSpPr txBox="1"/>
          <p:nvPr>
            <p:ph type="sldNum" sz="quarter" idx="2"/>
          </p:nvPr>
        </p:nvSpPr>
        <p:spPr>
          <a:xfrm>
            <a:off x="11043974" y="6528092"/>
            <a:ext cx="168509" cy="228512"/>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85" name="Нижний колонтитул 2"/>
          <p:cNvSpPr txBox="1"/>
          <p:nvPr/>
        </p:nvSpPr>
        <p:spPr>
          <a:xfrm>
            <a:off x="3731905" y="6539390"/>
            <a:ext cx="4731365" cy="205915"/>
          </a:xfrm>
          <a:prstGeom prst="rect">
            <a:avLst/>
          </a:prstGeom>
          <a:ln w="12700">
            <a:miter lim="400000"/>
          </a:ln>
          <a:extLst>
            <a:ext uri="{C572A759-6A51-4108-AA02-DFA0A04FC94B}">
              <ma14:wrappingTextBoxFlag xmlns:ma14="http://schemas.microsoft.com/office/mac/drawingml/2011/main" val="1"/>
            </a:ext>
          </a:extLst>
        </p:spPr>
        <p:txBody>
          <a:bodyPr lIns="45719" rIns="45719" anchor="ctr">
            <a:spAutoFit/>
          </a:bodyPr>
          <a:lstStyle>
            <a:lvl1pPr algn="ctr">
              <a:defRPr cap="all" sz="900">
                <a:solidFill>
                  <a:srgbClr val="FFFFFF"/>
                </a:solidFill>
              </a:defRPr>
            </a:lvl1pPr>
          </a:lstStyle>
          <a:p>
            <a:pPr/>
            <a:r>
              <a:t>МИЭМ НИУ ВШЭ, 2018</a:t>
            </a:r>
          </a:p>
        </p:txBody>
      </p:sp>
      <p:sp>
        <p:nvSpPr>
          <p:cNvPr id="186" name="Заголовок 1"/>
          <p:cNvSpPr txBox="1"/>
          <p:nvPr>
            <p:ph type="title"/>
          </p:nvPr>
        </p:nvSpPr>
        <p:spPr>
          <a:xfrm>
            <a:off x="1097280" y="286603"/>
            <a:ext cx="10058401" cy="1450757"/>
          </a:xfrm>
          <a:prstGeom prst="rect">
            <a:avLst/>
          </a:prstGeom>
        </p:spPr>
        <p:txBody>
          <a:bodyPr/>
          <a:lstStyle/>
          <a:p>
            <a:pPr>
              <a:defRPr spc="-100"/>
            </a:pPr>
            <a:r>
              <a:t>Особенности </a:t>
            </a:r>
            <a:r>
              <a:t>AVX-512</a:t>
            </a:r>
          </a:p>
        </p:txBody>
      </p:sp>
      <p:pic>
        <p:nvPicPr>
          <p:cNvPr id="187" name="Объект 4" descr="Объект 4"/>
          <p:cNvPicPr>
            <a:picLocks noChangeAspect="1"/>
          </p:cNvPicPr>
          <p:nvPr/>
        </p:nvPicPr>
        <p:blipFill>
          <a:blip r:embed="rId3">
            <a:extLst/>
          </a:blip>
          <a:stretch>
            <a:fillRect/>
          </a:stretch>
        </p:blipFill>
        <p:spPr>
          <a:xfrm>
            <a:off x="7096710" y="1845945"/>
            <a:ext cx="4938713" cy="2294638"/>
          </a:xfrm>
          <a:prstGeom prst="rect">
            <a:avLst/>
          </a:prstGeom>
          <a:ln w="12700">
            <a:miter lim="400000"/>
          </a:ln>
        </p:spPr>
      </p:pic>
      <p:sp>
        <p:nvSpPr>
          <p:cNvPr id="188" name="Объект 6"/>
          <p:cNvSpPr txBox="1"/>
          <p:nvPr>
            <p:ph type="body" sz="half" idx="1"/>
          </p:nvPr>
        </p:nvSpPr>
        <p:spPr>
          <a:xfrm>
            <a:off x="689810" y="1845945"/>
            <a:ext cx="6406900" cy="4362351"/>
          </a:xfrm>
          <a:prstGeom prst="rect">
            <a:avLst/>
          </a:prstGeom>
        </p:spPr>
        <p:txBody>
          <a:bodyPr/>
          <a:lstStyle/>
          <a:p>
            <a:pPr marL="457200" indent="-457200">
              <a:buFontTx/>
              <a:buAutoNum type="arabicPeriod" startAt="1"/>
            </a:pPr>
            <a:r>
              <a:t>32 </a:t>
            </a:r>
            <a:r>
              <a:t>векторных регистра, каждый по </a:t>
            </a:r>
            <a:r>
              <a:t> 512 </a:t>
            </a:r>
            <a:r>
              <a:t>бит </a:t>
            </a:r>
            <a:r>
              <a:t>+ 8 </a:t>
            </a:r>
            <a:r>
              <a:t>масочных регистров</a:t>
            </a:r>
          </a:p>
          <a:p>
            <a:pPr marL="457200" indent="-457200">
              <a:buFontTx/>
              <a:buAutoNum type="arabicPeriod" startAt="1"/>
            </a:pPr>
            <a:r>
              <a:t>Инструкции использующие масочные регистры</a:t>
            </a:r>
          </a:p>
          <a:p>
            <a:pPr marL="457200" indent="-457200">
              <a:buFontTx/>
              <a:buAutoNum type="arabicPeriod" startAt="1"/>
            </a:pPr>
            <a:r>
              <a:t>512-</a:t>
            </a:r>
            <a:r>
              <a:t>битные операции на упакованных числах с плавающей точкой или на целыми числами</a:t>
            </a:r>
          </a:p>
          <a:p>
            <a:pPr marL="457200" indent="-457200">
              <a:buFontTx/>
              <a:buAutoNum type="arabicPeriod" startAt="1"/>
            </a:pPr>
            <a:r>
              <a:t>Встроенный</a:t>
            </a:r>
            <a:r>
              <a:t> broadcast</a:t>
            </a:r>
          </a:p>
          <a:p>
            <a:pPr marL="457200" indent="-457200">
              <a:buFontTx/>
              <a:buAutoNum type="arabicPeriod" startAt="1"/>
            </a:pPr>
            <a:r>
              <a:t>Поддержка команд </a:t>
            </a:r>
            <a:r>
              <a:t>gather/scatter</a:t>
            </a:r>
          </a:p>
          <a:p>
            <a:pPr marL="457200" indent="-457200">
              <a:buFontTx/>
              <a:buAutoNum type="arabicPeriod" startAt="1"/>
            </a:pPr>
            <a:r>
              <a:t>Использование  </a:t>
            </a:r>
            <a:r>
              <a:t>AVX </a:t>
            </a:r>
            <a:r>
              <a:t>и</a:t>
            </a:r>
            <a:r>
              <a:t> Intel AVX-512 </a:t>
            </a:r>
            <a:r>
              <a:t>инструкции без штрафов</a:t>
            </a:r>
          </a:p>
        </p:txBody>
      </p:sp>
      <p:sp>
        <p:nvSpPr>
          <p:cNvPr id="189" name="Номер слайда 3"/>
          <p:cNvSpPr txBox="1"/>
          <p:nvPr>
            <p:ph type="sldNum" sz="quarter" idx="2"/>
          </p:nvPr>
        </p:nvSpPr>
        <p:spPr>
          <a:xfrm>
            <a:off x="11043974" y="6528092"/>
            <a:ext cx="168509" cy="228512"/>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93" name="Нижний колонтитул 4"/>
          <p:cNvSpPr txBox="1"/>
          <p:nvPr/>
        </p:nvSpPr>
        <p:spPr>
          <a:xfrm>
            <a:off x="3731905" y="6539390"/>
            <a:ext cx="4731365" cy="205915"/>
          </a:xfrm>
          <a:prstGeom prst="rect">
            <a:avLst/>
          </a:prstGeom>
          <a:ln w="12700">
            <a:miter lim="400000"/>
          </a:ln>
          <a:extLst>
            <a:ext uri="{C572A759-6A51-4108-AA02-DFA0A04FC94B}">
              <ma14:wrappingTextBoxFlag xmlns:ma14="http://schemas.microsoft.com/office/mac/drawingml/2011/main" val="1"/>
            </a:ext>
          </a:extLst>
        </p:spPr>
        <p:txBody>
          <a:bodyPr lIns="45719" rIns="45719" anchor="ctr">
            <a:spAutoFit/>
          </a:bodyPr>
          <a:lstStyle>
            <a:lvl1pPr algn="ctr">
              <a:defRPr cap="all" sz="900">
                <a:solidFill>
                  <a:srgbClr val="FFFFFF"/>
                </a:solidFill>
              </a:defRPr>
            </a:lvl1pPr>
          </a:lstStyle>
          <a:p>
            <a:pPr/>
            <a:r>
              <a:t>МИЭМ НИУ ВШЭ, 2018</a:t>
            </a:r>
          </a:p>
        </p:txBody>
      </p:sp>
      <p:sp>
        <p:nvSpPr>
          <p:cNvPr id="194" name="Заголовок 1"/>
          <p:cNvSpPr txBox="1"/>
          <p:nvPr>
            <p:ph type="title"/>
          </p:nvPr>
        </p:nvSpPr>
        <p:spPr>
          <a:xfrm>
            <a:off x="1097280" y="286603"/>
            <a:ext cx="10058401" cy="1450757"/>
          </a:xfrm>
          <a:prstGeom prst="rect">
            <a:avLst/>
          </a:prstGeom>
        </p:spPr>
        <p:txBody>
          <a:bodyPr/>
          <a:lstStyle>
            <a:lvl1pPr>
              <a:defRPr spc="-100"/>
            </a:lvl1pPr>
          </a:lstStyle>
          <a:p>
            <a:pPr/>
            <a:r>
              <a:t>Библиотеки генераторов псевдослучайных чисел</a:t>
            </a:r>
          </a:p>
        </p:txBody>
      </p:sp>
      <p:graphicFrame>
        <p:nvGraphicFramePr>
          <p:cNvPr id="195" name="Объект 3"/>
          <p:cNvGraphicFramePr/>
          <p:nvPr/>
        </p:nvGraphicFramePr>
        <p:xfrm>
          <a:off x="978569" y="1846263"/>
          <a:ext cx="10177113" cy="2595881"/>
        </p:xfrm>
        <a:graphic xmlns:a="http://schemas.openxmlformats.org/drawingml/2006/main">
          <a:graphicData uri="http://schemas.openxmlformats.org/drawingml/2006/table">
            <a:tbl>
              <a:tblPr firstCol="0" firstRow="0" lastCol="0" lastRow="0" bandCol="0" bandRow="0" rtl="0">
                <a:tableStyleId>{4C3C2611-4C71-4FC5-86AE-919BDF0F9419}</a:tableStyleId>
              </a:tblPr>
              <a:tblGrid>
                <a:gridCol w="2211802"/>
                <a:gridCol w="4713216"/>
                <a:gridCol w="1529171"/>
                <a:gridCol w="1722922"/>
              </a:tblGrid>
              <a:tr h="370840">
                <a:tc>
                  <a:txBody>
                    <a:bodyPr/>
                    <a:lstStyle/>
                    <a:p>
                      <a:pPr algn="l" defTabSz="914400">
                        <a:defRPr sz="1800"/>
                      </a:pPr>
                      <a:r>
                        <a:rPr b="1">
                          <a:latin typeface="+mj-lt"/>
                          <a:ea typeface="+mj-ea"/>
                          <a:cs typeface="+mj-cs"/>
                          <a:sym typeface="Helvetica"/>
                        </a:rPr>
                        <a:t>Библиотека</a:t>
                      </a:r>
                    </a:p>
                  </a:txBody>
                  <a:tcPr marL="45720" marR="45720" marT="45720" marB="45720" anchor="t" anchorCtr="0" horzOverflow="overflow">
                    <a:lnL w="12700">
                      <a:solidFill>
                        <a:srgbClr val="000000"/>
                      </a:solidFill>
                    </a:lnL>
                    <a:lnR w="12700">
                      <a:solidFill>
                        <a:srgbClr val="000000"/>
                      </a:solidFill>
                    </a:lnR>
                    <a:lnT w="12700">
                      <a:solidFill>
                        <a:srgbClr val="000000"/>
                      </a:solidFill>
                    </a:lnT>
                    <a:lnB w="12700">
                      <a:solidFill>
                        <a:srgbClr val="000000"/>
                      </a:solidFill>
                    </a:lnB>
                    <a:noFill/>
                  </a:tcPr>
                </a:tc>
                <a:tc>
                  <a:txBody>
                    <a:bodyPr/>
                    <a:lstStyle/>
                    <a:p>
                      <a:pPr algn="l" defTabSz="914400">
                        <a:defRPr sz="1800"/>
                      </a:pPr>
                      <a:r>
                        <a:rPr b="1">
                          <a:latin typeface="+mj-lt"/>
                          <a:ea typeface="+mj-ea"/>
                          <a:cs typeface="+mj-cs"/>
                          <a:sym typeface="Helvetica"/>
                        </a:rPr>
                        <a:t>Генераторы</a:t>
                      </a:r>
                    </a:p>
                  </a:txBody>
                  <a:tcPr marL="45720" marR="45720" marT="45720" marB="45720" anchor="t" anchorCtr="0" horzOverflow="overflow">
                    <a:lnL w="12700">
                      <a:solidFill>
                        <a:srgbClr val="000000"/>
                      </a:solidFill>
                    </a:lnL>
                    <a:lnR w="12700">
                      <a:solidFill>
                        <a:srgbClr val="000000"/>
                      </a:solidFill>
                    </a:lnR>
                    <a:lnT w="12700">
                      <a:solidFill>
                        <a:srgbClr val="000000"/>
                      </a:solidFill>
                    </a:lnT>
                    <a:lnB w="12700">
                      <a:solidFill>
                        <a:srgbClr val="000000"/>
                      </a:solidFill>
                    </a:lnB>
                    <a:noFill/>
                  </a:tcPr>
                </a:tc>
                <a:tc>
                  <a:txBody>
                    <a:bodyPr/>
                    <a:lstStyle/>
                    <a:p>
                      <a:pPr algn="l" defTabSz="914400">
                        <a:defRPr sz="1800"/>
                      </a:pPr>
                      <a:r>
                        <a:rPr b="1">
                          <a:latin typeface="+mj-lt"/>
                          <a:ea typeface="+mj-ea"/>
                          <a:cs typeface="+mj-cs"/>
                          <a:sym typeface="Helvetica"/>
                        </a:rPr>
                        <a:t>Реализации</a:t>
                      </a:r>
                    </a:p>
                  </a:txBody>
                  <a:tcPr marL="45720" marR="45720" marT="45720" marB="45720" anchor="t" anchorCtr="0" horzOverflow="overflow">
                    <a:lnL w="12700">
                      <a:solidFill>
                        <a:srgbClr val="000000"/>
                      </a:solidFill>
                    </a:lnL>
                    <a:lnR w="12700">
                      <a:solidFill>
                        <a:srgbClr val="000000"/>
                      </a:solidFill>
                    </a:lnR>
                    <a:lnT w="12700">
                      <a:solidFill>
                        <a:srgbClr val="000000"/>
                      </a:solidFill>
                    </a:lnT>
                    <a:lnB w="12700">
                      <a:solidFill>
                        <a:srgbClr val="000000"/>
                      </a:solidFill>
                    </a:lnB>
                    <a:noFill/>
                  </a:tcPr>
                </a:tc>
                <a:tc>
                  <a:txBody>
                    <a:bodyPr/>
                    <a:lstStyle/>
                    <a:p>
                      <a:pPr algn="l" defTabSz="914400">
                        <a:defRPr sz="1800"/>
                      </a:pPr>
                      <a:r>
                        <a:rPr b="1">
                          <a:latin typeface="+mj-lt"/>
                          <a:ea typeface="+mj-ea"/>
                          <a:cs typeface="+mj-cs"/>
                          <a:sym typeface="Helvetica"/>
                        </a:rPr>
                        <a:t>Параллельные потоки</a:t>
                      </a:r>
                    </a:p>
                  </a:txBody>
                  <a:tcPr marL="45720" marR="45720" marT="45720" marB="45720" anchor="t" anchorCtr="0" horzOverflow="overflow">
                    <a:lnL w="12700">
                      <a:solidFill>
                        <a:srgbClr val="000000"/>
                      </a:solidFill>
                    </a:lnL>
                    <a:lnR w="12700">
                      <a:solidFill>
                        <a:srgbClr val="000000"/>
                      </a:solidFill>
                    </a:lnR>
                    <a:lnT w="12700">
                      <a:solidFill>
                        <a:srgbClr val="000000"/>
                      </a:solidFill>
                    </a:lnT>
                    <a:lnB w="12700">
                      <a:solidFill>
                        <a:srgbClr val="000000"/>
                      </a:solidFill>
                    </a:lnB>
                    <a:noFill/>
                  </a:tcPr>
                </a:tc>
              </a:tr>
              <a:tr h="370840">
                <a:tc>
                  <a:txBody>
                    <a:bodyPr/>
                    <a:lstStyle/>
                    <a:p>
                      <a:pPr algn="l" defTabSz="914400">
                        <a:defRPr sz="1800"/>
                      </a:pPr>
                      <a:r>
                        <a:rPr b="1">
                          <a:latin typeface="+mj-lt"/>
                          <a:ea typeface="+mj-ea"/>
                          <a:cs typeface="+mj-cs"/>
                          <a:sym typeface="Helvetica"/>
                        </a:rPr>
                        <a:t>GNU Scientific Library</a:t>
                      </a:r>
                    </a:p>
                  </a:txBody>
                  <a:tcPr marL="45720" marR="45720" marT="45720" marB="45720" anchor="t" anchorCtr="0" horzOverflow="overflow">
                    <a:lnL w="12700">
                      <a:solidFill>
                        <a:srgbClr val="000000"/>
                      </a:solidFill>
                    </a:lnL>
                    <a:lnR w="12700">
                      <a:solidFill>
                        <a:srgbClr val="000000"/>
                      </a:solidFill>
                    </a:lnR>
                    <a:lnT w="12700">
                      <a:solidFill>
                        <a:srgbClr val="000000"/>
                      </a:solidFill>
                    </a:lnT>
                    <a:lnB w="12700">
                      <a:solidFill>
                        <a:srgbClr val="000000"/>
                      </a:solidFill>
                    </a:lnB>
                    <a:noFill/>
                  </a:tcPr>
                </a:tc>
                <a:tc>
                  <a:txBody>
                    <a:bodyPr/>
                    <a:lstStyle/>
                    <a:p>
                      <a:pPr algn="l" defTabSz="914400">
                        <a:defRPr sz="1800"/>
                      </a:pPr>
                      <a:r>
                        <a:t>GFSR4, TAUS</a:t>
                      </a:r>
                      <a:r>
                        <a:t>, </a:t>
                      </a:r>
                      <a:r>
                        <a:t>TAUS</a:t>
                      </a:r>
                      <a:r>
                        <a:t>2</a:t>
                      </a:r>
                      <a:r>
                        <a:t>, RANLXS</a:t>
                      </a:r>
                      <a:r>
                        <a:t>0, </a:t>
                      </a:r>
                      <a:r>
                        <a:t>RANLXS</a:t>
                      </a:r>
                      <a:r>
                        <a:t>1, </a:t>
                      </a:r>
                      <a:r>
                        <a:t>RANLXS</a:t>
                      </a:r>
                      <a:r>
                        <a:t>2</a:t>
                      </a:r>
                      <a:r>
                        <a:t>, MT</a:t>
                      </a:r>
                      <a:r>
                        <a:t>19937</a:t>
                      </a:r>
                      <a:r>
                        <a:t>, MRG </a:t>
                      </a:r>
                    </a:p>
                  </a:txBody>
                  <a:tcPr marL="45720" marR="45720" marT="45720" marB="45720" anchor="t" anchorCtr="0" horzOverflow="overflow">
                    <a:lnL w="12700">
                      <a:solidFill>
                        <a:srgbClr val="000000"/>
                      </a:solidFill>
                    </a:lnL>
                    <a:lnR w="12700">
                      <a:solidFill>
                        <a:srgbClr val="000000"/>
                      </a:solidFill>
                    </a:lnR>
                    <a:lnT w="12700">
                      <a:solidFill>
                        <a:srgbClr val="000000"/>
                      </a:solidFill>
                    </a:lnT>
                    <a:lnB w="12700">
                      <a:solidFill>
                        <a:srgbClr val="000000"/>
                      </a:solidFill>
                    </a:lnB>
                    <a:noFill/>
                  </a:tcPr>
                </a:tc>
                <a:tc>
                  <a:txBody>
                    <a:bodyPr/>
                    <a:lstStyle/>
                    <a:p>
                      <a:pPr algn="l" defTabSz="914400">
                        <a:defRPr sz="1800"/>
                      </a:pPr>
                      <a:r>
                        <a:t>ANSI C</a:t>
                      </a:r>
                    </a:p>
                  </a:txBody>
                  <a:tcPr marL="45720" marR="45720" marT="45720" marB="45720" anchor="t" anchorCtr="0" horzOverflow="overflow">
                    <a:lnL w="12700">
                      <a:solidFill>
                        <a:srgbClr val="000000"/>
                      </a:solidFill>
                    </a:lnL>
                    <a:lnR w="12700">
                      <a:solidFill>
                        <a:srgbClr val="000000"/>
                      </a:solidFill>
                    </a:lnR>
                    <a:lnT w="12700">
                      <a:solidFill>
                        <a:srgbClr val="000000"/>
                      </a:solidFill>
                    </a:lnT>
                    <a:lnB w="12700">
                      <a:solidFill>
                        <a:srgbClr val="000000"/>
                      </a:solidFill>
                    </a:lnB>
                    <a:noFill/>
                  </a:tcPr>
                </a:tc>
                <a:tc>
                  <a:txBody>
                    <a:bodyPr/>
                    <a:lstStyle/>
                    <a:p>
                      <a:pPr algn="l" defTabSz="914400">
                        <a:defRPr sz="1800"/>
                      </a:pPr>
                    </a:p>
                  </a:txBody>
                  <a:tcPr marL="45720" marR="45720" marT="45720" marB="45720" anchor="t" anchorCtr="0" horzOverflow="overflow">
                    <a:lnL w="12700">
                      <a:solidFill>
                        <a:srgbClr val="000000"/>
                      </a:solidFill>
                    </a:lnL>
                    <a:lnR w="12700">
                      <a:solidFill>
                        <a:srgbClr val="000000"/>
                      </a:solidFill>
                    </a:lnR>
                    <a:lnT w="12700">
                      <a:solidFill>
                        <a:srgbClr val="000000"/>
                      </a:solidFill>
                    </a:lnT>
                    <a:lnB w="12700">
                      <a:solidFill>
                        <a:srgbClr val="000000"/>
                      </a:solidFill>
                    </a:lnB>
                    <a:noFill/>
                  </a:tcPr>
                </a:tc>
              </a:tr>
              <a:tr h="370840">
                <a:tc>
                  <a:txBody>
                    <a:bodyPr/>
                    <a:lstStyle/>
                    <a:p>
                      <a:pPr algn="l" defTabSz="914400">
                        <a:defRPr sz="1800"/>
                      </a:pPr>
                      <a:r>
                        <a:rPr b="1">
                          <a:latin typeface="+mj-lt"/>
                          <a:ea typeface="+mj-ea"/>
                          <a:cs typeface="+mj-cs"/>
                          <a:sym typeface="Helvetica"/>
                        </a:rPr>
                        <a:t>Intel MKL Library </a:t>
                      </a:r>
                    </a:p>
                  </a:txBody>
                  <a:tcPr marL="45720" marR="45720" marT="45720" marB="45720" anchor="t" anchorCtr="0" horzOverflow="overflow">
                    <a:lnL w="12700">
                      <a:solidFill>
                        <a:srgbClr val="000000"/>
                      </a:solidFill>
                    </a:lnL>
                    <a:lnR w="12700">
                      <a:solidFill>
                        <a:srgbClr val="000000"/>
                      </a:solidFill>
                    </a:lnR>
                    <a:lnT w="12700">
                      <a:solidFill>
                        <a:srgbClr val="000000"/>
                      </a:solidFill>
                    </a:lnT>
                    <a:lnB w="12700">
                      <a:solidFill>
                        <a:srgbClr val="000000"/>
                      </a:solidFill>
                    </a:lnB>
                    <a:noFill/>
                  </a:tcPr>
                </a:tc>
                <a:tc>
                  <a:txBody>
                    <a:bodyPr/>
                    <a:lstStyle/>
                    <a:p>
                      <a:pPr algn="l" defTabSz="914400">
                        <a:defRPr sz="1800"/>
                      </a:pPr>
                      <a:r>
                        <a:t>GFSR, MRG32k3a, MT19937 , </a:t>
                      </a:r>
                      <a:r>
                        <a:t>MT2203</a:t>
                      </a:r>
                      <a:r>
                        <a:t>, SFMT19937 , PHILOX4X32X10, ARS5</a:t>
                      </a:r>
                    </a:p>
                  </a:txBody>
                  <a:tcPr marL="45720" marR="45720" marT="45720" marB="45720" anchor="t" anchorCtr="0" horzOverflow="overflow">
                    <a:lnL w="12700">
                      <a:solidFill>
                        <a:srgbClr val="000000"/>
                      </a:solidFill>
                    </a:lnL>
                    <a:lnR w="12700">
                      <a:solidFill>
                        <a:srgbClr val="000000"/>
                      </a:solidFill>
                    </a:lnR>
                    <a:lnT w="12700">
                      <a:solidFill>
                        <a:srgbClr val="000000"/>
                      </a:solidFill>
                    </a:lnT>
                    <a:lnB w="12700">
                      <a:solidFill>
                        <a:srgbClr val="000000"/>
                      </a:solidFill>
                    </a:lnB>
                    <a:noFill/>
                  </a:tcPr>
                </a:tc>
                <a:tc>
                  <a:txBody>
                    <a:bodyPr/>
                    <a:lstStyle/>
                    <a:p>
                      <a:pPr algn="l" defTabSz="914400">
                        <a:defRPr sz="1800"/>
                      </a:pPr>
                      <a:r>
                        <a:t>SSE2, SSE3, SSSE3</a:t>
                      </a:r>
                    </a:p>
                  </a:txBody>
                  <a:tcPr marL="45720" marR="45720" marT="45720" marB="45720" anchor="t" anchorCtr="0" horzOverflow="overflow">
                    <a:lnL w="12700">
                      <a:solidFill>
                        <a:srgbClr val="000000"/>
                      </a:solidFill>
                    </a:lnL>
                    <a:lnR w="12700">
                      <a:solidFill>
                        <a:srgbClr val="000000"/>
                      </a:solidFill>
                    </a:lnR>
                    <a:lnT w="12700">
                      <a:solidFill>
                        <a:srgbClr val="000000"/>
                      </a:solidFill>
                    </a:lnT>
                    <a:lnB w="12700">
                      <a:solidFill>
                        <a:srgbClr val="000000"/>
                      </a:solidFill>
                    </a:lnB>
                    <a:noFill/>
                  </a:tcPr>
                </a:tc>
                <a:tc>
                  <a:txBody>
                    <a:bodyPr/>
                    <a:lstStyle/>
                    <a:p>
                      <a:pPr algn="l" defTabSz="914400">
                        <a:defRPr sz="1800"/>
                      </a:pPr>
                    </a:p>
                  </a:txBody>
                  <a:tcPr marL="45720" marR="45720" marT="45720" marB="45720" anchor="t" anchorCtr="0" horzOverflow="overflow">
                    <a:lnL w="12700">
                      <a:solidFill>
                        <a:srgbClr val="000000"/>
                      </a:solidFill>
                    </a:lnL>
                    <a:lnR w="12700">
                      <a:solidFill>
                        <a:srgbClr val="000000"/>
                      </a:solidFill>
                    </a:lnR>
                    <a:lnT w="12700">
                      <a:solidFill>
                        <a:srgbClr val="000000"/>
                      </a:solidFill>
                    </a:lnT>
                    <a:lnB w="12700">
                      <a:solidFill>
                        <a:srgbClr val="000000"/>
                      </a:solidFill>
                    </a:lnB>
                    <a:noFill/>
                  </a:tcPr>
                </a:tc>
              </a:tr>
              <a:tr h="370840">
                <a:tc>
                  <a:txBody>
                    <a:bodyPr/>
                    <a:lstStyle/>
                    <a:p>
                      <a:pPr algn="l" defTabSz="914400">
                        <a:defRPr sz="1800"/>
                      </a:pPr>
                      <a:r>
                        <a:rPr b="1">
                          <a:latin typeface="+mj-lt"/>
                          <a:ea typeface="+mj-ea"/>
                          <a:cs typeface="+mj-cs"/>
                          <a:sym typeface="Helvetica"/>
                        </a:rPr>
                        <a:t>RNGSSELIB</a:t>
                      </a:r>
                    </a:p>
                  </a:txBody>
                  <a:tcPr marL="45720" marR="45720" marT="45720" marB="45720" anchor="t" anchorCtr="0" horzOverflow="overflow">
                    <a:lnL w="12700">
                      <a:solidFill>
                        <a:srgbClr val="000000"/>
                      </a:solidFill>
                    </a:lnL>
                    <a:lnR w="12700">
                      <a:solidFill>
                        <a:srgbClr val="000000"/>
                      </a:solidFill>
                    </a:lnR>
                    <a:lnT w="12700">
                      <a:solidFill>
                        <a:srgbClr val="000000"/>
                      </a:solidFill>
                    </a:lnT>
                    <a:lnB w="12700">
                      <a:solidFill>
                        <a:srgbClr val="000000"/>
                      </a:solidFill>
                    </a:lnB>
                    <a:noFill/>
                  </a:tcPr>
                </a:tc>
                <a:tc>
                  <a:txBody>
                    <a:bodyPr/>
                    <a:lstStyle/>
                    <a:p>
                      <a:pPr algn="l" defTabSz="914400">
                        <a:defRPr sz="1800"/>
                      </a:pPr>
                      <a:r>
                        <a:t>MT</a:t>
                      </a:r>
                      <a:r>
                        <a:t>19937, </a:t>
                      </a:r>
                      <a:r>
                        <a:t>MRG</a:t>
                      </a:r>
                      <a:r>
                        <a:t>32</a:t>
                      </a:r>
                      <a:r>
                        <a:t>K</a:t>
                      </a:r>
                      <a:r>
                        <a:t>3</a:t>
                      </a:r>
                      <a:r>
                        <a:t>A</a:t>
                      </a:r>
                      <a:r>
                        <a:t>, </a:t>
                      </a:r>
                      <a:r>
                        <a:t>LFSR</a:t>
                      </a:r>
                      <a:r>
                        <a:t>113,</a:t>
                      </a:r>
                      <a:r>
                        <a:t> GM</a:t>
                      </a:r>
                      <a:r>
                        <a:t>19, </a:t>
                      </a:r>
                      <a:r>
                        <a:t>GM</a:t>
                      </a:r>
                      <a:r>
                        <a:t>31</a:t>
                      </a:r>
                      <a:r>
                        <a:t>,</a:t>
                      </a:r>
                      <a:r>
                        <a:t> </a:t>
                      </a:r>
                      <a:r>
                        <a:t>GM</a:t>
                      </a:r>
                      <a:r>
                        <a:t>61</a:t>
                      </a:r>
                    </a:p>
                  </a:txBody>
                  <a:tcPr marL="45720" marR="45720" marT="45720" marB="45720" anchor="t" anchorCtr="0" horzOverflow="overflow">
                    <a:lnL w="12700">
                      <a:solidFill>
                        <a:srgbClr val="000000"/>
                      </a:solidFill>
                    </a:lnL>
                    <a:lnR w="12700">
                      <a:solidFill>
                        <a:srgbClr val="000000"/>
                      </a:solidFill>
                    </a:lnR>
                    <a:lnT w="12700">
                      <a:solidFill>
                        <a:srgbClr val="000000"/>
                      </a:solidFill>
                    </a:lnT>
                    <a:lnB w="12700">
                      <a:solidFill>
                        <a:srgbClr val="000000"/>
                      </a:solidFill>
                    </a:lnB>
                    <a:noFill/>
                  </a:tcPr>
                </a:tc>
                <a:tc>
                  <a:txBody>
                    <a:bodyPr/>
                    <a:lstStyle/>
                    <a:p>
                      <a:pPr algn="l" defTabSz="914400">
                        <a:defRPr sz="1800"/>
                      </a:pPr>
                      <a:r>
                        <a:t>ANSI C, SSE2</a:t>
                      </a:r>
                    </a:p>
                  </a:txBody>
                  <a:tcPr marL="45720" marR="45720" marT="45720" marB="45720" anchor="t" anchorCtr="0" horzOverflow="overflow">
                    <a:lnL w="12700">
                      <a:solidFill>
                        <a:srgbClr val="000000"/>
                      </a:solidFill>
                    </a:lnL>
                    <a:lnR w="12700">
                      <a:solidFill>
                        <a:srgbClr val="000000"/>
                      </a:solidFill>
                    </a:lnR>
                    <a:lnT w="12700">
                      <a:solidFill>
                        <a:srgbClr val="000000"/>
                      </a:solidFill>
                    </a:lnT>
                    <a:lnB w="12700">
                      <a:solidFill>
                        <a:srgbClr val="000000"/>
                      </a:solidFill>
                    </a:lnB>
                    <a:noFill/>
                  </a:tcPr>
                </a:tc>
                <a:tc>
                  <a:txBody>
                    <a:bodyPr/>
                    <a:lstStyle/>
                    <a:p>
                      <a:pPr algn="l" defTabSz="914400">
                        <a:defRPr sz="1800"/>
                      </a:pPr>
                    </a:p>
                  </a:txBody>
                  <a:tcPr marL="45720" marR="45720" marT="45720" marB="45720" anchor="t" anchorCtr="0" horzOverflow="overflow">
                    <a:lnL w="12700">
                      <a:solidFill>
                        <a:srgbClr val="000000"/>
                      </a:solidFill>
                    </a:lnL>
                    <a:lnR w="12700">
                      <a:solidFill>
                        <a:srgbClr val="000000"/>
                      </a:solidFill>
                    </a:lnR>
                    <a:lnT w="12700">
                      <a:solidFill>
                        <a:srgbClr val="000000"/>
                      </a:solidFill>
                    </a:lnT>
                    <a:lnB w="12700">
                      <a:solidFill>
                        <a:srgbClr val="000000"/>
                      </a:solidFill>
                    </a:lnB>
                    <a:noFill/>
                  </a:tcPr>
                </a:tc>
              </a:tr>
              <a:tr h="370840">
                <a:tc>
                  <a:txBody>
                    <a:bodyPr/>
                    <a:lstStyle/>
                    <a:p>
                      <a:pPr algn="l" defTabSz="914400">
                        <a:defRPr sz="1800"/>
                      </a:pPr>
                      <a:r>
                        <a:rPr b="1">
                          <a:latin typeface="+mj-lt"/>
                          <a:ea typeface="+mj-ea"/>
                          <a:cs typeface="+mj-cs"/>
                          <a:sym typeface="Helvetica"/>
                        </a:rPr>
                        <a:t>SPRNG</a:t>
                      </a:r>
                    </a:p>
                  </a:txBody>
                  <a:tcPr marL="45720" marR="45720" marT="45720" marB="45720" anchor="t" anchorCtr="0" horzOverflow="overflow">
                    <a:lnL w="12700">
                      <a:solidFill>
                        <a:srgbClr val="000000"/>
                      </a:solidFill>
                    </a:lnL>
                    <a:lnR w="12700">
                      <a:solidFill>
                        <a:srgbClr val="000000"/>
                      </a:solidFill>
                    </a:lnR>
                    <a:lnT w="12700">
                      <a:solidFill>
                        <a:srgbClr val="000000"/>
                      </a:solidFill>
                    </a:lnT>
                    <a:lnB w="12700">
                      <a:solidFill>
                        <a:srgbClr val="000000"/>
                      </a:solidFill>
                    </a:lnB>
                    <a:noFill/>
                  </a:tcPr>
                </a:tc>
                <a:tc>
                  <a:txBody>
                    <a:bodyPr/>
                    <a:lstStyle/>
                    <a:p>
                      <a:pPr algn="l" defTabSz="914400">
                        <a:defRPr sz="1800"/>
                      </a:pPr>
                      <a:r>
                        <a:t>PMLCG</a:t>
                      </a:r>
                      <a:r>
                        <a:t>,</a:t>
                      </a:r>
                      <a:r>
                        <a:t> LFG, MLFG, CMRG, PMLCG</a:t>
                      </a:r>
                    </a:p>
                  </a:txBody>
                  <a:tcPr marL="45720" marR="45720" marT="45720" marB="45720" anchor="t" anchorCtr="0" horzOverflow="overflow">
                    <a:lnL w="12700">
                      <a:solidFill>
                        <a:srgbClr val="000000"/>
                      </a:solidFill>
                    </a:lnL>
                    <a:lnR w="12700">
                      <a:solidFill>
                        <a:srgbClr val="000000"/>
                      </a:solidFill>
                    </a:lnR>
                    <a:lnT w="12700">
                      <a:solidFill>
                        <a:srgbClr val="000000"/>
                      </a:solidFill>
                    </a:lnT>
                    <a:lnB w="12700">
                      <a:solidFill>
                        <a:srgbClr val="000000"/>
                      </a:solidFill>
                    </a:lnB>
                    <a:noFill/>
                  </a:tcPr>
                </a:tc>
                <a:tc>
                  <a:txBody>
                    <a:bodyPr/>
                    <a:lstStyle/>
                    <a:p>
                      <a:pPr algn="l" defTabSz="914400">
                        <a:defRPr sz="1800"/>
                      </a:pPr>
                      <a:r>
                        <a:t>C++</a:t>
                      </a:r>
                    </a:p>
                  </a:txBody>
                  <a:tcPr marL="45720" marR="45720" marT="45720" marB="45720" anchor="t" anchorCtr="0" horzOverflow="overflow">
                    <a:lnL w="12700">
                      <a:solidFill>
                        <a:srgbClr val="000000"/>
                      </a:solidFill>
                    </a:lnL>
                    <a:lnR w="12700">
                      <a:solidFill>
                        <a:srgbClr val="000000"/>
                      </a:solidFill>
                    </a:lnR>
                    <a:lnT w="12700">
                      <a:solidFill>
                        <a:srgbClr val="000000"/>
                      </a:solidFill>
                    </a:lnT>
                    <a:lnB w="12700">
                      <a:solidFill>
                        <a:srgbClr val="000000"/>
                      </a:solidFill>
                    </a:lnB>
                    <a:noFill/>
                  </a:tcPr>
                </a:tc>
                <a:tc>
                  <a:txBody>
                    <a:bodyPr/>
                    <a:lstStyle/>
                    <a:p>
                      <a:pPr algn="l" defTabSz="914400">
                        <a:defRPr sz="1800"/>
                      </a:pPr>
                    </a:p>
                  </a:txBody>
                  <a:tcPr marL="45720" marR="45720" marT="45720" marB="45720" anchor="t" anchorCtr="0" horzOverflow="overflow">
                    <a:lnL w="12700">
                      <a:solidFill>
                        <a:srgbClr val="000000"/>
                      </a:solidFill>
                    </a:lnL>
                    <a:lnR w="12700">
                      <a:solidFill>
                        <a:srgbClr val="000000"/>
                      </a:solidFill>
                    </a:lnR>
                    <a:lnT w="12700">
                      <a:solidFill>
                        <a:srgbClr val="000000"/>
                      </a:solidFill>
                    </a:lnT>
                    <a:lnB w="12700">
                      <a:solidFill>
                        <a:srgbClr val="000000"/>
                      </a:solidFill>
                    </a:lnB>
                    <a:noFill/>
                  </a:tcPr>
                </a:tc>
              </a:tr>
              <a:tr h="370840">
                <a:tc>
                  <a:txBody>
                    <a:bodyPr/>
                    <a:lstStyle/>
                    <a:p>
                      <a:pPr algn="l" defTabSz="914400">
                        <a:defRPr sz="1800"/>
                      </a:pPr>
                      <a:r>
                        <a:rPr b="1">
                          <a:latin typeface="+mj-lt"/>
                          <a:ea typeface="+mj-ea"/>
                          <a:cs typeface="+mj-cs"/>
                          <a:sym typeface="Helvetica"/>
                        </a:rPr>
                        <a:t>TRNG</a:t>
                      </a:r>
                    </a:p>
                  </a:txBody>
                  <a:tcPr marL="45720" marR="45720" marT="45720" marB="45720" anchor="t" anchorCtr="0" horzOverflow="overflow">
                    <a:lnL w="12700">
                      <a:solidFill>
                        <a:srgbClr val="000000"/>
                      </a:solidFill>
                    </a:lnL>
                    <a:lnR w="12700">
                      <a:solidFill>
                        <a:srgbClr val="000000"/>
                      </a:solidFill>
                    </a:lnR>
                    <a:lnT w="12700">
                      <a:solidFill>
                        <a:srgbClr val="000000"/>
                      </a:solidFill>
                    </a:lnT>
                    <a:lnB w="12700">
                      <a:solidFill>
                        <a:srgbClr val="000000"/>
                      </a:solidFill>
                    </a:lnB>
                    <a:noFill/>
                  </a:tcPr>
                </a:tc>
                <a:tc>
                  <a:txBody>
                    <a:bodyPr/>
                    <a:lstStyle/>
                    <a:p>
                      <a:pPr algn="l" defTabSz="914400">
                        <a:defRPr sz="1800"/>
                      </a:pPr>
                      <a:r>
                        <a:t> MRG_, MRG_S, YARN_, YARN_S, LAGFIB_XOR, LAGFIB_PLUS, MT19937</a:t>
                      </a:r>
                    </a:p>
                  </a:txBody>
                  <a:tcPr marL="45720" marR="45720" marT="45720" marB="45720" anchor="t" anchorCtr="0" horzOverflow="overflow">
                    <a:lnL w="12700">
                      <a:solidFill>
                        <a:srgbClr val="000000"/>
                      </a:solidFill>
                    </a:lnL>
                    <a:lnR w="12700">
                      <a:solidFill>
                        <a:srgbClr val="000000"/>
                      </a:solidFill>
                    </a:lnR>
                    <a:lnT w="12700">
                      <a:solidFill>
                        <a:srgbClr val="000000"/>
                      </a:solidFill>
                    </a:lnT>
                    <a:lnB w="12700">
                      <a:solidFill>
                        <a:srgbClr val="000000"/>
                      </a:solidFill>
                    </a:lnB>
                    <a:noFill/>
                  </a:tcPr>
                </a:tc>
                <a:tc>
                  <a:txBody>
                    <a:bodyPr/>
                    <a:lstStyle/>
                    <a:p>
                      <a:pPr algn="l" defTabSz="914400">
                        <a:defRPr sz="1800"/>
                      </a:pPr>
                      <a:r>
                        <a:t>ANSI C, CUDA</a:t>
                      </a:r>
                    </a:p>
                  </a:txBody>
                  <a:tcPr marL="45720" marR="45720" marT="45720" marB="45720" anchor="t" anchorCtr="0" horzOverflow="overflow">
                    <a:lnL w="12700">
                      <a:solidFill>
                        <a:srgbClr val="000000"/>
                      </a:solidFill>
                    </a:lnL>
                    <a:lnR w="12700">
                      <a:solidFill>
                        <a:srgbClr val="000000"/>
                      </a:solidFill>
                    </a:lnR>
                    <a:lnT w="12700">
                      <a:solidFill>
                        <a:srgbClr val="000000"/>
                      </a:solidFill>
                    </a:lnT>
                    <a:lnB w="12700">
                      <a:solidFill>
                        <a:srgbClr val="000000"/>
                      </a:solidFill>
                    </a:lnB>
                    <a:noFill/>
                  </a:tcPr>
                </a:tc>
                <a:tc>
                  <a:txBody>
                    <a:bodyPr/>
                    <a:lstStyle/>
                    <a:p>
                      <a:pPr algn="l" defTabSz="914400">
                        <a:defRPr sz="1800"/>
                      </a:pPr>
                    </a:p>
                  </a:txBody>
                  <a:tcPr marL="45720" marR="45720" marT="45720" marB="45720" anchor="t" anchorCtr="0" horzOverflow="overflow">
                    <a:lnL w="12700">
                      <a:solidFill>
                        <a:srgbClr val="000000"/>
                      </a:solidFill>
                    </a:lnL>
                    <a:lnR w="12700">
                      <a:solidFill>
                        <a:srgbClr val="000000"/>
                      </a:solidFill>
                    </a:lnR>
                    <a:lnT w="12700">
                      <a:solidFill>
                        <a:srgbClr val="000000"/>
                      </a:solidFill>
                    </a:lnT>
                    <a:lnB w="12700">
                      <a:solidFill>
                        <a:srgbClr val="000000"/>
                      </a:solidFill>
                    </a:lnB>
                    <a:noFill/>
                  </a:tcPr>
                </a:tc>
              </a:tr>
              <a:tr h="370840">
                <a:tc>
                  <a:txBody>
                    <a:bodyPr/>
                    <a:lstStyle/>
                    <a:p>
                      <a:pPr algn="l" defTabSz="914400">
                        <a:defRPr sz="1800"/>
                      </a:pPr>
                      <a:r>
                        <a:rPr b="1">
                          <a:latin typeface="+mj-lt"/>
                          <a:ea typeface="+mj-ea"/>
                          <a:cs typeface="+mj-cs"/>
                          <a:sym typeface="Helvetica"/>
                        </a:rPr>
                        <a:t>RNGAVXLIB</a:t>
                      </a:r>
                    </a:p>
                  </a:txBody>
                  <a:tcPr marL="45720" marR="45720" marT="45720" marB="45720" anchor="t" anchorCtr="0" horzOverflow="overflow">
                    <a:lnL w="12700">
                      <a:solidFill>
                        <a:srgbClr val="000000"/>
                      </a:solidFill>
                    </a:lnL>
                    <a:lnR w="12700">
                      <a:solidFill>
                        <a:srgbClr val="000000"/>
                      </a:solidFill>
                    </a:lnR>
                    <a:lnT w="12700">
                      <a:solidFill>
                        <a:srgbClr val="000000"/>
                      </a:solidFill>
                    </a:lnT>
                    <a:lnB w="12700">
                      <a:solidFill>
                        <a:srgbClr val="000000"/>
                      </a:solidFill>
                    </a:lnB>
                    <a:noFill/>
                  </a:tcPr>
                </a:tc>
                <a:tc>
                  <a:txBody>
                    <a:bodyPr/>
                    <a:lstStyle/>
                    <a:p>
                      <a:pPr algn="l" defTabSz="914400">
                        <a:defRPr sz="1800"/>
                      </a:pPr>
                      <a:r>
                        <a:t>GM19, GM31, GM61, GM29, GM55, GQ58.1, GQ58.3, GQ58.4 , MT</a:t>
                      </a:r>
                      <a:r>
                        <a:t>19937, </a:t>
                      </a:r>
                      <a:r>
                        <a:t>MRG</a:t>
                      </a:r>
                      <a:r>
                        <a:t>32</a:t>
                      </a:r>
                      <a:r>
                        <a:t>K</a:t>
                      </a:r>
                      <a:r>
                        <a:t>3</a:t>
                      </a:r>
                      <a:r>
                        <a:t>A</a:t>
                      </a:r>
                      <a:r>
                        <a:t>, </a:t>
                      </a:r>
                      <a:r>
                        <a:t>LFSR</a:t>
                      </a:r>
                      <a:r>
                        <a:t>113</a:t>
                      </a:r>
                    </a:p>
                  </a:txBody>
                  <a:tcPr marL="45720" marR="45720" marT="45720" marB="45720" anchor="t" anchorCtr="0" horzOverflow="overflow">
                    <a:lnL w="12700">
                      <a:solidFill>
                        <a:srgbClr val="000000"/>
                      </a:solidFill>
                    </a:lnL>
                    <a:lnR w="12700">
                      <a:solidFill>
                        <a:srgbClr val="000000"/>
                      </a:solidFill>
                    </a:lnR>
                    <a:lnT w="12700">
                      <a:solidFill>
                        <a:srgbClr val="000000"/>
                      </a:solidFill>
                    </a:lnT>
                    <a:lnB w="12700">
                      <a:solidFill>
                        <a:srgbClr val="000000"/>
                      </a:solidFill>
                    </a:lnB>
                    <a:noFill/>
                  </a:tcPr>
                </a:tc>
                <a:tc>
                  <a:txBody>
                    <a:bodyPr/>
                    <a:lstStyle/>
                    <a:p>
                      <a:pPr algn="l" defTabSz="914400">
                        <a:defRPr sz="1800"/>
                      </a:pPr>
                      <a:r>
                        <a:t>ANSI C, SSE2, SSE4.1, AVX2</a:t>
                      </a:r>
                    </a:p>
                  </a:txBody>
                  <a:tcPr marL="45720" marR="45720" marT="45720" marB="45720" anchor="t" anchorCtr="0" horzOverflow="overflow">
                    <a:lnL w="12700">
                      <a:solidFill>
                        <a:srgbClr val="000000"/>
                      </a:solidFill>
                    </a:lnL>
                    <a:lnR w="12700">
                      <a:solidFill>
                        <a:srgbClr val="000000"/>
                      </a:solidFill>
                    </a:lnR>
                    <a:lnT w="12700">
                      <a:solidFill>
                        <a:srgbClr val="000000"/>
                      </a:solidFill>
                    </a:lnT>
                    <a:lnB w="12700">
                      <a:solidFill>
                        <a:srgbClr val="000000"/>
                      </a:solidFill>
                    </a:lnB>
                    <a:noFill/>
                  </a:tcPr>
                </a:tc>
                <a:tc>
                  <a:txBody>
                    <a:bodyPr/>
                    <a:lstStyle/>
                    <a:p>
                      <a:pPr algn="l" defTabSz="914400">
                        <a:defRPr sz="1800"/>
                      </a:pPr>
                    </a:p>
                  </a:txBody>
                  <a:tcPr marL="45720" marR="45720" marT="45720" marB="45720" anchor="t" anchorCtr="0" horzOverflow="overflow">
                    <a:lnL w="12700">
                      <a:solidFill>
                        <a:srgbClr val="000000"/>
                      </a:solidFill>
                    </a:lnL>
                    <a:lnR w="12700">
                      <a:solidFill>
                        <a:srgbClr val="000000"/>
                      </a:solidFill>
                    </a:lnR>
                    <a:lnT w="12700">
                      <a:solidFill>
                        <a:srgbClr val="000000"/>
                      </a:solidFill>
                    </a:lnT>
                    <a:lnB w="12700">
                      <a:solidFill>
                        <a:srgbClr val="000000"/>
                      </a:solidFill>
                    </a:lnB>
                    <a:noFill/>
                  </a:tcPr>
                </a:tc>
              </a:tr>
            </a:tbl>
          </a:graphicData>
        </a:graphic>
      </p:graphicFrame>
      <p:sp>
        <p:nvSpPr>
          <p:cNvPr id="196" name="Номер слайда 5"/>
          <p:cNvSpPr txBox="1"/>
          <p:nvPr>
            <p:ph type="sldNum" sz="quarter" idx="2"/>
          </p:nvPr>
        </p:nvSpPr>
        <p:spPr>
          <a:xfrm>
            <a:off x="11043974" y="6528092"/>
            <a:ext cx="168509" cy="228512"/>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8.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00" name="Нижний колонтитул 2"/>
          <p:cNvSpPr txBox="1"/>
          <p:nvPr/>
        </p:nvSpPr>
        <p:spPr>
          <a:xfrm>
            <a:off x="3731905" y="6539390"/>
            <a:ext cx="4731365" cy="205915"/>
          </a:xfrm>
          <a:prstGeom prst="rect">
            <a:avLst/>
          </a:prstGeom>
          <a:ln w="12700">
            <a:miter lim="400000"/>
          </a:ln>
          <a:extLst>
            <a:ext uri="{C572A759-6A51-4108-AA02-DFA0A04FC94B}">
              <ma14:wrappingTextBoxFlag xmlns:ma14="http://schemas.microsoft.com/office/mac/drawingml/2011/main" val="1"/>
            </a:ext>
          </a:extLst>
        </p:spPr>
        <p:txBody>
          <a:bodyPr lIns="45719" rIns="45719" anchor="ctr">
            <a:spAutoFit/>
          </a:bodyPr>
          <a:lstStyle>
            <a:lvl1pPr algn="ctr">
              <a:defRPr cap="all" sz="900">
                <a:solidFill>
                  <a:srgbClr val="FFFFFF"/>
                </a:solidFill>
              </a:defRPr>
            </a:lvl1pPr>
          </a:lstStyle>
          <a:p>
            <a:pPr/>
            <a:r>
              <a:t>МИЭМ НИУ ВШЭ, 2018</a:t>
            </a:r>
          </a:p>
        </p:txBody>
      </p:sp>
      <p:sp>
        <p:nvSpPr>
          <p:cNvPr id="201" name="Заголовок 1"/>
          <p:cNvSpPr txBox="1"/>
          <p:nvPr>
            <p:ph type="title"/>
          </p:nvPr>
        </p:nvSpPr>
        <p:spPr>
          <a:xfrm>
            <a:off x="1097280" y="286603"/>
            <a:ext cx="10058401" cy="1450757"/>
          </a:xfrm>
          <a:prstGeom prst="rect">
            <a:avLst/>
          </a:prstGeom>
        </p:spPr>
        <p:txBody>
          <a:bodyPr/>
          <a:lstStyle>
            <a:lvl1pPr>
              <a:defRPr spc="-100"/>
            </a:lvl1pPr>
          </a:lstStyle>
          <a:p>
            <a:pPr/>
            <a:r>
              <a:t>RNGAVXLIB (AVX2)</a:t>
            </a:r>
          </a:p>
        </p:txBody>
      </p:sp>
      <p:graphicFrame>
        <p:nvGraphicFramePr>
          <p:cNvPr id="202" name="Объект 5"/>
          <p:cNvGraphicFramePr/>
          <p:nvPr/>
        </p:nvGraphicFramePr>
        <p:xfrm>
          <a:off x="493132" y="1845734"/>
          <a:ext cx="6386105" cy="4648185"/>
        </p:xfrm>
        <a:graphic xmlns:a="http://schemas.openxmlformats.org/drawingml/2006/main">
          <a:graphicData uri="http://schemas.openxmlformats.org/drawingml/2006/table">
            <a:tbl>
              <a:tblPr firstCol="0" firstRow="0" lastCol="0" lastRow="0" bandCol="0" bandRow="0" rtl="0">
                <a:tableStyleId>{4C3C2611-4C71-4FC5-86AE-919BDF0F9419}</a:tableStyleId>
              </a:tblPr>
              <a:tblGrid>
                <a:gridCol w="1838706"/>
                <a:gridCol w="4547398"/>
              </a:tblGrid>
              <a:tr h="915737">
                <a:tc>
                  <a:txBody>
                    <a:bodyPr/>
                    <a:lstStyle/>
                    <a:p>
                      <a:pPr algn="l" defTabSz="914400">
                        <a:defRPr sz="1800"/>
                      </a:pPr>
                      <a:r>
                        <a:t>Генераторы</a:t>
                      </a:r>
                    </a:p>
                  </a:txBody>
                  <a:tcPr marL="45720" marR="45720" marT="45720" marB="45720" anchor="t" anchorCtr="0" horzOverflow="overflow">
                    <a:lnL w="12700">
                      <a:solidFill>
                        <a:srgbClr val="000000"/>
                      </a:solidFill>
                    </a:lnL>
                    <a:lnR w="12700">
                      <a:solidFill>
                        <a:srgbClr val="000000"/>
                      </a:solidFill>
                    </a:lnR>
                    <a:lnT w="12700">
                      <a:solidFill>
                        <a:srgbClr val="000000"/>
                      </a:solidFill>
                    </a:lnT>
                    <a:lnB w="12700">
                      <a:solidFill>
                        <a:srgbClr val="000000"/>
                      </a:solidFill>
                    </a:lnB>
                    <a:noFill/>
                  </a:tcPr>
                </a:tc>
                <a:tc>
                  <a:txBody>
                    <a:bodyPr/>
                    <a:lstStyle/>
                    <a:p>
                      <a:pPr algn="l" defTabSz="914400">
                        <a:defRPr sz="1800"/>
                      </a:pPr>
                      <a:r>
                        <a:t>GM19, GM29, GM31, GM55, GM61, GQ58.1, GQ58.3, GQ58.4, LFSR113, MRG32K3A, MT19937</a:t>
                      </a:r>
                    </a:p>
                  </a:txBody>
                  <a:tcPr marL="45720" marR="45720" marT="45720" marB="45720" anchor="t" anchorCtr="0" horzOverflow="overflow">
                    <a:lnL w="12700">
                      <a:solidFill>
                        <a:srgbClr val="000000"/>
                      </a:solidFill>
                    </a:lnL>
                    <a:lnR w="12700">
                      <a:solidFill>
                        <a:srgbClr val="000000"/>
                      </a:solidFill>
                    </a:lnR>
                    <a:lnT w="12700">
                      <a:solidFill>
                        <a:srgbClr val="000000"/>
                      </a:solidFill>
                    </a:lnT>
                    <a:lnB w="12700">
                      <a:solidFill>
                        <a:srgbClr val="000000"/>
                      </a:solidFill>
                    </a:lnB>
                    <a:noFill/>
                  </a:tcPr>
                </a:tc>
              </a:tr>
              <a:tr h="2661384">
                <a:tc>
                  <a:txBody>
                    <a:bodyPr/>
                    <a:lstStyle/>
                    <a:p>
                      <a:pPr algn="l" defTabSz="914400">
                        <a:defRPr sz="1800"/>
                      </a:pPr>
                      <a:r>
                        <a:t>Интерфейс</a:t>
                      </a:r>
                    </a:p>
                  </a:txBody>
                  <a:tcPr marL="45720" marR="45720" marT="45720" marB="45720" anchor="t" anchorCtr="0" horzOverflow="overflow">
                    <a:lnL w="12700">
                      <a:solidFill>
                        <a:srgbClr val="000000"/>
                      </a:solidFill>
                    </a:lnL>
                    <a:lnR w="12700">
                      <a:solidFill>
                        <a:srgbClr val="000000"/>
                      </a:solidFill>
                    </a:lnR>
                    <a:lnT w="12700">
                      <a:solidFill>
                        <a:srgbClr val="000000"/>
                      </a:solidFill>
                    </a:lnT>
                    <a:lnB w="12700">
                      <a:solidFill>
                        <a:srgbClr val="000000"/>
                      </a:solidFill>
                    </a:lnB>
                    <a:noFill/>
                  </a:tcPr>
                </a:tc>
                <a:tc>
                  <a:txBody>
                    <a:bodyPr/>
                    <a:lstStyle/>
                    <a:p>
                      <a:pPr algn="l" defTabSz="914400">
                        <a:defRPr sz="1800"/>
                      </a:pPr>
                      <a:r>
                        <a:t>void rng_init_(rng_state* state); void rng_skipahead_(rng_state* state, unsigned
long long offset);
unsigned int rng_ansi_generate_(rng_state*
state); unsigned int rng_sse_generate_(rng_state*
state); unsigned int rng_avx_generate_(rng_state*
state);</a:t>
                      </a:r>
                    </a:p>
                  </a:txBody>
                  <a:tcPr marL="45720" marR="45720" marT="45720" marB="45720" anchor="t" anchorCtr="0" horzOverflow="overflow">
                    <a:lnL w="12700">
                      <a:solidFill>
                        <a:srgbClr val="000000"/>
                      </a:solidFill>
                    </a:lnL>
                    <a:lnR w="12700">
                      <a:solidFill>
                        <a:srgbClr val="000000"/>
                      </a:solidFill>
                    </a:lnR>
                    <a:lnT w="12700">
                      <a:solidFill>
                        <a:srgbClr val="000000"/>
                      </a:solidFill>
                    </a:lnT>
                    <a:lnB w="12700">
                      <a:solidFill>
                        <a:srgbClr val="000000"/>
                      </a:solidFill>
                    </a:lnB>
                    <a:noFill/>
                  </a:tcPr>
                </a:tc>
              </a:tr>
              <a:tr h="512724">
                <a:tc>
                  <a:txBody>
                    <a:bodyPr/>
                    <a:lstStyle/>
                    <a:p>
                      <a:pPr algn="l" defTabSz="914400">
                        <a:defRPr sz="1800"/>
                      </a:pPr>
                      <a:r>
                        <a:t>SIMD</a:t>
                      </a:r>
                    </a:p>
                  </a:txBody>
                  <a:tcPr marL="45720" marR="45720" marT="45720" marB="45720" anchor="t" anchorCtr="0" horzOverflow="overflow">
                    <a:lnL w="12700">
                      <a:solidFill>
                        <a:srgbClr val="000000"/>
                      </a:solidFill>
                    </a:lnL>
                    <a:lnR w="12700">
                      <a:solidFill>
                        <a:srgbClr val="000000"/>
                      </a:solidFill>
                    </a:lnR>
                    <a:lnT w="12700">
                      <a:solidFill>
                        <a:srgbClr val="000000"/>
                      </a:solidFill>
                    </a:lnT>
                    <a:lnB w="12700">
                      <a:solidFill>
                        <a:srgbClr val="000000"/>
                      </a:solidFill>
                    </a:lnB>
                    <a:noFill/>
                  </a:tcPr>
                </a:tc>
                <a:tc>
                  <a:txBody>
                    <a:bodyPr/>
                    <a:lstStyle/>
                    <a:p>
                      <a:pPr algn="l" defTabSz="914400">
                        <a:defRPr sz="1800"/>
                      </a:pPr>
                      <a:r>
                        <a:t>ANSI C, SSE2, SSE4.1, AVX2</a:t>
                      </a:r>
                    </a:p>
                  </a:txBody>
                  <a:tcPr marL="45720" marR="45720" marT="45720" marB="45720" anchor="t" anchorCtr="0" horzOverflow="overflow">
                    <a:lnL w="12700">
                      <a:solidFill>
                        <a:srgbClr val="000000"/>
                      </a:solidFill>
                    </a:lnL>
                    <a:lnR w="12700">
                      <a:solidFill>
                        <a:srgbClr val="000000"/>
                      </a:solidFill>
                    </a:lnR>
                    <a:lnT w="12700">
                      <a:solidFill>
                        <a:srgbClr val="000000"/>
                      </a:solidFill>
                    </a:lnT>
                    <a:lnB w="12700">
                      <a:solidFill>
                        <a:srgbClr val="000000"/>
                      </a:solidFill>
                    </a:lnB>
                    <a:noFill/>
                  </a:tcPr>
                </a:tc>
              </a:tr>
              <a:tr h="558339">
                <a:tc>
                  <a:txBody>
                    <a:bodyPr/>
                    <a:lstStyle/>
                    <a:p>
                      <a:pPr algn="l" defTabSz="914400">
                        <a:defRPr sz="1800"/>
                      </a:pPr>
                      <a:r>
                        <a:t>Языки </a:t>
                      </a:r>
                      <a:r>
                        <a:t> </a:t>
                      </a:r>
                    </a:p>
                  </a:txBody>
                  <a:tcPr marL="45720" marR="45720" marT="45720" marB="45720" anchor="t" anchorCtr="0" horzOverflow="overflow">
                    <a:lnL w="12700">
                      <a:solidFill>
                        <a:srgbClr val="000000"/>
                      </a:solidFill>
                    </a:lnL>
                    <a:lnR w="12700">
                      <a:solidFill>
                        <a:srgbClr val="000000"/>
                      </a:solidFill>
                    </a:lnR>
                    <a:lnT w="12700">
                      <a:solidFill>
                        <a:srgbClr val="000000"/>
                      </a:solidFill>
                    </a:lnT>
                    <a:lnB w="12700">
                      <a:solidFill>
                        <a:srgbClr val="000000"/>
                      </a:solidFill>
                    </a:lnB>
                    <a:noFill/>
                  </a:tcPr>
                </a:tc>
                <a:tc>
                  <a:txBody>
                    <a:bodyPr/>
                    <a:lstStyle/>
                    <a:p>
                      <a:pPr algn="l" defTabSz="914400">
                        <a:defRPr sz="1800"/>
                      </a:pPr>
                      <a:r>
                        <a:t>C, Fortran</a:t>
                      </a:r>
                    </a:p>
                  </a:txBody>
                  <a:tcPr marL="45720" marR="45720" marT="45720" marB="45720" anchor="t" anchorCtr="0" horzOverflow="overflow">
                    <a:lnL w="12700">
                      <a:solidFill>
                        <a:srgbClr val="000000"/>
                      </a:solidFill>
                    </a:lnL>
                    <a:lnR w="12700">
                      <a:solidFill>
                        <a:srgbClr val="000000"/>
                      </a:solidFill>
                    </a:lnR>
                    <a:lnT w="12700">
                      <a:solidFill>
                        <a:srgbClr val="000000"/>
                      </a:solidFill>
                    </a:lnT>
                    <a:lnB w="12700">
                      <a:solidFill>
                        <a:srgbClr val="000000"/>
                      </a:solidFill>
                    </a:lnB>
                    <a:noFill/>
                  </a:tcPr>
                </a:tc>
              </a:tr>
            </a:tbl>
          </a:graphicData>
        </a:graphic>
      </p:graphicFrame>
      <p:graphicFrame>
        <p:nvGraphicFramePr>
          <p:cNvPr id="203" name="Таблица 3"/>
          <p:cNvGraphicFramePr/>
          <p:nvPr/>
        </p:nvGraphicFramePr>
        <p:xfrm>
          <a:off x="7118501" y="1845734"/>
          <a:ext cx="4311499" cy="4023360"/>
        </p:xfrm>
        <a:graphic xmlns:a="http://schemas.openxmlformats.org/drawingml/2006/main">
          <a:graphicData uri="http://schemas.openxmlformats.org/drawingml/2006/table">
            <a:tbl>
              <a:tblPr firstCol="0" firstRow="1" lastCol="0" lastRow="0" bandCol="0" bandRow="1" rtl="0">
                <a:tableStyleId>{4C3C2611-4C71-4FC5-86AE-919BDF0F9419}</a:tableStyleId>
              </a:tblPr>
              <a:tblGrid>
                <a:gridCol w="2155749"/>
                <a:gridCol w="2155749"/>
              </a:tblGrid>
              <a:tr h="335280">
                <a:tc>
                  <a:txBody>
                    <a:bodyPr/>
                    <a:lstStyle/>
                    <a:p>
                      <a:pPr algn="l" defTabSz="914400">
                        <a:defRPr b="0" sz="1800">
                          <a:solidFill>
                            <a:srgbClr val="000000"/>
                          </a:solidFill>
                        </a:defRPr>
                      </a:pPr>
                      <a:r>
                        <a:rPr b="1">
                          <a:solidFill>
                            <a:srgbClr val="FFFFFF"/>
                          </a:solidFill>
                          <a:sym typeface="Helvetica"/>
                        </a:rPr>
                        <a:t>Генератор</a:t>
                      </a:r>
                    </a:p>
                  </a:txBody>
                  <a:tcPr marL="45720" marR="45720" marT="45720" marB="45720" anchor="t" anchorCtr="0" horzOverflow="overflow"/>
                </a:tc>
                <a:tc>
                  <a:txBody>
                    <a:bodyPr/>
                    <a:lstStyle/>
                    <a:p>
                      <a:pPr algn="l" defTabSz="914400">
                        <a:defRPr sz="1800">
                          <a:sym typeface="Helvetica"/>
                        </a:defRPr>
                      </a:pPr>
                      <a:r>
                        <a:t>Скорость</a:t>
                      </a:r>
                      <a:r>
                        <a:t>  (Gbit/sec)</a:t>
                      </a:r>
                    </a:p>
                  </a:txBody>
                  <a:tcPr marL="45720" marR="45720" marT="45720" marB="45720" anchor="t" anchorCtr="0" horzOverflow="overflow"/>
                </a:tc>
              </a:tr>
              <a:tr h="335280">
                <a:tc>
                  <a:txBody>
                    <a:bodyPr/>
                    <a:lstStyle/>
                    <a:p>
                      <a:pPr algn="l" defTabSz="914400">
                        <a:defRPr sz="1800"/>
                      </a:pPr>
                      <a:r>
                        <a:t>GM19</a:t>
                      </a:r>
                    </a:p>
                  </a:txBody>
                  <a:tcPr marL="45720" marR="45720" marT="45720" marB="45720" anchor="t" anchorCtr="0" horzOverflow="overflow"/>
                </a:tc>
                <a:tc>
                  <a:txBody>
                    <a:bodyPr/>
                    <a:lstStyle/>
                    <a:p>
                      <a:pPr algn="l" defTabSz="914400">
                        <a:defRPr sz="1800"/>
                      </a:pPr>
                    </a:p>
                  </a:txBody>
                  <a:tcPr marL="45720" marR="45720" marT="45720" marB="45720" anchor="t" anchorCtr="0" horzOverflow="overflow"/>
                </a:tc>
              </a:tr>
              <a:tr h="335280">
                <a:tc>
                  <a:txBody>
                    <a:bodyPr/>
                    <a:lstStyle/>
                    <a:p>
                      <a:pPr algn="l" defTabSz="914400">
                        <a:defRPr sz="1800"/>
                      </a:pPr>
                      <a:r>
                        <a:t>GM29</a:t>
                      </a:r>
                    </a:p>
                  </a:txBody>
                  <a:tcPr marL="45720" marR="45720" marT="45720" marB="45720" anchor="t" anchorCtr="0" horzOverflow="overflow"/>
                </a:tc>
                <a:tc>
                  <a:txBody>
                    <a:bodyPr/>
                    <a:lstStyle/>
                    <a:p>
                      <a:pPr algn="l" defTabSz="914400">
                        <a:defRPr sz="1800"/>
                      </a:pPr>
                    </a:p>
                  </a:txBody>
                  <a:tcPr marL="45720" marR="45720" marT="45720" marB="45720" anchor="t" anchorCtr="0" horzOverflow="overflow"/>
                </a:tc>
              </a:tr>
              <a:tr h="335280">
                <a:tc>
                  <a:txBody>
                    <a:bodyPr/>
                    <a:lstStyle/>
                    <a:p>
                      <a:pPr algn="l" defTabSz="914400">
                        <a:defRPr sz="1800"/>
                      </a:pPr>
                      <a:r>
                        <a:t>GM31</a:t>
                      </a:r>
                    </a:p>
                  </a:txBody>
                  <a:tcPr marL="45720" marR="45720" marT="45720" marB="45720" anchor="t" anchorCtr="0" horzOverflow="overflow"/>
                </a:tc>
                <a:tc>
                  <a:txBody>
                    <a:bodyPr/>
                    <a:lstStyle/>
                    <a:p>
                      <a:pPr algn="l" defTabSz="914400">
                        <a:defRPr sz="1800"/>
                      </a:pPr>
                    </a:p>
                  </a:txBody>
                  <a:tcPr marL="45720" marR="45720" marT="45720" marB="45720" anchor="t" anchorCtr="0" horzOverflow="overflow"/>
                </a:tc>
              </a:tr>
              <a:tr h="335280">
                <a:tc>
                  <a:txBody>
                    <a:bodyPr/>
                    <a:lstStyle/>
                    <a:p>
                      <a:pPr algn="l" defTabSz="914400">
                        <a:defRPr sz="1800"/>
                      </a:pPr>
                      <a:r>
                        <a:t>GM55</a:t>
                      </a:r>
                    </a:p>
                  </a:txBody>
                  <a:tcPr marL="45720" marR="45720" marT="45720" marB="45720" anchor="t" anchorCtr="0" horzOverflow="overflow"/>
                </a:tc>
                <a:tc>
                  <a:txBody>
                    <a:bodyPr/>
                    <a:lstStyle/>
                    <a:p>
                      <a:pPr algn="l" defTabSz="914400">
                        <a:defRPr sz="1800"/>
                      </a:pPr>
                    </a:p>
                  </a:txBody>
                  <a:tcPr marL="45720" marR="45720" marT="45720" marB="45720" anchor="t" anchorCtr="0" horzOverflow="overflow"/>
                </a:tc>
              </a:tr>
              <a:tr h="335280">
                <a:tc>
                  <a:txBody>
                    <a:bodyPr/>
                    <a:lstStyle/>
                    <a:p>
                      <a:pPr algn="l" defTabSz="914400">
                        <a:defRPr sz="1800"/>
                      </a:pPr>
                      <a:r>
                        <a:t>GM61</a:t>
                      </a:r>
                    </a:p>
                  </a:txBody>
                  <a:tcPr marL="45720" marR="45720" marT="45720" marB="45720" anchor="t" anchorCtr="0" horzOverflow="overflow"/>
                </a:tc>
                <a:tc>
                  <a:txBody>
                    <a:bodyPr/>
                    <a:lstStyle/>
                    <a:p>
                      <a:pPr algn="l" defTabSz="914400">
                        <a:defRPr sz="1800"/>
                      </a:pPr>
                    </a:p>
                  </a:txBody>
                  <a:tcPr marL="45720" marR="45720" marT="45720" marB="45720" anchor="t" anchorCtr="0" horzOverflow="overflow"/>
                </a:tc>
              </a:tr>
              <a:tr h="335280">
                <a:tc>
                  <a:txBody>
                    <a:bodyPr/>
                    <a:lstStyle/>
                    <a:p>
                      <a:pPr algn="l" defTabSz="914400">
                        <a:defRPr sz="1800"/>
                      </a:pPr>
                      <a:r>
                        <a:t>GQ58.1</a:t>
                      </a:r>
                    </a:p>
                  </a:txBody>
                  <a:tcPr marL="45720" marR="45720" marT="45720" marB="45720" anchor="t" anchorCtr="0" horzOverflow="overflow"/>
                </a:tc>
                <a:tc>
                  <a:txBody>
                    <a:bodyPr/>
                    <a:lstStyle/>
                    <a:p>
                      <a:pPr algn="l" defTabSz="914400">
                        <a:defRPr sz="1800"/>
                      </a:pPr>
                    </a:p>
                  </a:txBody>
                  <a:tcPr marL="45720" marR="45720" marT="45720" marB="45720" anchor="t" anchorCtr="0" horzOverflow="overflow"/>
                </a:tc>
              </a:tr>
              <a:tr h="335280">
                <a:tc>
                  <a:txBody>
                    <a:bodyPr/>
                    <a:lstStyle/>
                    <a:p>
                      <a:pPr algn="l" defTabSz="914400">
                        <a:defRPr sz="1800"/>
                      </a:pPr>
                      <a:r>
                        <a:t>GQ58.3</a:t>
                      </a:r>
                    </a:p>
                  </a:txBody>
                  <a:tcPr marL="45720" marR="45720" marT="45720" marB="45720" anchor="t" anchorCtr="0" horzOverflow="overflow"/>
                </a:tc>
                <a:tc>
                  <a:txBody>
                    <a:bodyPr/>
                    <a:lstStyle/>
                    <a:p>
                      <a:pPr algn="l" defTabSz="914400">
                        <a:defRPr sz="1800"/>
                      </a:pPr>
                    </a:p>
                  </a:txBody>
                  <a:tcPr marL="45720" marR="45720" marT="45720" marB="45720" anchor="t" anchorCtr="0" horzOverflow="overflow"/>
                </a:tc>
              </a:tr>
              <a:tr h="335280">
                <a:tc>
                  <a:txBody>
                    <a:bodyPr/>
                    <a:lstStyle/>
                    <a:p>
                      <a:pPr algn="l" defTabSz="914400">
                        <a:defRPr sz="1800"/>
                      </a:pPr>
                      <a:r>
                        <a:t>GQ58.4</a:t>
                      </a:r>
                    </a:p>
                  </a:txBody>
                  <a:tcPr marL="45720" marR="45720" marT="45720" marB="45720" anchor="t" anchorCtr="0" horzOverflow="overflow"/>
                </a:tc>
                <a:tc>
                  <a:txBody>
                    <a:bodyPr/>
                    <a:lstStyle/>
                    <a:p>
                      <a:pPr algn="l" defTabSz="914400">
                        <a:defRPr sz="1800"/>
                      </a:pPr>
                    </a:p>
                  </a:txBody>
                  <a:tcPr marL="45720" marR="45720" marT="45720" marB="45720" anchor="t" anchorCtr="0" horzOverflow="overflow"/>
                </a:tc>
              </a:tr>
              <a:tr h="335280">
                <a:tc>
                  <a:txBody>
                    <a:bodyPr/>
                    <a:lstStyle/>
                    <a:p>
                      <a:pPr algn="l" defTabSz="914400">
                        <a:defRPr sz="1800"/>
                      </a:pPr>
                      <a:r>
                        <a:t>LFSR113</a:t>
                      </a:r>
                    </a:p>
                  </a:txBody>
                  <a:tcPr marL="45720" marR="45720" marT="45720" marB="45720" anchor="t" anchorCtr="0" horzOverflow="overflow"/>
                </a:tc>
                <a:tc>
                  <a:txBody>
                    <a:bodyPr/>
                    <a:lstStyle/>
                    <a:p>
                      <a:pPr algn="l" defTabSz="914400">
                        <a:defRPr sz="1800"/>
                      </a:pPr>
                    </a:p>
                  </a:txBody>
                  <a:tcPr marL="45720" marR="45720" marT="45720" marB="45720" anchor="t" anchorCtr="0" horzOverflow="overflow"/>
                </a:tc>
              </a:tr>
              <a:tr h="335280">
                <a:tc>
                  <a:txBody>
                    <a:bodyPr/>
                    <a:lstStyle/>
                    <a:p>
                      <a:pPr algn="l" defTabSz="914400">
                        <a:defRPr sz="1800"/>
                      </a:pPr>
                      <a:r>
                        <a:t>MRG32K3A</a:t>
                      </a:r>
                    </a:p>
                  </a:txBody>
                  <a:tcPr marL="45720" marR="45720" marT="45720" marB="45720" anchor="t" anchorCtr="0" horzOverflow="overflow"/>
                </a:tc>
                <a:tc>
                  <a:txBody>
                    <a:bodyPr/>
                    <a:lstStyle/>
                    <a:p>
                      <a:pPr algn="l" defTabSz="914400">
                        <a:defRPr sz="1800"/>
                      </a:pPr>
                    </a:p>
                  </a:txBody>
                  <a:tcPr marL="45720" marR="45720" marT="45720" marB="45720" anchor="t" anchorCtr="0" horzOverflow="overflow"/>
                </a:tc>
              </a:tr>
              <a:tr h="335280">
                <a:tc>
                  <a:txBody>
                    <a:bodyPr/>
                    <a:lstStyle/>
                    <a:p>
                      <a:pPr algn="l" defTabSz="914400">
                        <a:defRPr sz="1800"/>
                      </a:pPr>
                      <a:r>
                        <a:t>MT19937</a:t>
                      </a:r>
                    </a:p>
                  </a:txBody>
                  <a:tcPr marL="45720" marR="45720" marT="45720" marB="45720" anchor="t" anchorCtr="0" horzOverflow="overflow"/>
                </a:tc>
                <a:tc>
                  <a:txBody>
                    <a:bodyPr/>
                    <a:lstStyle/>
                    <a:p>
                      <a:pPr algn="l" defTabSz="914400">
                        <a:defRPr sz="1800"/>
                      </a:pPr>
                    </a:p>
                  </a:txBody>
                  <a:tcPr marL="45720" marR="45720" marT="45720" marB="45720" anchor="t" anchorCtr="0" horzOverflow="overflow"/>
                </a:tc>
              </a:tr>
            </a:tbl>
          </a:graphicData>
        </a:graphic>
      </p:graphicFrame>
      <p:sp>
        <p:nvSpPr>
          <p:cNvPr id="204" name="TextBox 4"/>
          <p:cNvSpPr txBox="1"/>
          <p:nvPr/>
        </p:nvSpPr>
        <p:spPr>
          <a:xfrm>
            <a:off x="7142369" y="1091029"/>
            <a:ext cx="3967591" cy="625188"/>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r>
              <a:t>Intel Core i7-4790K (4 GHz);</a:t>
            </a:r>
          </a:p>
          <a:p>
            <a:pPr/>
            <a:r>
              <a:t>Compiler: gcc; Optimization level: -O3</a:t>
            </a:r>
          </a:p>
        </p:txBody>
      </p:sp>
      <p:sp>
        <p:nvSpPr>
          <p:cNvPr id="205" name="Номер слайда 6"/>
          <p:cNvSpPr txBox="1"/>
          <p:nvPr>
            <p:ph type="sldNum" sz="quarter" idx="2"/>
          </p:nvPr>
        </p:nvSpPr>
        <p:spPr>
          <a:xfrm>
            <a:off x="11043974" y="6528092"/>
            <a:ext cx="168509" cy="228512"/>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Tree>
  </p:cSld>
  <p:clrMapOvr>
    <a:masterClrMapping/>
  </p:clrMapOvr>
  <p:transition xmlns:p14="http://schemas.microsoft.com/office/powerpoint/2010/main" spd="med" advClick="1"/>
</p:sld>
</file>

<file path=ppt/slides/slide9.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209" name="Нижний колонтитул 2"/>
          <p:cNvSpPr txBox="1"/>
          <p:nvPr/>
        </p:nvSpPr>
        <p:spPr>
          <a:xfrm>
            <a:off x="3731905" y="6539390"/>
            <a:ext cx="4731365" cy="205915"/>
          </a:xfrm>
          <a:prstGeom prst="rect">
            <a:avLst/>
          </a:prstGeom>
          <a:ln w="12700">
            <a:miter lim="400000"/>
          </a:ln>
          <a:extLst>
            <a:ext uri="{C572A759-6A51-4108-AA02-DFA0A04FC94B}">
              <ma14:wrappingTextBoxFlag xmlns:ma14="http://schemas.microsoft.com/office/mac/drawingml/2011/main" val="1"/>
            </a:ext>
          </a:extLst>
        </p:spPr>
        <p:txBody>
          <a:bodyPr lIns="45719" rIns="45719" anchor="ctr">
            <a:spAutoFit/>
          </a:bodyPr>
          <a:lstStyle>
            <a:lvl1pPr algn="ctr">
              <a:defRPr cap="all" sz="900">
                <a:solidFill>
                  <a:srgbClr val="FFFFFF"/>
                </a:solidFill>
              </a:defRPr>
            </a:lvl1pPr>
          </a:lstStyle>
          <a:p>
            <a:pPr/>
            <a:r>
              <a:t>МИЭМ НИУ ВШЭ, 2018</a:t>
            </a:r>
          </a:p>
        </p:txBody>
      </p:sp>
      <p:sp>
        <p:nvSpPr>
          <p:cNvPr id="210" name="Заголовок 1"/>
          <p:cNvSpPr txBox="1"/>
          <p:nvPr>
            <p:ph type="title"/>
          </p:nvPr>
        </p:nvSpPr>
        <p:spPr>
          <a:xfrm>
            <a:off x="1155089" y="0"/>
            <a:ext cx="10058401" cy="1450757"/>
          </a:xfrm>
          <a:prstGeom prst="rect">
            <a:avLst/>
          </a:prstGeom>
        </p:spPr>
        <p:txBody>
          <a:bodyPr/>
          <a:lstStyle/>
          <a:p>
            <a:pPr>
              <a:defRPr spc="-100"/>
            </a:pPr>
            <a:r>
              <a:t>Результаты</a:t>
            </a:r>
            <a:r>
              <a:t> 1</a:t>
            </a:r>
          </a:p>
        </p:txBody>
      </p:sp>
      <p:graphicFrame>
        <p:nvGraphicFramePr>
          <p:cNvPr id="211" name="Объект 5"/>
          <p:cNvGraphicFramePr/>
          <p:nvPr/>
        </p:nvGraphicFramePr>
        <p:xfrm>
          <a:off x="0" y="1560194"/>
          <a:ext cx="6451252" cy="4771248"/>
        </p:xfrm>
        <a:graphic xmlns:a="http://schemas.openxmlformats.org/drawingml/2006/main">
          <a:graphicData uri="http://schemas.openxmlformats.org/drawingml/2006/table">
            <a:tbl>
              <a:tblPr firstCol="0" firstRow="1" lastCol="0" lastRow="0" bandCol="0" bandRow="1" rtl="0">
                <a:tableStyleId>{4C3C2611-4C71-4FC5-86AE-919BDF0F9419}</a:tableStyleId>
              </a:tblPr>
              <a:tblGrid>
                <a:gridCol w="1965975"/>
                <a:gridCol w="1121319"/>
                <a:gridCol w="1121319"/>
                <a:gridCol w="1121319"/>
                <a:gridCol w="1121319"/>
              </a:tblGrid>
              <a:tr h="367019">
                <a:tc>
                  <a:txBody>
                    <a:bodyPr/>
                    <a:lstStyle/>
                    <a:p>
                      <a:pPr algn="l" defTabSz="914400">
                        <a:defRPr b="0" sz="1800">
                          <a:latin typeface="Calibri Light"/>
                          <a:ea typeface="Calibri Light"/>
                          <a:cs typeface="Calibri Light"/>
                          <a:sym typeface="Calibri Light"/>
                        </a:defRPr>
                      </a:pPr>
                    </a:p>
                  </a:txBody>
                  <a:tcPr marL="45720" marR="45720" marT="45720" marB="45720" anchor="t" anchorCtr="0" horzOverflow="overflow"/>
                </a:tc>
                <a:tc>
                  <a:txBody>
                    <a:bodyPr/>
                    <a:lstStyle/>
                    <a:p>
                      <a:pPr algn="l" defTabSz="914400">
                        <a:defRPr b="0" sz="1800">
                          <a:solidFill>
                            <a:srgbClr val="000000"/>
                          </a:solidFill>
                        </a:defRPr>
                      </a:pPr>
                      <a:r>
                        <a:rPr>
                          <a:solidFill>
                            <a:srgbClr val="FFFFFF"/>
                          </a:solidFill>
                          <a:latin typeface="Calibri Light"/>
                          <a:ea typeface="Calibri Light"/>
                          <a:cs typeface="Calibri Light"/>
                          <a:sym typeface="Calibri Light"/>
                        </a:rPr>
                        <a:t>ANSI C</a:t>
                      </a:r>
                    </a:p>
                  </a:txBody>
                  <a:tcPr marL="45720" marR="45720" marT="45720" marB="45720" anchor="t" anchorCtr="0" horzOverflow="overflow"/>
                </a:tc>
                <a:tc>
                  <a:txBody>
                    <a:bodyPr/>
                    <a:lstStyle/>
                    <a:p>
                      <a:pPr algn="l" defTabSz="914400">
                        <a:defRPr b="0" sz="1800">
                          <a:solidFill>
                            <a:srgbClr val="000000"/>
                          </a:solidFill>
                        </a:defRPr>
                      </a:pPr>
                      <a:r>
                        <a:rPr>
                          <a:solidFill>
                            <a:srgbClr val="FFFFFF"/>
                          </a:solidFill>
                          <a:latin typeface="Calibri Light"/>
                          <a:ea typeface="Calibri Light"/>
                          <a:cs typeface="Calibri Light"/>
                          <a:sym typeface="Calibri Light"/>
                        </a:rPr>
                        <a:t>SSE</a:t>
                      </a:r>
                    </a:p>
                  </a:txBody>
                  <a:tcPr marL="45720" marR="45720" marT="45720" marB="45720" anchor="t" anchorCtr="0" horzOverflow="overflow"/>
                </a:tc>
                <a:tc>
                  <a:txBody>
                    <a:bodyPr/>
                    <a:lstStyle/>
                    <a:p>
                      <a:pPr algn="l" defTabSz="914400">
                        <a:defRPr b="0" sz="1800">
                          <a:solidFill>
                            <a:srgbClr val="000000"/>
                          </a:solidFill>
                        </a:defRPr>
                      </a:pPr>
                      <a:r>
                        <a:rPr>
                          <a:solidFill>
                            <a:srgbClr val="FFFFFF"/>
                          </a:solidFill>
                          <a:latin typeface="Calibri Light"/>
                          <a:ea typeface="Calibri Light"/>
                          <a:cs typeface="Calibri Light"/>
                          <a:sym typeface="Calibri Light"/>
                        </a:rPr>
                        <a:t>AVX2</a:t>
                      </a:r>
                    </a:p>
                  </a:txBody>
                  <a:tcPr marL="45720" marR="45720" marT="45720" marB="45720" anchor="t" anchorCtr="0" horzOverflow="overflow"/>
                </a:tc>
                <a:tc>
                  <a:txBody>
                    <a:bodyPr/>
                    <a:lstStyle/>
                    <a:p>
                      <a:pPr algn="l" defTabSz="914400">
                        <a:defRPr b="0" sz="1800">
                          <a:solidFill>
                            <a:srgbClr val="000000"/>
                          </a:solidFill>
                        </a:defRPr>
                      </a:pPr>
                      <a:r>
                        <a:rPr>
                          <a:solidFill>
                            <a:srgbClr val="FFFFFF"/>
                          </a:solidFill>
                          <a:latin typeface="Calibri Light"/>
                          <a:ea typeface="Calibri Light"/>
                          <a:cs typeface="Calibri Light"/>
                          <a:sym typeface="Calibri Light"/>
                        </a:rPr>
                        <a:t>AVX512</a:t>
                      </a:r>
                    </a:p>
                  </a:txBody>
                  <a:tcPr marL="45720" marR="45720" marT="45720" marB="45720" anchor="t" anchorCtr="0" horzOverflow="overflow"/>
                </a:tc>
              </a:tr>
              <a:tr h="367019">
                <a:tc>
                  <a:txBody>
                    <a:bodyPr/>
                    <a:lstStyle/>
                    <a:p>
                      <a:pPr algn="l" defTabSz="914400">
                        <a:defRPr sz="1800"/>
                      </a:pPr>
                      <a:r>
                        <a:rPr>
                          <a:latin typeface="Calibri Light"/>
                          <a:ea typeface="Calibri Light"/>
                          <a:cs typeface="Calibri Light"/>
                          <a:sym typeface="Calibri Light"/>
                        </a:rPr>
                        <a:t>GM19</a:t>
                      </a:r>
                    </a:p>
                  </a:txBody>
                  <a:tcPr marL="9525" marR="9525" marT="9525" marB="9525" anchor="b" anchorCtr="0" horzOverflow="overflow"/>
                </a:tc>
                <a:tc>
                  <a:txBody>
                    <a:bodyPr/>
                    <a:lstStyle/>
                    <a:p>
                      <a:pPr defTabSz="914400">
                        <a:defRPr sz="1800"/>
                      </a:pPr>
                      <a:r>
                        <a:t>0,02</a:t>
                      </a:r>
                    </a:p>
                  </a:txBody>
                  <a:tcPr marL="9525" marR="9525" marT="9525" marB="9525" anchor="b" anchorCtr="0" horzOverflow="overflow"/>
                </a:tc>
                <a:tc>
                  <a:txBody>
                    <a:bodyPr/>
                    <a:lstStyle/>
                    <a:p>
                      <a:pPr defTabSz="914400">
                        <a:defRPr sz="1800"/>
                      </a:pPr>
                      <a:r>
                        <a:t>0,30</a:t>
                      </a:r>
                    </a:p>
                  </a:txBody>
                  <a:tcPr marL="9525" marR="9525" marT="9525" marB="9525" anchor="b" anchorCtr="0" horzOverflow="overflow"/>
                </a:tc>
                <a:tc>
                  <a:txBody>
                    <a:bodyPr/>
                    <a:lstStyle/>
                    <a:p>
                      <a:pPr defTabSz="914400">
                        <a:defRPr sz="1800"/>
                      </a:pPr>
                      <a:r>
                        <a:t>0,46</a:t>
                      </a:r>
                    </a:p>
                  </a:txBody>
                  <a:tcPr marL="9525" marR="9525" marT="9525" marB="9525" anchor="b" anchorCtr="0" horzOverflow="overflow"/>
                </a:tc>
                <a:tc>
                  <a:txBody>
                    <a:bodyPr/>
                    <a:lstStyle/>
                    <a:p>
                      <a:pPr defTabSz="914400">
                        <a:defRPr sz="1800"/>
                      </a:pPr>
                      <a:r>
                        <a:t>0,82</a:t>
                      </a:r>
                    </a:p>
                  </a:txBody>
                  <a:tcPr marL="9525" marR="9525" marT="9525" marB="9525" anchor="b" anchorCtr="0" horzOverflow="overflow"/>
                </a:tc>
              </a:tr>
              <a:tr h="367019">
                <a:tc>
                  <a:txBody>
                    <a:bodyPr/>
                    <a:lstStyle/>
                    <a:p>
                      <a:pPr algn="l" defTabSz="914400">
                        <a:defRPr sz="1800"/>
                      </a:pPr>
                      <a:r>
                        <a:rPr>
                          <a:latin typeface="Calibri Light"/>
                          <a:ea typeface="Calibri Light"/>
                          <a:cs typeface="Calibri Light"/>
                          <a:sym typeface="Calibri Light"/>
                        </a:rPr>
                        <a:t>GM29</a:t>
                      </a:r>
                    </a:p>
                  </a:txBody>
                  <a:tcPr marL="9525" marR="9525" marT="9525" marB="9525" anchor="b" anchorCtr="0" horzOverflow="overflow"/>
                </a:tc>
                <a:tc>
                  <a:txBody>
                    <a:bodyPr/>
                    <a:lstStyle/>
                    <a:p>
                      <a:pPr defTabSz="914400">
                        <a:defRPr sz="1800"/>
                      </a:pPr>
                      <a:r>
                        <a:t>0,02</a:t>
                      </a:r>
                    </a:p>
                  </a:txBody>
                  <a:tcPr marL="9525" marR="9525" marT="9525" marB="9525" anchor="b" anchorCtr="0" horzOverflow="overflow"/>
                </a:tc>
                <a:tc>
                  <a:txBody>
                    <a:bodyPr/>
                    <a:lstStyle/>
                    <a:p>
                      <a:pPr defTabSz="914400">
                        <a:defRPr sz="1800"/>
                      </a:pPr>
                      <a:r>
                        <a:t>0,36</a:t>
                      </a:r>
                    </a:p>
                  </a:txBody>
                  <a:tcPr marL="9525" marR="9525" marT="9525" marB="9525" anchor="b" anchorCtr="0" horzOverflow="overflow"/>
                </a:tc>
                <a:tc>
                  <a:txBody>
                    <a:bodyPr/>
                    <a:lstStyle/>
                    <a:p>
                      <a:pPr defTabSz="914400">
                        <a:defRPr sz="1800"/>
                      </a:pPr>
                      <a:r>
                        <a:t>0,50</a:t>
                      </a:r>
                    </a:p>
                  </a:txBody>
                  <a:tcPr marL="9525" marR="9525" marT="9525" marB="9525" anchor="b" anchorCtr="0" horzOverflow="overflow"/>
                </a:tc>
                <a:tc>
                  <a:txBody>
                    <a:bodyPr/>
                    <a:lstStyle/>
                    <a:p>
                      <a:pPr defTabSz="914400">
                        <a:defRPr sz="1800"/>
                      </a:pPr>
                      <a:r>
                        <a:t>0,90</a:t>
                      </a:r>
                    </a:p>
                  </a:txBody>
                  <a:tcPr marL="9525" marR="9525" marT="9525" marB="9525" anchor="b" anchorCtr="0" horzOverflow="overflow"/>
                </a:tc>
              </a:tr>
              <a:tr h="367019">
                <a:tc>
                  <a:txBody>
                    <a:bodyPr/>
                    <a:lstStyle/>
                    <a:p>
                      <a:pPr algn="l" defTabSz="914400">
                        <a:defRPr sz="1800"/>
                      </a:pPr>
                      <a:r>
                        <a:rPr>
                          <a:latin typeface="Calibri Light"/>
                          <a:ea typeface="Calibri Light"/>
                          <a:cs typeface="Calibri Light"/>
                          <a:sym typeface="Calibri Light"/>
                        </a:rPr>
                        <a:t>GM31</a:t>
                      </a:r>
                    </a:p>
                  </a:txBody>
                  <a:tcPr marL="9525" marR="9525" marT="9525" marB="9525" anchor="b" anchorCtr="0" horzOverflow="overflow"/>
                </a:tc>
                <a:tc>
                  <a:txBody>
                    <a:bodyPr/>
                    <a:lstStyle/>
                    <a:p>
                      <a:pPr defTabSz="914400">
                        <a:defRPr sz="1800"/>
                      </a:pPr>
                      <a:r>
                        <a:t>0,01</a:t>
                      </a:r>
                    </a:p>
                  </a:txBody>
                  <a:tcPr marL="9525" marR="9525" marT="9525" marB="9525" anchor="b" anchorCtr="0" horzOverflow="overflow"/>
                </a:tc>
                <a:tc>
                  <a:txBody>
                    <a:bodyPr/>
                    <a:lstStyle/>
                    <a:p>
                      <a:pPr defTabSz="914400">
                        <a:defRPr sz="1800"/>
                      </a:pPr>
                      <a:r>
                        <a:t>0,22</a:t>
                      </a:r>
                    </a:p>
                  </a:txBody>
                  <a:tcPr marL="9525" marR="9525" marT="9525" marB="9525" anchor="b" anchorCtr="0" horzOverflow="overflow"/>
                </a:tc>
                <a:tc>
                  <a:txBody>
                    <a:bodyPr/>
                    <a:lstStyle/>
                    <a:p>
                      <a:pPr defTabSz="914400">
                        <a:defRPr sz="1800"/>
                      </a:pPr>
                      <a:r>
                        <a:t>0,38</a:t>
                      </a:r>
                    </a:p>
                  </a:txBody>
                  <a:tcPr marL="9525" marR="9525" marT="9525" marB="9525" anchor="b" anchorCtr="0" horzOverflow="overflow"/>
                </a:tc>
                <a:tc>
                  <a:txBody>
                    <a:bodyPr/>
                    <a:lstStyle/>
                    <a:p>
                      <a:pPr defTabSz="914400">
                        <a:defRPr sz="1800"/>
                      </a:pPr>
                      <a:r>
                        <a:t>0,67</a:t>
                      </a:r>
                    </a:p>
                  </a:txBody>
                  <a:tcPr marL="9525" marR="9525" marT="9525" marB="9525" anchor="b" anchorCtr="0" horzOverflow="overflow"/>
                </a:tc>
              </a:tr>
              <a:tr h="367019">
                <a:tc>
                  <a:txBody>
                    <a:bodyPr/>
                    <a:lstStyle/>
                    <a:p>
                      <a:pPr algn="l" defTabSz="914400">
                        <a:defRPr sz="1800"/>
                      </a:pPr>
                      <a:r>
                        <a:rPr>
                          <a:latin typeface="Calibri Light"/>
                          <a:ea typeface="Calibri Light"/>
                          <a:cs typeface="Calibri Light"/>
                          <a:sym typeface="Calibri Light"/>
                        </a:rPr>
                        <a:t>GM55</a:t>
                      </a:r>
                    </a:p>
                  </a:txBody>
                  <a:tcPr marL="9525" marR="9525" marT="9525" marB="9525" anchor="b" anchorCtr="0" horzOverflow="overflow"/>
                </a:tc>
                <a:tc>
                  <a:txBody>
                    <a:bodyPr/>
                    <a:lstStyle/>
                    <a:p>
                      <a:pPr defTabSz="914400">
                        <a:defRPr sz="1800"/>
                      </a:pPr>
                      <a:r>
                        <a:t>0,08</a:t>
                      </a:r>
                    </a:p>
                  </a:txBody>
                  <a:tcPr marL="9525" marR="9525" marT="9525" marB="9525" anchor="b" anchorCtr="0" horzOverflow="overflow"/>
                </a:tc>
                <a:tc>
                  <a:txBody>
                    <a:bodyPr/>
                    <a:lstStyle/>
                    <a:p>
                      <a:pPr defTabSz="914400">
                        <a:defRPr sz="1800"/>
                      </a:pPr>
                      <a:r>
                        <a:t>0,48</a:t>
                      </a:r>
                    </a:p>
                  </a:txBody>
                  <a:tcPr marL="9525" marR="9525" marT="9525" marB="9525" anchor="b" anchorCtr="0" horzOverflow="overflow"/>
                </a:tc>
                <a:tc>
                  <a:txBody>
                    <a:bodyPr/>
                    <a:lstStyle/>
                    <a:p>
                      <a:pPr defTabSz="914400">
                        <a:defRPr sz="1800"/>
                      </a:pPr>
                      <a:r>
                        <a:t>0,53</a:t>
                      </a:r>
                    </a:p>
                  </a:txBody>
                  <a:tcPr marL="9525" marR="9525" marT="9525" marB="9525" anchor="b" anchorCtr="0" horzOverflow="overflow"/>
                </a:tc>
                <a:tc>
                  <a:txBody>
                    <a:bodyPr/>
                    <a:lstStyle/>
                    <a:p>
                      <a:pPr defTabSz="914400">
                        <a:defRPr sz="1800"/>
                      </a:pPr>
                      <a:r>
                        <a:t>0,72</a:t>
                      </a:r>
                    </a:p>
                  </a:txBody>
                  <a:tcPr marL="9525" marR="9525" marT="9525" marB="9525" anchor="b" anchorCtr="0" horzOverflow="overflow"/>
                </a:tc>
              </a:tr>
              <a:tr h="367019">
                <a:tc>
                  <a:txBody>
                    <a:bodyPr/>
                    <a:lstStyle/>
                    <a:p>
                      <a:pPr algn="l" defTabSz="914400">
                        <a:defRPr sz="1800"/>
                      </a:pPr>
                      <a:r>
                        <a:rPr>
                          <a:latin typeface="Calibri Light"/>
                          <a:ea typeface="Calibri Light"/>
                          <a:cs typeface="Calibri Light"/>
                          <a:sym typeface="Calibri Light"/>
                        </a:rPr>
                        <a:t>GM61</a:t>
                      </a:r>
                    </a:p>
                  </a:txBody>
                  <a:tcPr marL="9525" marR="9525" marT="9525" marB="9525" anchor="b" anchorCtr="0" horzOverflow="overflow"/>
                </a:tc>
                <a:tc>
                  <a:txBody>
                    <a:bodyPr/>
                    <a:lstStyle/>
                    <a:p>
                      <a:pPr defTabSz="914400">
                        <a:defRPr sz="1800"/>
                      </a:pPr>
                      <a:r>
                        <a:t>0,01</a:t>
                      </a:r>
                    </a:p>
                  </a:txBody>
                  <a:tcPr marL="9525" marR="9525" marT="9525" marB="9525" anchor="b" anchorCtr="0" horzOverflow="overflow"/>
                </a:tc>
                <a:tc>
                  <a:txBody>
                    <a:bodyPr/>
                    <a:lstStyle/>
                    <a:p>
                      <a:pPr defTabSz="914400">
                        <a:defRPr sz="1800"/>
                      </a:pPr>
                      <a:r>
                        <a:t>0,12</a:t>
                      </a:r>
                    </a:p>
                  </a:txBody>
                  <a:tcPr marL="9525" marR="9525" marT="9525" marB="9525" anchor="b" anchorCtr="0" horzOverflow="overflow"/>
                </a:tc>
                <a:tc>
                  <a:txBody>
                    <a:bodyPr/>
                    <a:lstStyle/>
                    <a:p>
                      <a:pPr defTabSz="914400">
                        <a:defRPr sz="1800"/>
                      </a:pPr>
                      <a:r>
                        <a:t>0,18</a:t>
                      </a:r>
                    </a:p>
                  </a:txBody>
                  <a:tcPr marL="9525" marR="9525" marT="9525" marB="9525" anchor="b" anchorCtr="0" horzOverflow="overflow"/>
                </a:tc>
                <a:tc>
                  <a:txBody>
                    <a:bodyPr/>
                    <a:lstStyle/>
                    <a:p>
                      <a:pPr defTabSz="914400">
                        <a:defRPr sz="1800"/>
                      </a:pPr>
                      <a:r>
                        <a:t>0,33</a:t>
                      </a:r>
                    </a:p>
                  </a:txBody>
                  <a:tcPr marL="9525" marR="9525" marT="9525" marB="9525" anchor="b" anchorCtr="0" horzOverflow="overflow"/>
                </a:tc>
              </a:tr>
              <a:tr h="367019">
                <a:tc>
                  <a:txBody>
                    <a:bodyPr/>
                    <a:lstStyle/>
                    <a:p>
                      <a:pPr algn="l" defTabSz="914400">
                        <a:defRPr sz="1800"/>
                      </a:pPr>
                      <a:r>
                        <a:rPr>
                          <a:latin typeface="Calibri Light"/>
                          <a:ea typeface="Calibri Light"/>
                          <a:cs typeface="Calibri Light"/>
                          <a:sym typeface="Calibri Light"/>
                        </a:rPr>
                        <a:t>GQ58X1</a:t>
                      </a:r>
                    </a:p>
                  </a:txBody>
                  <a:tcPr marL="9525" marR="9525" marT="9525" marB="9525" anchor="b" anchorCtr="0" horzOverflow="overflow"/>
                </a:tc>
                <a:tc>
                  <a:txBody>
                    <a:bodyPr/>
                    <a:lstStyle/>
                    <a:p>
                      <a:pPr defTabSz="914400">
                        <a:defRPr sz="1800"/>
                      </a:pPr>
                      <a:r>
                        <a:t>0,02</a:t>
                      </a:r>
                    </a:p>
                  </a:txBody>
                  <a:tcPr marL="9525" marR="9525" marT="9525" marB="9525" anchor="b" anchorCtr="0" horzOverflow="overflow"/>
                </a:tc>
                <a:tc>
                  <a:txBody>
                    <a:bodyPr/>
                    <a:lstStyle/>
                    <a:p>
                      <a:pPr defTabSz="914400">
                        <a:defRPr sz="1800"/>
                      </a:pPr>
                      <a:r>
                        <a:t>0,14</a:t>
                      </a:r>
                    </a:p>
                  </a:txBody>
                  <a:tcPr marL="9525" marR="9525" marT="9525" marB="9525" anchor="b" anchorCtr="0" horzOverflow="overflow"/>
                </a:tc>
                <a:tc>
                  <a:txBody>
                    <a:bodyPr/>
                    <a:lstStyle/>
                    <a:p>
                      <a:pPr defTabSz="914400">
                        <a:defRPr sz="1800"/>
                      </a:pPr>
                      <a:r>
                        <a:t>0,21</a:t>
                      </a:r>
                    </a:p>
                  </a:txBody>
                  <a:tcPr marL="9525" marR="9525" marT="9525" marB="9525" anchor="b" anchorCtr="0" horzOverflow="overflow"/>
                </a:tc>
                <a:tc>
                  <a:txBody>
                    <a:bodyPr/>
                    <a:lstStyle/>
                    <a:p>
                      <a:pPr defTabSz="914400">
                        <a:defRPr sz="1800"/>
                      </a:pPr>
                      <a:r>
                        <a:t>0,36</a:t>
                      </a:r>
                    </a:p>
                  </a:txBody>
                  <a:tcPr marL="9525" marR="9525" marT="9525" marB="9525" anchor="b" anchorCtr="0" horzOverflow="overflow"/>
                </a:tc>
              </a:tr>
              <a:tr h="367019">
                <a:tc>
                  <a:txBody>
                    <a:bodyPr/>
                    <a:lstStyle/>
                    <a:p>
                      <a:pPr algn="l" defTabSz="914400">
                        <a:defRPr sz="1800"/>
                      </a:pPr>
                      <a:r>
                        <a:rPr>
                          <a:latin typeface="Calibri Light"/>
                          <a:ea typeface="Calibri Light"/>
                          <a:cs typeface="Calibri Light"/>
                          <a:sym typeface="Calibri Light"/>
                        </a:rPr>
                        <a:t>GQ58X3</a:t>
                      </a:r>
                    </a:p>
                  </a:txBody>
                  <a:tcPr marL="9525" marR="9525" marT="9525" marB="9525" anchor="b" anchorCtr="0" horzOverflow="overflow"/>
                </a:tc>
                <a:tc>
                  <a:txBody>
                    <a:bodyPr/>
                    <a:lstStyle/>
                    <a:p>
                      <a:pPr defTabSz="914400">
                        <a:defRPr sz="1800"/>
                      </a:pPr>
                      <a:r>
                        <a:t>0,05</a:t>
                      </a:r>
                    </a:p>
                  </a:txBody>
                  <a:tcPr marL="9525" marR="9525" marT="9525" marB="9525" anchor="b" anchorCtr="0" horzOverflow="overflow"/>
                </a:tc>
                <a:tc>
                  <a:txBody>
                    <a:bodyPr/>
                    <a:lstStyle/>
                    <a:p>
                      <a:pPr defTabSz="914400">
                        <a:defRPr sz="1800"/>
                      </a:pPr>
                      <a:r>
                        <a:t>0,31</a:t>
                      </a:r>
                    </a:p>
                  </a:txBody>
                  <a:tcPr marL="9525" marR="9525" marT="9525" marB="9525" anchor="b" anchorCtr="0" horzOverflow="overflow"/>
                </a:tc>
                <a:tc>
                  <a:txBody>
                    <a:bodyPr/>
                    <a:lstStyle/>
                    <a:p>
                      <a:pPr defTabSz="914400">
                        <a:defRPr sz="1800"/>
                      </a:pPr>
                      <a:r>
                        <a:t>0,33</a:t>
                      </a:r>
                    </a:p>
                  </a:txBody>
                  <a:tcPr marL="9525" marR="9525" marT="9525" marB="9525" anchor="b" anchorCtr="0" horzOverflow="overflow"/>
                </a:tc>
                <a:tc>
                  <a:txBody>
                    <a:bodyPr/>
                    <a:lstStyle/>
                    <a:p>
                      <a:pPr defTabSz="914400">
                        <a:defRPr sz="1800"/>
                      </a:pPr>
                      <a:r>
                        <a:t>0,37</a:t>
                      </a:r>
                    </a:p>
                  </a:txBody>
                  <a:tcPr marL="9525" marR="9525" marT="9525" marB="9525" anchor="b" anchorCtr="0" horzOverflow="overflow"/>
                </a:tc>
              </a:tr>
              <a:tr h="367019">
                <a:tc>
                  <a:txBody>
                    <a:bodyPr/>
                    <a:lstStyle/>
                    <a:p>
                      <a:pPr algn="l" defTabSz="914400">
                        <a:defRPr sz="1800"/>
                      </a:pPr>
                      <a:r>
                        <a:rPr>
                          <a:latin typeface="Calibri Light"/>
                          <a:ea typeface="Calibri Light"/>
                          <a:cs typeface="Calibri Light"/>
                          <a:sym typeface="Calibri Light"/>
                        </a:rPr>
                        <a:t>GQ58X4</a:t>
                      </a:r>
                    </a:p>
                  </a:txBody>
                  <a:tcPr marL="9525" marR="9525" marT="9525" marB="9525" anchor="b" anchorCtr="0" horzOverflow="overflow"/>
                </a:tc>
                <a:tc>
                  <a:txBody>
                    <a:bodyPr/>
                    <a:lstStyle/>
                    <a:p>
                      <a:pPr defTabSz="914400">
                        <a:defRPr sz="1800"/>
                      </a:pPr>
                      <a:r>
                        <a:t>0,09</a:t>
                      </a:r>
                    </a:p>
                  </a:txBody>
                  <a:tcPr marL="9525" marR="9525" marT="9525" marB="9525" anchor="b" anchorCtr="0" horzOverflow="overflow"/>
                </a:tc>
                <a:tc>
                  <a:txBody>
                    <a:bodyPr/>
                    <a:lstStyle/>
                    <a:p>
                      <a:pPr defTabSz="914400">
                        <a:defRPr sz="1800"/>
                      </a:pPr>
                      <a:r>
                        <a:t>0,42</a:t>
                      </a:r>
                    </a:p>
                  </a:txBody>
                  <a:tcPr marL="9525" marR="9525" marT="9525" marB="9525" anchor="b" anchorCtr="0" horzOverflow="overflow"/>
                </a:tc>
                <a:tc>
                  <a:txBody>
                    <a:bodyPr/>
                    <a:lstStyle/>
                    <a:p>
                      <a:pPr defTabSz="914400">
                        <a:defRPr sz="1800"/>
                      </a:pPr>
                      <a:r>
                        <a:t>0,46</a:t>
                      </a:r>
                    </a:p>
                  </a:txBody>
                  <a:tcPr marL="9525" marR="9525" marT="9525" marB="9525" anchor="b" anchorCtr="0" horzOverflow="overflow"/>
                </a:tc>
                <a:tc>
                  <a:txBody>
                    <a:bodyPr/>
                    <a:lstStyle/>
                    <a:p>
                      <a:pPr defTabSz="914400">
                        <a:defRPr sz="1800"/>
                      </a:pPr>
                      <a:r>
                        <a:t>0,66</a:t>
                      </a:r>
                    </a:p>
                  </a:txBody>
                  <a:tcPr marL="9525" marR="9525" marT="9525" marB="9525" anchor="b" anchorCtr="0" horzOverflow="overflow"/>
                </a:tc>
              </a:tr>
              <a:tr h="367019">
                <a:tc>
                  <a:txBody>
                    <a:bodyPr/>
                    <a:lstStyle/>
                    <a:p>
                      <a:pPr algn="l" defTabSz="914400">
                        <a:defRPr sz="1800"/>
                      </a:pPr>
                      <a:r>
                        <a:rPr>
                          <a:latin typeface="Calibri Light"/>
                          <a:ea typeface="Calibri Light"/>
                          <a:cs typeface="Calibri Light"/>
                          <a:sym typeface="Calibri Light"/>
                        </a:rPr>
                        <a:t>MRG32K3A</a:t>
                      </a:r>
                    </a:p>
                  </a:txBody>
                  <a:tcPr marL="9525" marR="9525" marT="9525" marB="9525" anchor="b" anchorCtr="0" horzOverflow="overflow"/>
                </a:tc>
                <a:tc>
                  <a:txBody>
                    <a:bodyPr/>
                    <a:lstStyle/>
                    <a:p>
                      <a:pPr defTabSz="914400">
                        <a:defRPr sz="1800"/>
                      </a:pPr>
                      <a:r>
                        <a:t>0,18</a:t>
                      </a:r>
                    </a:p>
                  </a:txBody>
                  <a:tcPr marL="9525" marR="9525" marT="9525" marB="9525" anchor="b" anchorCtr="0" horzOverflow="overflow"/>
                </a:tc>
                <a:tc>
                  <a:txBody>
                    <a:bodyPr/>
                    <a:lstStyle/>
                    <a:p>
                      <a:pPr defTabSz="914400">
                        <a:defRPr sz="1800"/>
                      </a:pPr>
                      <a:r>
                        <a:t>0,83</a:t>
                      </a:r>
                    </a:p>
                  </a:txBody>
                  <a:tcPr marL="9525" marR="9525" marT="9525" marB="9525" anchor="b" anchorCtr="0" horzOverflow="overflow"/>
                </a:tc>
                <a:tc>
                  <a:txBody>
                    <a:bodyPr/>
                    <a:lstStyle/>
                    <a:p>
                      <a:pPr defTabSz="914400">
                        <a:defRPr sz="1800"/>
                      </a:pPr>
                      <a:r>
                        <a:t>0,92</a:t>
                      </a:r>
                    </a:p>
                  </a:txBody>
                  <a:tcPr marL="9525" marR="9525" marT="9525" marB="9525" anchor="b" anchorCtr="0" horzOverflow="overflow"/>
                </a:tc>
                <a:tc>
                  <a:txBody>
                    <a:bodyPr/>
                    <a:lstStyle/>
                    <a:p>
                      <a:pPr defTabSz="914400">
                        <a:defRPr sz="1800"/>
                      </a:pPr>
                      <a:r>
                        <a:t>1,07</a:t>
                      </a:r>
                    </a:p>
                  </a:txBody>
                  <a:tcPr marL="9525" marR="9525" marT="9525" marB="9525" anchor="b" anchorCtr="0" horzOverflow="overflow"/>
                </a:tc>
              </a:tr>
              <a:tr h="367019">
                <a:tc>
                  <a:txBody>
                    <a:bodyPr/>
                    <a:lstStyle/>
                    <a:p>
                      <a:pPr algn="l" defTabSz="914400">
                        <a:defRPr sz="1800"/>
                      </a:pPr>
                      <a:r>
                        <a:rPr>
                          <a:latin typeface="Calibri Light"/>
                          <a:ea typeface="Calibri Light"/>
                          <a:cs typeface="Calibri Light"/>
                          <a:sym typeface="Calibri Light"/>
                        </a:rPr>
                        <a:t>MT19937</a:t>
                      </a:r>
                    </a:p>
                  </a:txBody>
                  <a:tcPr marL="9525" marR="9525" marT="9525" marB="9525" anchor="b" anchorCtr="0" horzOverflow="overflow"/>
                </a:tc>
                <a:tc>
                  <a:txBody>
                    <a:bodyPr/>
                    <a:lstStyle/>
                    <a:p>
                      <a:pPr defTabSz="914400">
                        <a:defRPr sz="1800"/>
                      </a:pPr>
                      <a:r>
                        <a:t>0,30</a:t>
                      </a:r>
                    </a:p>
                  </a:txBody>
                  <a:tcPr marL="9525" marR="9525" marT="9525" marB="9525" anchor="b" anchorCtr="0" horzOverflow="overflow"/>
                </a:tc>
                <a:tc>
                  <a:txBody>
                    <a:bodyPr/>
                    <a:lstStyle/>
                    <a:p>
                      <a:pPr defTabSz="914400">
                        <a:defRPr sz="1800"/>
                      </a:pPr>
                      <a:r>
                        <a:t>1,36</a:t>
                      </a:r>
                    </a:p>
                  </a:txBody>
                  <a:tcPr marL="9525" marR="9525" marT="9525" marB="9525" anchor="b" anchorCtr="0" horzOverflow="overflow"/>
                </a:tc>
                <a:tc>
                  <a:txBody>
                    <a:bodyPr/>
                    <a:lstStyle/>
                    <a:p>
                      <a:pPr defTabSz="914400">
                        <a:defRPr sz="1800"/>
                      </a:pPr>
                      <a:r>
                        <a:t>1,45</a:t>
                      </a:r>
                    </a:p>
                  </a:txBody>
                  <a:tcPr marL="9525" marR="9525" marT="9525" marB="9525" anchor="b" anchorCtr="0" horzOverflow="overflow"/>
                </a:tc>
                <a:tc>
                  <a:txBody>
                    <a:bodyPr/>
                    <a:lstStyle/>
                    <a:p>
                      <a:pPr defTabSz="914400">
                        <a:defRPr sz="1800"/>
                      </a:pPr>
                      <a:r>
                        <a:t>1,47</a:t>
                      </a:r>
                    </a:p>
                  </a:txBody>
                  <a:tcPr marL="9525" marR="9525" marT="9525" marB="9525" anchor="b" anchorCtr="0" horzOverflow="overflow"/>
                </a:tc>
              </a:tr>
              <a:tr h="367019">
                <a:tc>
                  <a:txBody>
                    <a:bodyPr/>
                    <a:lstStyle/>
                    <a:p>
                      <a:pPr algn="l" defTabSz="914400">
                        <a:defRPr sz="1800"/>
                      </a:pPr>
                      <a:r>
                        <a:rPr>
                          <a:latin typeface="Calibri Light"/>
                          <a:ea typeface="Calibri Light"/>
                          <a:cs typeface="Calibri Light"/>
                          <a:sym typeface="Calibri Light"/>
                        </a:rPr>
                        <a:t>LFSR113</a:t>
                      </a:r>
                    </a:p>
                  </a:txBody>
                  <a:tcPr marL="9525" marR="9525" marT="9525" marB="9525" anchor="b" anchorCtr="0" horzOverflow="overflow"/>
                </a:tc>
                <a:tc>
                  <a:txBody>
                    <a:bodyPr/>
                    <a:lstStyle/>
                    <a:p>
                      <a:pPr defTabSz="914400">
                        <a:defRPr sz="1800"/>
                      </a:pPr>
                      <a:r>
                        <a:t>0,42</a:t>
                      </a:r>
                    </a:p>
                  </a:txBody>
                  <a:tcPr marL="9525" marR="9525" marT="9525" marB="9525" anchor="b" anchorCtr="0" horzOverflow="overflow"/>
                </a:tc>
                <a:tc>
                  <a:txBody>
                    <a:bodyPr/>
                    <a:lstStyle/>
                    <a:p>
                      <a:pPr defTabSz="914400">
                        <a:defRPr sz="1800"/>
                      </a:pPr>
                      <a:r>
                        <a:t>1,15</a:t>
                      </a:r>
                    </a:p>
                  </a:txBody>
                  <a:tcPr marL="9525" marR="9525" marT="9525" marB="9525" anchor="b" anchorCtr="0" horzOverflow="overflow"/>
                </a:tc>
                <a:tc>
                  <a:txBody>
                    <a:bodyPr/>
                    <a:lstStyle/>
                    <a:p>
                      <a:pPr defTabSz="914400">
                        <a:defRPr sz="1800"/>
                      </a:pPr>
                      <a:r>
                        <a:t>2,48</a:t>
                      </a:r>
                    </a:p>
                  </a:txBody>
                  <a:tcPr marL="9525" marR="9525" marT="9525" marB="9525" anchor="b" anchorCtr="0" horzOverflow="overflow"/>
                </a:tc>
                <a:tc>
                  <a:txBody>
                    <a:bodyPr/>
                    <a:lstStyle/>
                    <a:p>
                      <a:pPr defTabSz="914400">
                        <a:defRPr sz="1800"/>
                      </a:pPr>
                      <a:r>
                        <a:t>4,04</a:t>
                      </a:r>
                    </a:p>
                  </a:txBody>
                  <a:tcPr marL="9525" marR="9525" marT="9525" marB="9525" anchor="b" anchorCtr="0" horzOverflow="overflow"/>
                </a:tc>
              </a:tr>
              <a:tr h="367019">
                <a:tc>
                  <a:txBody>
                    <a:bodyPr/>
                    <a:lstStyle/>
                    <a:p>
                      <a:pPr algn="l" defTabSz="914400">
                        <a:defRPr sz="1800"/>
                      </a:pPr>
                      <a:r>
                        <a:rPr>
                          <a:latin typeface="Calibri Light"/>
                          <a:ea typeface="Calibri Light"/>
                          <a:cs typeface="Calibri Light"/>
                          <a:sym typeface="Calibri Light"/>
                        </a:rPr>
                        <a:t>PHILOX4X32X10</a:t>
                      </a:r>
                    </a:p>
                  </a:txBody>
                  <a:tcPr marL="9525" marR="9525" marT="9525" marB="9525" anchor="b" anchorCtr="0" horzOverflow="overflow"/>
                </a:tc>
                <a:tc>
                  <a:txBody>
                    <a:bodyPr/>
                    <a:lstStyle/>
                    <a:p>
                      <a:pPr defTabSz="914400">
                        <a:defRPr sz="1800"/>
                      </a:pPr>
                      <a:r>
                        <a:t>0,24</a:t>
                      </a:r>
                    </a:p>
                  </a:txBody>
                  <a:tcPr marL="9525" marR="9525" marT="9525" marB="9525" anchor="b" anchorCtr="0" horzOverflow="overflow"/>
                </a:tc>
                <a:tc>
                  <a:txBody>
                    <a:bodyPr/>
                    <a:lstStyle/>
                    <a:p>
                      <a:pPr defTabSz="914400">
                        <a:defRPr sz="1800"/>
                      </a:pPr>
                      <a:r>
                        <a:t>0,59</a:t>
                      </a:r>
                    </a:p>
                  </a:txBody>
                  <a:tcPr marL="9525" marR="9525" marT="9525" marB="9525" anchor="b" anchorCtr="0" horzOverflow="overflow"/>
                </a:tc>
                <a:tc>
                  <a:txBody>
                    <a:bodyPr/>
                    <a:lstStyle/>
                    <a:p>
                      <a:pPr defTabSz="914400">
                        <a:defRPr sz="1800"/>
                      </a:pPr>
                      <a:r>
                        <a:t>0,81</a:t>
                      </a:r>
                    </a:p>
                  </a:txBody>
                  <a:tcPr marL="9525" marR="9525" marT="9525" marB="9525" anchor="b" anchorCtr="0" horzOverflow="overflow"/>
                </a:tc>
                <a:tc>
                  <a:txBody>
                    <a:bodyPr/>
                    <a:lstStyle/>
                    <a:p>
                      <a:pPr defTabSz="914400">
                        <a:defRPr sz="1800"/>
                      </a:pPr>
                      <a:r>
                        <a:t>0,98</a:t>
                      </a:r>
                    </a:p>
                  </a:txBody>
                  <a:tcPr marL="9525" marR="9525" marT="9525" marB="9525" anchor="b" anchorCtr="0" horzOverflow="overflow"/>
                </a:tc>
              </a:tr>
            </a:tbl>
          </a:graphicData>
        </a:graphic>
      </p:graphicFrame>
      <p:pic>
        <p:nvPicPr>
          <p:cNvPr id="212" name="Объект 10" descr="Объект 10"/>
          <p:cNvPicPr>
            <a:picLocks noChangeAspect="1"/>
          </p:cNvPicPr>
          <p:nvPr/>
        </p:nvPicPr>
        <p:blipFill>
          <a:blip r:embed="rId3">
            <a:extLst/>
          </a:blip>
          <a:stretch>
            <a:fillRect/>
          </a:stretch>
        </p:blipFill>
        <p:spPr>
          <a:xfrm>
            <a:off x="6451251" y="2301906"/>
            <a:ext cx="5756480" cy="4029536"/>
          </a:xfrm>
          <a:prstGeom prst="rect">
            <a:avLst/>
          </a:prstGeom>
          <a:ln w="12700">
            <a:miter lim="400000"/>
          </a:ln>
        </p:spPr>
      </p:pic>
      <p:sp>
        <p:nvSpPr>
          <p:cNvPr id="213" name="Номер слайда 4"/>
          <p:cNvSpPr txBox="1"/>
          <p:nvPr>
            <p:ph type="sldNum" sz="quarter" idx="2"/>
          </p:nvPr>
        </p:nvSpPr>
        <p:spPr>
          <a:xfrm>
            <a:off x="11043974" y="6528092"/>
            <a:ext cx="168509" cy="228512"/>
          </a:xfrm>
          <a:prstGeom prst="rect">
            <a:avLst/>
          </a:prstGeom>
          <a:extLst>
            <a:ext uri="{C572A759-6A51-4108-AA02-DFA0A04FC94B}">
              <ma14:wrappingTextBoxFlag xmlns:ma14="http://schemas.microsoft.com/office/mac/drawingml/2011/main" val="1"/>
            </a:ext>
          </a:extLst>
        </p:spPr>
        <p:txBody>
          <a:bodyPr/>
          <a:lstStyle/>
          <a:p>
            <a:pPr/>
            <a:fld id="{86CB4B4D-7CA3-9044-876B-883B54F8677D}" type="slidenum"/>
          </a:p>
        </p:txBody>
      </p:sp>
      <p:sp>
        <p:nvSpPr>
          <p:cNvPr id="214" name="Прямоугольник 6"/>
          <p:cNvSpPr txBox="1"/>
          <p:nvPr/>
        </p:nvSpPr>
        <p:spPr>
          <a:xfrm>
            <a:off x="7058366" y="1450756"/>
            <a:ext cx="4542250" cy="934218"/>
          </a:xfrm>
          <a:prstGeom prst="rect">
            <a:avLst/>
          </a:prstGeom>
          <a:ln w="12700">
            <a:miter lim="400000"/>
          </a:ln>
          <a:extLst>
            <a:ext uri="{C572A759-6A51-4108-AA02-DFA0A04FC94B}">
              <ma14:wrappingTextBoxFlag xmlns:ma14="http://schemas.microsoft.com/office/mac/drawingml/2011/main" val="1"/>
            </a:ext>
          </a:extLst>
        </p:spPr>
        <p:txBody>
          <a:bodyPr lIns="45719" rIns="45719">
            <a:spAutoFit/>
          </a:bodyPr>
          <a:lstStyle/>
          <a:p>
            <a:pPr>
              <a:defRPr>
                <a:latin typeface="F16"/>
                <a:ea typeface="F16"/>
                <a:cs typeface="F16"/>
                <a:sym typeface="F16"/>
              </a:defRPr>
            </a:pPr>
            <a:r>
              <a:t>Intel(R) Xeon Phi(TM) CPU 7210 @ 1.30GHz</a:t>
            </a:r>
          </a:p>
          <a:p>
            <a:pPr algn="ctr"/>
            <a:r>
              <a:t>Compiler: </a:t>
            </a:r>
            <a:r>
              <a:rPr>
                <a:latin typeface="F16"/>
                <a:ea typeface="F16"/>
                <a:cs typeface="F16"/>
                <a:sym typeface="F16"/>
              </a:rPr>
              <a:t>gcc; </a:t>
            </a:r>
            <a:r>
              <a:t>Optimization level: </a:t>
            </a:r>
            <a:r>
              <a:rPr>
                <a:latin typeface="F16"/>
                <a:ea typeface="F16"/>
                <a:cs typeface="F16"/>
                <a:sym typeface="F16"/>
              </a:rPr>
              <a:t>–O0</a:t>
            </a:r>
          </a:p>
        </p:txBody>
      </p:sp>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Ретро">
  <a:themeElements>
    <a:clrScheme name="Ретро">
      <a:dk1>
        <a:srgbClr val="000000"/>
      </a:dk1>
      <a:lt1>
        <a:srgbClr val="FFFFFF"/>
      </a:lt1>
      <a:dk2>
        <a:srgbClr val="A7A7A7"/>
      </a:dk2>
      <a:lt2>
        <a:srgbClr val="535353"/>
      </a:lt2>
      <a:accent1>
        <a:srgbClr val="E48312"/>
      </a:accent1>
      <a:accent2>
        <a:srgbClr val="BD582C"/>
      </a:accent2>
      <a:accent3>
        <a:srgbClr val="865640"/>
      </a:accent3>
      <a:accent4>
        <a:srgbClr val="9B8357"/>
      </a:accent4>
      <a:accent5>
        <a:srgbClr val="C2BC80"/>
      </a:accent5>
      <a:accent6>
        <a:srgbClr val="94A088"/>
      </a:accent6>
      <a:hlink>
        <a:srgbClr val="0000FF"/>
      </a:hlink>
      <a:folHlink>
        <a:srgbClr val="FF00FF"/>
      </a:folHlink>
    </a:clrScheme>
    <a:fontScheme name="Ретро">
      <a:majorFont>
        <a:latin typeface="Helvetica"/>
        <a:ea typeface="Helvetica"/>
        <a:cs typeface="Helvetica"/>
      </a:majorFont>
      <a:minorFont>
        <a:latin typeface="Calibri"/>
        <a:ea typeface="Calibri"/>
        <a:cs typeface="Calibri"/>
      </a:minorFont>
    </a:fontScheme>
    <a:fmtScheme name="Ретро">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38100" dist="25400" dir="2700000">
              <a:srgbClr val="000000">
                <a:alpha val="60000"/>
              </a:srgbClr>
            </a:outerShdw>
          </a:effectLst>
        </a:effectStyle>
        <a:effectStyle>
          <a:effectLst>
            <a:outerShdw sx="100000" sy="100000" kx="0" ky="0" algn="b" rotWithShape="0" blurRad="38100" dist="25400" dir="2700000">
              <a:srgbClr val="000000">
                <a:alpha val="60000"/>
              </a:srgbClr>
            </a:outerShdw>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5875" cap="flat">
          <a:solidFill>
            <a:schemeClr val="accent1"/>
          </a:solidFill>
          <a:prstDash val="solid"/>
          <a:round/>
        </a:ln>
        <a:effectLst>
          <a:outerShdw sx="100000" sy="100000" kx="0" ky="0" algn="b" rotWithShape="0" blurRad="38100" dist="25400" dir="2700000">
            <a:srgbClr val="000000">
              <a:alpha val="60000"/>
            </a:srgbClr>
          </a:outerShdw>
        </a:effectLst>
        <a:sp3d/>
      </a:spPr>
      <a:bodyPr rot="0" spcFirstLastPara="1" vertOverflow="overflow" horzOverflow="overflow" vert="horz" wrap="square" lIns="45719" tIns="45719" rIns="45719" bIns="45719" numCol="1" spcCol="38100" rtlCol="0" anchor="ctr" upright="0">
        <a:spAutoFit/>
      </a:bodyPr>
      <a:lstStyle>
        <a:defPPr marL="0" marR="0" indent="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15875" cap="flat">
          <a:solidFill>
            <a:schemeClr val="accent1"/>
          </a:solidFill>
          <a:prstDash val="solid"/>
          <a:round/>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Ретро">
  <a:themeElements>
    <a:clrScheme name="Ретро">
      <a:dk1>
        <a:srgbClr val="000000"/>
      </a:dk1>
      <a:lt1>
        <a:srgbClr val="FFFFFF"/>
      </a:lt1>
      <a:dk2>
        <a:srgbClr val="A7A7A7"/>
      </a:dk2>
      <a:lt2>
        <a:srgbClr val="535353"/>
      </a:lt2>
      <a:accent1>
        <a:srgbClr val="E48312"/>
      </a:accent1>
      <a:accent2>
        <a:srgbClr val="BD582C"/>
      </a:accent2>
      <a:accent3>
        <a:srgbClr val="865640"/>
      </a:accent3>
      <a:accent4>
        <a:srgbClr val="9B8357"/>
      </a:accent4>
      <a:accent5>
        <a:srgbClr val="C2BC80"/>
      </a:accent5>
      <a:accent6>
        <a:srgbClr val="94A088"/>
      </a:accent6>
      <a:hlink>
        <a:srgbClr val="0000FF"/>
      </a:hlink>
      <a:folHlink>
        <a:srgbClr val="FF00FF"/>
      </a:folHlink>
    </a:clrScheme>
    <a:fontScheme name="Ретро">
      <a:majorFont>
        <a:latin typeface="Helvetica"/>
        <a:ea typeface="Helvetica"/>
        <a:cs typeface="Helvetica"/>
      </a:majorFont>
      <a:minorFont>
        <a:latin typeface="Calibri"/>
        <a:ea typeface="Calibri"/>
        <a:cs typeface="Calibri"/>
      </a:minorFont>
    </a:fontScheme>
    <a:fmtScheme name="Ретро">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sx="100000" sy="100000" kx="0" ky="0" algn="b" rotWithShape="0" blurRad="38100" dist="25400" dir="2700000">
              <a:srgbClr val="000000">
                <a:alpha val="60000"/>
              </a:srgbClr>
            </a:outerShdw>
          </a:effectLst>
        </a:effectStyle>
        <a:effectStyle>
          <a:effectLst>
            <a:outerShdw sx="100000" sy="100000" kx="0" ky="0" algn="b" rotWithShape="0" blurRad="38100" dist="25400" dir="2700000">
              <a:srgbClr val="000000">
                <a:alpha val="60000"/>
              </a:srgbClr>
            </a:outerShdw>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5875" cap="flat">
          <a:solidFill>
            <a:schemeClr val="accent1"/>
          </a:solidFill>
          <a:prstDash val="solid"/>
          <a:round/>
        </a:ln>
        <a:effectLst>
          <a:outerShdw sx="100000" sy="100000" kx="0" ky="0" algn="b" rotWithShape="0" blurRad="38100" dist="25400" dir="2700000">
            <a:srgbClr val="000000">
              <a:alpha val="60000"/>
            </a:srgbClr>
          </a:outerShdw>
        </a:effectLst>
        <a:sp3d/>
      </a:spPr>
      <a:bodyPr rot="0" spcFirstLastPara="1" vertOverflow="overflow" horzOverflow="overflow" vert="horz" wrap="square" lIns="45719" tIns="45719" rIns="45719" bIns="45719" numCol="1" spcCol="38100" rtlCol="0" anchor="ctr" upright="0">
        <a:spAutoFit/>
      </a:bodyPr>
      <a:lstStyle>
        <a:defPPr marL="0" marR="0" indent="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15875" cap="flat">
          <a:solidFill>
            <a:schemeClr val="accent1"/>
          </a:solidFill>
          <a:prstDash val="solid"/>
          <a:round/>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upright="0">
        <a:spAutoFit/>
      </a:bodyPr>
      <a:lstStyle>
        <a:defPPr marL="0" marR="0" indent="0" algn="l" defTabSz="457200" rtl="0" fontAlgn="auto" latinLnBrk="0"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