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1" r:id="rId8"/>
    <p:sldId id="268" r:id="rId9"/>
    <p:sldId id="264" r:id="rId10"/>
    <p:sldId id="265" r:id="rId11"/>
    <p:sldId id="260" r:id="rId12"/>
    <p:sldId id="275" r:id="rId13"/>
    <p:sldId id="263" r:id="rId14"/>
    <p:sldId id="262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2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1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3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0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2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9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6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F9F1-7F36-404B-9409-BA18C31102C3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293A-7BD7-4AE2-A409-363DE6D7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" y="4693634"/>
            <a:ext cx="1321394" cy="137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180" y="108604"/>
            <a:ext cx="8580120" cy="399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научно-учебной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Низкоразмерные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квантовые магнитные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Лаборатории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фурье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-спектроскопии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метода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фурье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-спектроскопии для исследования кристаллов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мультиферроиков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RFe</a:t>
            </a:r>
            <a:r>
              <a:rPr lang="ru-RU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ru-RU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)"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0310" y="4902182"/>
            <a:ext cx="613791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Чукалина Елена Петровна, старший научный сотрудник, к.ф.-м.н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ct val="115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спектроскопии Российской Академии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</a:t>
            </a:r>
          </a:p>
          <a:p>
            <a:pPr lvl="0" algn="ctr">
              <a:lnSpc>
                <a:spcPct val="115000"/>
              </a:lnSpc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108840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г. Троицк, ул. Физическая, 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Origin Ris Exp\Disser\6F11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" y="91984"/>
            <a:ext cx="5020408" cy="429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5107" y="4494294"/>
            <a:ext cx="5176068" cy="1938992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запрещенных спектральных линий в спектрах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SmFe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магнитоупорядоченной фазе обусловлено примешиванием к уровню Г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волновых функций соседних уровней Г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внутренним магнитным полем, возникающим при магнитном упорядочении.</a:t>
            </a: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27" y="614830"/>
            <a:ext cx="2418858" cy="295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5237616" y="3602923"/>
            <a:ext cx="3695370" cy="2943900"/>
            <a:chOff x="3611765" y="3509805"/>
            <a:chExt cx="2622506" cy="18530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11765" y="3509805"/>
              <a:ext cx="2622506" cy="1853017"/>
              <a:chOff x="3611765" y="3509805"/>
              <a:chExt cx="2622506" cy="1853017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3611765" y="5202996"/>
                <a:ext cx="2622506" cy="159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de-DE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Phys.: </a:t>
                </a:r>
                <a:r>
                  <a:rPr lang="de-DE" sz="105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Condens</a:t>
                </a:r>
                <a:r>
                  <a:rPr lang="de-DE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Matter 24</a:t>
                </a:r>
                <a:r>
                  <a:rPr lang="en-US" sz="105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386002 (2012).</a:t>
                </a:r>
                <a:endParaRPr lang="ru-RU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831" y="3509805"/>
                <a:ext cx="2262406" cy="1726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112093" y="4438955"/>
              <a:ext cx="1064483" cy="4843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400" dirty="0" smtClean="0"/>
                <a:t>T</a:t>
              </a:r>
              <a:r>
                <a:rPr lang="en-US" sz="2400" baseline="-25000" dirty="0"/>
                <a:t>N</a:t>
              </a:r>
              <a:r>
                <a:rPr lang="en-US" sz="2400" dirty="0" smtClean="0"/>
                <a:t> </a:t>
              </a:r>
              <a:r>
                <a:rPr lang="en-US" sz="2400" dirty="0"/>
                <a:t>= </a:t>
              </a:r>
              <a:r>
                <a:rPr lang="en-US" sz="2400" dirty="0" smtClean="0"/>
                <a:t>33K</a:t>
              </a:r>
            </a:p>
            <a:p>
              <a:pPr eaLnBrk="1" hangingPunct="1"/>
              <a:r>
                <a:rPr lang="en-US" sz="2000" dirty="0" err="1" smtClean="0"/>
                <a:t>B</a:t>
              </a:r>
              <a:r>
                <a:rPr lang="en-US" sz="2000" baseline="-25000" dirty="0" err="1" smtClean="0"/>
                <a:t>eff</a:t>
              </a:r>
              <a:r>
                <a:rPr lang="en-US" sz="2000" dirty="0" smtClean="0"/>
                <a:t> = 41,9 </a:t>
              </a:r>
              <a:r>
                <a:rPr lang="ru-RU" sz="2000" dirty="0" smtClean="0"/>
                <a:t>Тл</a:t>
              </a:r>
              <a:endParaRPr lang="ru-RU" sz="20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111678" y="91984"/>
            <a:ext cx="1899946" cy="46166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SmFe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7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0097" y="6260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58587"/>
              </p:ext>
            </p:extLst>
          </p:nvPr>
        </p:nvGraphicFramePr>
        <p:xfrm>
          <a:off x="345068" y="980728"/>
          <a:ext cx="244827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r:id="rId3" imgW="965200" imgH="228600" progId="Equation.3">
                  <p:embed/>
                </p:oleObj>
              </mc:Choice>
              <mc:Fallback>
                <p:oleObj r:id="rId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068" y="980728"/>
                        <a:ext cx="2448272" cy="57606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30097" y="6260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75326"/>
              </p:ext>
            </p:extLst>
          </p:nvPr>
        </p:nvGraphicFramePr>
        <p:xfrm>
          <a:off x="3070083" y="764704"/>
          <a:ext cx="562961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рмула" r:id="rId5" imgW="3568680" imgH="609480" progId="Equation.3">
                  <p:embed/>
                </p:oleObj>
              </mc:Choice>
              <mc:Fallback>
                <p:oleObj name="Формула" r:id="rId5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083" y="764704"/>
                        <a:ext cx="5629614" cy="10081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430460" y="549959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dirty="0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-30097" y="6260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-30097" y="6260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39933" y="2332700"/>
            <a:ext cx="3793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M.N. </a:t>
            </a:r>
            <a:r>
              <a:rPr lang="en-US" sz="1400" dirty="0" err="1"/>
              <a:t>Popova</a:t>
            </a:r>
            <a:r>
              <a:rPr lang="en-US" sz="1400" dirty="0"/>
              <a:t>, E.P. </a:t>
            </a:r>
            <a:r>
              <a:rPr lang="en-US" sz="1400" dirty="0" err="1"/>
              <a:t>Chukalina</a:t>
            </a:r>
            <a:r>
              <a:rPr lang="en-US" sz="1400" dirty="0"/>
              <a:t>, T.N. </a:t>
            </a:r>
            <a:r>
              <a:rPr lang="en-US" sz="1400" dirty="0" err="1"/>
              <a:t>Stanislavchuk</a:t>
            </a:r>
            <a:r>
              <a:rPr lang="en-US" sz="1400" dirty="0"/>
              <a:t>, B.Z. </a:t>
            </a:r>
            <a:r>
              <a:rPr lang="en-US" sz="1400" dirty="0" err="1"/>
              <a:t>Malkin</a:t>
            </a:r>
            <a:r>
              <a:rPr lang="en-US" sz="1400" dirty="0"/>
              <a:t>, E. Antic-</a:t>
            </a:r>
            <a:r>
              <a:rPr lang="en-US" sz="1400" dirty="0" err="1"/>
              <a:t>Fidancev</a:t>
            </a:r>
            <a:r>
              <a:rPr lang="en-US" sz="1400" dirty="0"/>
              <a:t>, L.N. </a:t>
            </a:r>
            <a:r>
              <a:rPr lang="en-US" sz="1400" dirty="0" err="1"/>
              <a:t>Bezmaternykh</a:t>
            </a:r>
            <a:r>
              <a:rPr lang="en-US" sz="1400" dirty="0" smtClean="0"/>
              <a:t>, </a:t>
            </a:r>
            <a:r>
              <a:rPr lang="en-US" sz="1400" dirty="0"/>
              <a:t>Phys. Rev. </a:t>
            </a:r>
            <a:r>
              <a:rPr lang="en-US" sz="1400" dirty="0" smtClean="0"/>
              <a:t>B 75, 224435 (2007)</a:t>
            </a:r>
            <a:endParaRPr lang="ru-RU" sz="1400" dirty="0"/>
          </a:p>
        </p:txBody>
      </p:sp>
      <p:cxnSp>
        <p:nvCxnSpPr>
          <p:cNvPr id="18" name="Соединительная линия уступом 17"/>
          <p:cNvCxnSpPr>
            <a:stCxn id="17" idx="1"/>
            <a:endCxn id="8" idx="3"/>
          </p:cNvCxnSpPr>
          <p:nvPr/>
        </p:nvCxnSpPr>
        <p:spPr>
          <a:xfrm rot="10800000">
            <a:off x="4638609" y="2078760"/>
            <a:ext cx="501325" cy="62327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7949" y="129188"/>
            <a:ext cx="743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теории кристаллического поля (Б.З. Малкин)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9632" y="1894093"/>
            <a:ext cx="8816848" cy="2063798"/>
            <a:chOff x="230184" y="2340744"/>
            <a:chExt cx="8816848" cy="2063798"/>
          </a:xfrm>
        </p:grpSpPr>
        <p:sp>
          <p:nvSpPr>
            <p:cNvPr id="8" name="TextBox 7"/>
            <p:cNvSpPr txBox="1"/>
            <p:nvPr/>
          </p:nvSpPr>
          <p:spPr>
            <a:xfrm>
              <a:off x="250736" y="2340744"/>
              <a:ext cx="4408424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Начальный набор параметров: </a:t>
              </a:r>
              <a:r>
                <a:rPr lang="en-US" dirty="0" err="1" smtClean="0"/>
                <a:t>NdFe</a:t>
              </a:r>
              <a:r>
                <a:rPr lang="ru-RU" baseline="-25000" dirty="0"/>
                <a:t>3</a:t>
              </a:r>
              <a:r>
                <a:rPr lang="ru-RU" dirty="0"/>
                <a:t>(</a:t>
              </a:r>
              <a:r>
                <a:rPr lang="en-US" dirty="0"/>
                <a:t>BO</a:t>
              </a:r>
              <a:r>
                <a:rPr lang="ru-RU" baseline="-25000" dirty="0"/>
                <a:t>3</a:t>
              </a:r>
              <a:r>
                <a:rPr lang="ru-RU" dirty="0"/>
                <a:t>)</a:t>
              </a:r>
              <a:r>
                <a:rPr lang="ru-RU" baseline="-25000" dirty="0"/>
                <a:t>4</a:t>
              </a:r>
              <a:endParaRPr lang="ru-RU" dirty="0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2326384" y="2710077"/>
              <a:ext cx="216024" cy="350288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0184" y="3094869"/>
              <a:ext cx="4408424" cy="5539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Варьирование параметров КП</a:t>
              </a:r>
            </a:p>
            <a:p>
              <a:pPr algn="ctr"/>
              <a:r>
                <a:rPr lang="ru-RU" sz="1200" dirty="0" smtClean="0"/>
                <a:t>(наилучшее согласие с экспериментом)</a:t>
              </a:r>
              <a:endParaRPr lang="ru-RU" sz="1200" dirty="0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2326384" y="3650622"/>
              <a:ext cx="216024" cy="350288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2353" y="4035210"/>
              <a:ext cx="3324086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Волновые функции</a:t>
              </a:r>
            </a:p>
          </p:txBody>
        </p:sp>
        <p:sp>
          <p:nvSpPr>
            <p:cNvPr id="25" name="Стрелка вниз 24"/>
            <p:cNvSpPr/>
            <p:nvPr/>
          </p:nvSpPr>
          <p:spPr>
            <a:xfrm rot="16200000">
              <a:off x="4255219" y="4020650"/>
              <a:ext cx="216024" cy="398449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38608" y="4009682"/>
              <a:ext cx="4408424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</a:t>
              </a:r>
              <a:r>
                <a:rPr lang="ru-RU" dirty="0" smtClean="0"/>
                <a:t>-факторы </a:t>
              </a:r>
              <a:r>
                <a:rPr lang="en-US" dirty="0" smtClean="0"/>
                <a:t>R</a:t>
              </a:r>
              <a:r>
                <a:rPr lang="en-US" baseline="30000" dirty="0" smtClean="0"/>
                <a:t>3+</a:t>
              </a:r>
              <a:r>
                <a:rPr lang="en-US" dirty="0" smtClean="0"/>
                <a:t> </a:t>
              </a:r>
              <a:r>
                <a:rPr lang="ru-RU" dirty="0" smtClean="0"/>
                <a:t>в основном состоянии</a:t>
              </a:r>
            </a:p>
          </p:txBody>
        </p: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98070"/>
              </p:ext>
            </p:extLst>
          </p:nvPr>
        </p:nvGraphicFramePr>
        <p:xfrm>
          <a:off x="1366767" y="4355861"/>
          <a:ext cx="60960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   p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Еu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2   0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4   0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6   0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 -3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 -3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6   6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-1048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575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432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484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-1255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619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551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-1239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697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519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7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97017" y="280496"/>
            <a:ext cx="8844418" cy="2575532"/>
            <a:chOff x="197017" y="235139"/>
            <a:chExt cx="8844418" cy="257553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97017" y="697735"/>
              <a:ext cx="3831498" cy="523220"/>
            </a:xfrm>
            <a:prstGeom prst="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/>
                <a:t>|G</a:t>
              </a:r>
              <a:r>
                <a:rPr lang="en-US" sz="2800" baseline="-25000" dirty="0">
                  <a:sym typeface="Symbol"/>
                </a:rPr>
                <a:t></a:t>
              </a:r>
              <a:r>
                <a:rPr lang="ru-RU" sz="2800" dirty="0"/>
                <a:t>|=2,2 и |G</a:t>
              </a:r>
              <a:r>
                <a:rPr lang="ru-RU" sz="2800" baseline="-25000" dirty="0"/>
                <a:t>||</a:t>
              </a:r>
              <a:r>
                <a:rPr lang="ru-RU" sz="2800" dirty="0"/>
                <a:t>|</a:t>
              </a:r>
              <a:r>
                <a:rPr lang="en-US" sz="2800" dirty="0"/>
                <a:t> </a:t>
              </a:r>
              <a:r>
                <a:rPr lang="ru-RU" sz="2800" dirty="0"/>
                <a:t>=</a:t>
              </a:r>
              <a:r>
                <a:rPr lang="en-US" sz="2800" dirty="0"/>
                <a:t> </a:t>
              </a:r>
              <a:r>
                <a:rPr lang="ru-RU" sz="2800" dirty="0"/>
                <a:t>0,328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1031" y="235139"/>
              <a:ext cx="2363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Спиновый </a:t>
              </a:r>
              <a:r>
                <a:rPr lang="en-US" sz="2000" dirty="0" smtClean="0"/>
                <a:t>G-</a:t>
              </a:r>
              <a:r>
                <a:rPr lang="ru-RU" sz="2000" dirty="0" smtClean="0"/>
                <a:t>фактор</a:t>
              </a:r>
              <a:endParaRPr lang="ru-RU" sz="2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26758" y="1294764"/>
              <a:ext cx="1972015" cy="523220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/>
                <a:t>G</a:t>
              </a:r>
              <a:r>
                <a:rPr lang="en-US" sz="2800" baseline="-25000" dirty="0">
                  <a:sym typeface="Symbol"/>
                </a:rPr>
                <a:t></a:t>
              </a:r>
              <a:r>
                <a:rPr lang="ru-RU" sz="2800" dirty="0"/>
                <a:t>/G</a:t>
              </a:r>
              <a:r>
                <a:rPr lang="ru-RU" sz="2800" baseline="-25000" dirty="0"/>
                <a:t>||</a:t>
              </a:r>
              <a:r>
                <a:rPr lang="ru-RU" sz="2800" dirty="0"/>
                <a:t>=6,71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40446" y="697735"/>
              <a:ext cx="4300989" cy="523220"/>
            </a:xfrm>
            <a:prstGeom prst="rect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|</a:t>
              </a:r>
              <a:r>
                <a:rPr lang="en-US" sz="2800" dirty="0" smtClean="0"/>
                <a:t>g</a:t>
              </a:r>
              <a:r>
                <a:rPr lang="en-US" sz="2800" baseline="-25000" dirty="0" smtClean="0">
                  <a:sym typeface="Symbol"/>
                </a:rPr>
                <a:t></a:t>
              </a:r>
              <a:r>
                <a:rPr lang="ru-RU" sz="2800" dirty="0"/>
                <a:t>|=</a:t>
              </a:r>
              <a:r>
                <a:rPr lang="ru-RU" sz="2800" dirty="0" smtClean="0"/>
                <a:t>0,679 </a:t>
              </a:r>
              <a:r>
                <a:rPr lang="ru-RU" sz="2800" dirty="0"/>
                <a:t>и </a:t>
              </a:r>
              <a:r>
                <a:rPr lang="ru-RU" sz="2800" dirty="0" smtClean="0"/>
                <a:t>|</a:t>
              </a:r>
              <a:r>
                <a:rPr lang="en-US" sz="2800" dirty="0" smtClean="0"/>
                <a:t>g</a:t>
              </a:r>
              <a:r>
                <a:rPr lang="ru-RU" sz="2800" baseline="-25000" dirty="0" smtClean="0"/>
                <a:t>||</a:t>
              </a:r>
              <a:r>
                <a:rPr lang="ru-RU" sz="2800" dirty="0" smtClean="0"/>
                <a:t>|</a:t>
              </a:r>
              <a:r>
                <a:rPr lang="en-US" sz="2800" dirty="0"/>
                <a:t> </a:t>
              </a:r>
              <a:r>
                <a:rPr lang="ru-RU" sz="2800" dirty="0"/>
                <a:t>=</a:t>
              </a:r>
              <a:r>
                <a:rPr lang="en-US" sz="2800" dirty="0"/>
                <a:t> </a:t>
              </a:r>
              <a:r>
                <a:rPr lang="ru-RU" sz="2800" dirty="0" smtClean="0"/>
                <a:t>0,491</a:t>
              </a:r>
              <a:endParaRPr lang="ru-RU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3022" y="256842"/>
              <a:ext cx="281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  <a:r>
                <a:rPr lang="en-US" sz="2000" dirty="0" smtClean="0"/>
                <a:t>-</a:t>
              </a:r>
              <a:r>
                <a:rPr lang="ru-RU" sz="2000" dirty="0" smtClean="0"/>
                <a:t>фактор</a:t>
              </a:r>
              <a:r>
                <a:rPr lang="en-US" sz="2000" dirty="0" smtClean="0"/>
                <a:t> </a:t>
              </a:r>
              <a:r>
                <a:rPr lang="ru-RU" sz="2000" dirty="0" err="1" smtClean="0"/>
                <a:t>осн</a:t>
              </a:r>
              <a:r>
                <a:rPr lang="ru-RU" sz="2000" dirty="0" smtClean="0"/>
                <a:t>. состояния</a:t>
              </a:r>
              <a:endParaRPr lang="ru-RU" sz="2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83967" y="1294764"/>
              <a:ext cx="2013949" cy="523220"/>
            </a:xfrm>
            <a:prstGeom prst="rect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800" dirty="0"/>
                <a:t>g</a:t>
              </a:r>
              <a:r>
                <a:rPr lang="en-US" sz="2800" baseline="-25000" dirty="0">
                  <a:sym typeface="Symbol"/>
                </a:rPr>
                <a:t></a:t>
              </a:r>
              <a:r>
                <a:rPr lang="ru-RU" sz="2800" dirty="0"/>
                <a:t>/g</a:t>
              </a:r>
              <a:r>
                <a:rPr lang="ru-RU" sz="2800" baseline="-25000" dirty="0"/>
                <a:t>||</a:t>
              </a:r>
              <a:r>
                <a:rPr lang="en-US" sz="2800" dirty="0"/>
                <a:t> </a:t>
              </a:r>
              <a:r>
                <a:rPr lang="ru-RU" sz="2800" dirty="0"/>
                <a:t>=</a:t>
              </a:r>
              <a:r>
                <a:rPr lang="en-US" sz="2800" dirty="0"/>
                <a:t> </a:t>
              </a:r>
              <a:r>
                <a:rPr lang="ru-RU" sz="2800" dirty="0"/>
                <a:t>1,38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56242" y="1979674"/>
              <a:ext cx="7848872" cy="83099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 smtClean="0"/>
                <a:t>В </a:t>
              </a:r>
              <a:r>
                <a:rPr lang="en-US" sz="2400" dirty="0" smtClean="0"/>
                <a:t>SmFe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(BO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)</a:t>
              </a:r>
              <a:r>
                <a:rPr lang="en-US" sz="2400" baseline="-25000" dirty="0" smtClean="0"/>
                <a:t>4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обменная </a:t>
              </a:r>
              <a:r>
                <a:rPr lang="ru-RU" sz="2400" dirty="0"/>
                <a:t>анизотропия существенно сильнее магнитной анизотропии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502787" y="62886"/>
            <a:ext cx="1843774" cy="46166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SmFe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BO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24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97017" y="2945631"/>
            <a:ext cx="8904800" cy="3863976"/>
            <a:chOff x="197017" y="2945631"/>
            <a:chExt cx="8904800" cy="38639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56242" y="2945631"/>
              <a:ext cx="7932041" cy="2790893"/>
              <a:chOff x="598717" y="3083654"/>
              <a:chExt cx="7932041" cy="2790893"/>
            </a:xfrm>
          </p:grpSpPr>
          <p:pic>
            <p:nvPicPr>
              <p:cNvPr id="12" name="Рисунок 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717" y="3083654"/>
                <a:ext cx="3376306" cy="279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2" descr="J:\Магистратура\Диплом - Магистр\Рисунки\восприимчивость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303" y="3136268"/>
                <a:ext cx="3454455" cy="2685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197017" y="5893971"/>
              <a:ext cx="41764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/>
                <a:t>Измеренные (</a:t>
              </a:r>
              <a:r>
                <a:rPr lang="ru-RU" sz="1400" dirty="0">
                  <a:sym typeface="Symbol"/>
                </a:rPr>
                <a:t></a:t>
              </a:r>
              <a:r>
                <a:rPr lang="en-US" sz="1400" baseline="-25000" dirty="0" err="1"/>
                <a:t>exp</a:t>
              </a:r>
              <a:r>
                <a:rPr lang="ru-RU" sz="1400" dirty="0"/>
                <a:t>, заполненные символы) и вычисленные (</a:t>
              </a:r>
              <a:r>
                <a:rPr lang="ru-RU" sz="1400" dirty="0">
                  <a:sym typeface="Symbol"/>
                </a:rPr>
                <a:t></a:t>
              </a:r>
              <a:r>
                <a:rPr lang="en-US" sz="1400" baseline="-25000" dirty="0" err="1"/>
                <a:t>th</a:t>
              </a:r>
              <a:r>
                <a:rPr lang="ru-RU" sz="1400" dirty="0"/>
                <a:t>, пустые символы) расщепления дублетов в спектре иона </a:t>
              </a:r>
              <a:r>
                <a:rPr lang="en-US" sz="1400" b="1" dirty="0" err="1">
                  <a:solidFill>
                    <a:schemeClr val="accent3">
                      <a:lumMod val="75000"/>
                    </a:schemeClr>
                  </a:solidFill>
                </a:rPr>
                <a:t>Sm</a:t>
              </a:r>
              <a:r>
                <a:rPr lang="ru-RU" sz="1400" b="1" baseline="30000" dirty="0">
                  <a:solidFill>
                    <a:schemeClr val="accent3">
                      <a:lumMod val="75000"/>
                    </a:schemeClr>
                  </a:solidFill>
                </a:rPr>
                <a:t>3+</a:t>
              </a:r>
              <a:r>
                <a:rPr lang="ru-RU" sz="1400" dirty="0"/>
                <a:t> при температуре 5 К.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41060" y="5717000"/>
              <a:ext cx="4560757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300" dirty="0"/>
                <a:t>Вычисленные (сплошные линии) температурные зависимости компонент тензора статической магнитной восприимчивости кристалла </a:t>
              </a:r>
              <a:r>
                <a:rPr lang="en-US" sz="1300" b="1" dirty="0" err="1">
                  <a:solidFill>
                    <a:schemeClr val="accent6">
                      <a:lumMod val="75000"/>
                    </a:schemeClr>
                  </a:solidFill>
                </a:rPr>
                <a:t>SmFe</a:t>
              </a:r>
              <a:r>
                <a:rPr lang="ru-RU" sz="1300" b="1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ru-RU" sz="1300" b="1" dirty="0">
                  <a:solidFill>
                    <a:schemeClr val="accent6">
                      <a:lumMod val="75000"/>
                    </a:schemeClr>
                  </a:solidFill>
                </a:rPr>
                <a:t>(</a:t>
              </a:r>
              <a:r>
                <a:rPr lang="en-US" sz="1300" b="1" dirty="0">
                  <a:solidFill>
                    <a:schemeClr val="accent6">
                      <a:lumMod val="75000"/>
                    </a:schemeClr>
                  </a:solidFill>
                </a:rPr>
                <a:t>BO</a:t>
              </a:r>
              <a:r>
                <a:rPr lang="ru-RU" sz="1300" b="1" baseline="-25000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ru-RU" sz="1300" b="1" dirty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  <a:r>
                <a:rPr lang="ru-RU" sz="1300" b="1" baseline="-25000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ru-RU" sz="1300" dirty="0" smtClean="0"/>
                <a:t>. Точки – данные из работы </a:t>
              </a:r>
              <a:r>
                <a:rPr lang="en-US" sz="1300" dirty="0" smtClean="0"/>
                <a:t>[</a:t>
              </a:r>
              <a:r>
                <a:rPr lang="ru-RU" sz="1300" dirty="0"/>
                <a:t>А. А. Демидов, Д. В. Волков, И. А. Гудим, Е. В. Еремин, В. Л. </a:t>
              </a:r>
              <a:r>
                <a:rPr lang="ru-RU" sz="1300" dirty="0" err="1"/>
                <a:t>Темеров</a:t>
              </a:r>
              <a:r>
                <a:rPr lang="ru-RU" sz="1300" dirty="0"/>
                <a:t>, ЖЭТФ 143, 922 (2013</a:t>
              </a:r>
              <a:r>
                <a:rPr lang="ru-RU" sz="1300" dirty="0" smtClean="0"/>
                <a:t>)</a:t>
              </a:r>
              <a:r>
                <a:rPr lang="en-US" sz="1300" dirty="0" smtClean="0"/>
                <a:t>]</a:t>
              </a:r>
              <a:r>
                <a:rPr lang="ru-RU" sz="1300" dirty="0" smtClean="0"/>
                <a:t>.</a:t>
              </a:r>
              <a:endParaRPr lang="ru-RU" sz="13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73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митрий\Dropbox\Диссертация\Рисунки\HoFBmapA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5" y="3294792"/>
            <a:ext cx="2826956" cy="35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64448" y="39755"/>
            <a:ext cx="4053417" cy="3278825"/>
            <a:chOff x="4217865" y="71139"/>
            <a:chExt cx="4416181" cy="358992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865" y="71139"/>
              <a:ext cx="4416181" cy="3589928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4887325" y="430795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ErFe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66127" y="4029590"/>
            <a:ext cx="2631337" cy="193899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обменного взаимодействия в обменное поле, действующее на ионы редкой земли в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RFe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является доминирующим.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4947012" y="139997"/>
            <a:ext cx="3633286" cy="3024694"/>
            <a:chOff x="271564" y="3820129"/>
            <a:chExt cx="3394829" cy="284201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71564" y="3820129"/>
              <a:ext cx="3394829" cy="2842010"/>
              <a:chOff x="271564" y="3820129"/>
              <a:chExt cx="3394829" cy="284201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71564" y="3820129"/>
                <a:ext cx="3394829" cy="2842010"/>
                <a:chOff x="271564" y="3820129"/>
                <a:chExt cx="3394829" cy="2842010"/>
              </a:xfrm>
            </p:grpSpPr>
            <p:grpSp>
              <p:nvGrpSpPr>
                <p:cNvPr id="4" name="Группа 3"/>
                <p:cNvGrpSpPr/>
                <p:nvPr/>
              </p:nvGrpSpPr>
              <p:grpSpPr>
                <a:xfrm>
                  <a:off x="271564" y="3820129"/>
                  <a:ext cx="3394829" cy="2842010"/>
                  <a:chOff x="3347418" y="3437152"/>
                  <a:chExt cx="3489533" cy="2584152"/>
                </a:xfrm>
              </p:grpSpPr>
              <p:pic>
                <p:nvPicPr>
                  <p:cNvPr id="5" name="Рисунок 4"/>
                  <p:cNvPicPr/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47418" y="3437152"/>
                    <a:ext cx="3489533" cy="2584152"/>
                  </a:xfrm>
                  <a:prstGeom prst="rect">
                    <a:avLst/>
                  </a:prstGeom>
                  <a:ln w="12700">
                    <a:noFill/>
                  </a:ln>
                </p:spPr>
              </p:pic>
              <p:sp>
                <p:nvSpPr>
                  <p:cNvPr id="6" name="Text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4379" y="4163818"/>
                    <a:ext cx="1265780" cy="41977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xtLst/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sz="2400" dirty="0" smtClean="0"/>
                      <a:t>T</a:t>
                    </a:r>
                    <a:r>
                      <a:rPr lang="en-US" sz="2400" baseline="-25000" dirty="0"/>
                      <a:t>N</a:t>
                    </a:r>
                    <a:r>
                      <a:rPr lang="en-US" sz="2400" dirty="0" smtClean="0"/>
                      <a:t> </a:t>
                    </a:r>
                    <a:r>
                      <a:rPr lang="en-US" sz="2400" dirty="0"/>
                      <a:t>= </a:t>
                    </a:r>
                    <a:r>
                      <a:rPr lang="en-US" sz="2400" dirty="0" smtClean="0"/>
                      <a:t>39K</a:t>
                    </a:r>
                    <a:endParaRPr lang="ru-RU" sz="2400" dirty="0"/>
                  </a:p>
                </p:txBody>
              </p:sp>
            </p:grpSp>
            <p:sp>
              <p:nvSpPr>
                <p:cNvPr id="11" name="Прямоугольник 10"/>
                <p:cNvSpPr/>
                <p:nvPr/>
              </p:nvSpPr>
              <p:spPr>
                <a:xfrm>
                  <a:off x="2037418" y="3889033"/>
                  <a:ext cx="1338828" cy="369332"/>
                </a:xfrm>
                <a:prstGeom prst="rect">
                  <a:avLst/>
                </a:prstGeom>
                <a:ln w="127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ErFe</a:t>
                  </a:r>
                  <a:r>
                    <a:rPr lang="en-US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(BO</a:t>
                  </a:r>
                  <a:r>
                    <a:rPr lang="en-US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en-US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ru-RU" dirty="0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914467" y="5782359"/>
                <a:ext cx="1340623" cy="369332"/>
              </a:xfrm>
              <a:prstGeom prst="rect">
                <a:avLst/>
              </a:prstGeom>
              <a:ln w="127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ru-RU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eff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1,5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Тл</a:t>
                </a:r>
                <a:endParaRPr lang="ru-RU" dirty="0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777285" y="5241134"/>
              <a:ext cx="1614989" cy="40011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∆</a:t>
              </a:r>
              <a:r>
                <a:rPr lang="ru-RU" sz="2000" baseline="-25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</a:t>
              </a:r>
              <a:r>
                <a:rPr lang="ru-RU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6,3 см</a:t>
              </a:r>
              <a:r>
                <a:rPr lang="ru-RU" sz="2000" baseline="30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-1</a:t>
              </a:r>
              <a:endParaRPr lang="ru-RU" sz="2000" baseline="300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827783" y="3147622"/>
            <a:ext cx="3871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J. Phys.: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Condens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Matter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22, 206002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2)</a:t>
            </a: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999531" y="3474696"/>
            <a:ext cx="3656503" cy="3281645"/>
            <a:chOff x="6493487" y="3342541"/>
            <a:chExt cx="2798089" cy="2407491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6493487" y="3342541"/>
              <a:ext cx="2798089" cy="2407491"/>
              <a:chOff x="6493487" y="3342541"/>
              <a:chExt cx="2798089" cy="2407491"/>
            </a:xfrm>
          </p:grpSpPr>
          <p:grpSp>
            <p:nvGrpSpPr>
              <p:cNvPr id="29" name="Группа 28"/>
              <p:cNvGrpSpPr/>
              <p:nvPr/>
            </p:nvGrpSpPr>
            <p:grpSpPr>
              <a:xfrm>
                <a:off x="6493487" y="3342541"/>
                <a:ext cx="2798089" cy="2407491"/>
                <a:chOff x="6493487" y="3342541"/>
                <a:chExt cx="2798089" cy="2407491"/>
              </a:xfrm>
            </p:grpSpPr>
            <p:pic>
              <p:nvPicPr>
                <p:cNvPr id="26" name="Рисунок 2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34041" y="3342541"/>
                  <a:ext cx="2338496" cy="2181699"/>
                </a:xfrm>
                <a:prstGeom prst="rect">
                  <a:avLst/>
                </a:prstGeom>
              </p:spPr>
            </p:pic>
            <p:sp>
              <p:nvSpPr>
                <p:cNvPr id="27" name="Прямоугольник 26"/>
                <p:cNvSpPr/>
                <p:nvPr/>
              </p:nvSpPr>
              <p:spPr>
                <a:xfrm>
                  <a:off x="6493487" y="5524240"/>
                  <a:ext cx="2798089" cy="2257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J. Phys.: </a:t>
                  </a:r>
                  <a:r>
                    <a:rPr lang="en-US" sz="1400" dirty="0" err="1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Condens</a:t>
                  </a:r>
                  <a:r>
                    <a:rPr lang="en-US" sz="14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 </a:t>
                  </a:r>
                  <a:r>
                    <a:rPr lang="ru-RU" sz="1400" dirty="0" err="1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Matter</a:t>
                  </a:r>
                  <a:r>
                    <a:rPr lang="en-US" sz="14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ru-RU" sz="14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20</a:t>
                  </a:r>
                  <a:r>
                    <a:rPr lang="ru-RU" sz="14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, </a:t>
                  </a:r>
                  <a:r>
                    <a:rPr lang="ru-RU" sz="14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365209</a:t>
                  </a:r>
                  <a:r>
                    <a:rPr lang="en-US" sz="14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(</a:t>
                  </a:r>
                  <a:r>
                    <a:rPr lang="ru-RU" sz="14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2008</a:t>
                  </a:r>
                  <a:r>
                    <a:rPr lang="en-US" sz="1400" dirty="0" smtClean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)</a:t>
                  </a:r>
                  <a:endParaRPr lang="ru-RU" sz="1400" dirty="0"/>
                </a:p>
              </p:txBody>
            </p:sp>
          </p:grpSp>
          <p:sp>
            <p:nvSpPr>
              <p:cNvPr id="28" name="Прямоугольник 27"/>
              <p:cNvSpPr/>
              <p:nvPr/>
            </p:nvSpPr>
            <p:spPr>
              <a:xfrm>
                <a:off x="7528318" y="3749624"/>
                <a:ext cx="1130438" cy="307777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HoFe</a:t>
                </a:r>
                <a:r>
                  <a:rPr lang="en-US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(BO</a:t>
                </a:r>
                <a:r>
                  <a:rPr lang="en-US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400" dirty="0"/>
              </a:p>
            </p:txBody>
          </p:sp>
        </p:grp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7438668" y="4649995"/>
              <a:ext cx="808625" cy="2935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sz="2000" dirty="0" smtClean="0"/>
                <a:t>T</a:t>
              </a:r>
              <a:r>
                <a:rPr lang="en-US" sz="2000" baseline="-25000" dirty="0"/>
                <a:t>N</a:t>
              </a:r>
              <a:r>
                <a:rPr lang="en-US" sz="2000" dirty="0" smtClean="0"/>
                <a:t> </a:t>
              </a:r>
              <a:r>
                <a:rPr lang="en-US" sz="2000" dirty="0"/>
                <a:t>= </a:t>
              </a:r>
              <a:r>
                <a:rPr lang="en-US" sz="2000" dirty="0" smtClean="0"/>
                <a:t>39K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4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5876" y="3559303"/>
            <a:ext cx="8946922" cy="3220879"/>
            <a:chOff x="115876" y="3559303"/>
            <a:chExt cx="8946922" cy="322087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76" y="3612788"/>
              <a:ext cx="3742049" cy="3167394"/>
            </a:xfrm>
            <a:prstGeom prst="rect">
              <a:avLst/>
            </a:prstGeom>
          </p:spPr>
        </p:pic>
        <p:grpSp>
          <p:nvGrpSpPr>
            <p:cNvPr id="32" name="Группа 31"/>
            <p:cNvGrpSpPr/>
            <p:nvPr/>
          </p:nvGrpSpPr>
          <p:grpSpPr>
            <a:xfrm>
              <a:off x="2206972" y="3559303"/>
              <a:ext cx="6855826" cy="3055274"/>
              <a:chOff x="2288174" y="169210"/>
              <a:chExt cx="6855826" cy="3055274"/>
            </a:xfrm>
          </p:grpSpPr>
          <p:sp>
            <p:nvSpPr>
              <p:cNvPr id="53" name="TextBox 52"/>
              <p:cNvSpPr txBox="1">
                <a:spLocks noChangeArrowheads="1"/>
              </p:cNvSpPr>
              <p:nvPr/>
            </p:nvSpPr>
            <p:spPr bwMode="auto">
              <a:xfrm>
                <a:off x="2288174" y="607871"/>
                <a:ext cx="1453733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/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431K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9" name="Рисунок 38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2278" y="723082"/>
                <a:ext cx="2157633" cy="170324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0" name="Группа 39"/>
              <p:cNvGrpSpPr/>
              <p:nvPr/>
            </p:nvGrpSpPr>
            <p:grpSpPr>
              <a:xfrm>
                <a:off x="4280427" y="790957"/>
                <a:ext cx="2160794" cy="1705709"/>
                <a:chOff x="2897393" y="845460"/>
                <a:chExt cx="3839462" cy="2918099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2897393" y="845460"/>
                  <a:ext cx="3839462" cy="2918099"/>
                  <a:chOff x="2897393" y="845460"/>
                  <a:chExt cx="3839462" cy="2918099"/>
                </a:xfrm>
              </p:grpSpPr>
              <p:pic>
                <p:nvPicPr>
                  <p:cNvPr id="50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97393" y="845460"/>
                    <a:ext cx="3839462" cy="29180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684354" y="2202804"/>
                    <a:ext cx="684771" cy="74778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2800" dirty="0"/>
                  </a:p>
                </p:txBody>
              </p:sp>
            </p:grpSp>
            <p:sp>
              <p:nvSpPr>
                <p:cNvPr id="49" name="Прямоугольник 48"/>
                <p:cNvSpPr/>
                <p:nvPr/>
              </p:nvSpPr>
              <p:spPr>
                <a:xfrm>
                  <a:off x="6199306" y="2532724"/>
                  <a:ext cx="214160" cy="6724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4280427" y="2762819"/>
                <a:ext cx="28627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J. of Solid State Chemistry 172, 438 (2003)</a:t>
                </a:r>
              </a:p>
              <a:p>
                <a:r>
                  <a:rPr lang="en-US" sz="1200" b="1" dirty="0" err="1" smtClean="0">
                    <a:solidFill>
                      <a:srgbClr val="FF0000"/>
                    </a:solidFill>
                  </a:rPr>
                  <a:t>Phys.Rev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. B 74, 024403 (2006)</a:t>
                </a:r>
                <a:endParaRPr lang="ru-RU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/>
              <p:cNvSpPr txBox="1">
                <a:spLocks noChangeArrowheads="1"/>
              </p:cNvSpPr>
              <p:nvPr/>
            </p:nvSpPr>
            <p:spPr bwMode="auto">
              <a:xfrm>
                <a:off x="5822512" y="2344046"/>
                <a:ext cx="1153201" cy="40011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T</a:t>
                </a:r>
                <a:r>
                  <a:rPr lang="en-US" sz="2000" baseline="-25000" dirty="0"/>
                  <a:t>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340K</a:t>
                </a:r>
                <a:endParaRPr lang="ru-RU" sz="2000" dirty="0"/>
              </a:p>
            </p:txBody>
          </p:sp>
          <p:sp>
            <p:nvSpPr>
              <p:cNvPr id="43" name="TextBox 42"/>
              <p:cNvSpPr txBox="1">
                <a:spLocks noChangeArrowheads="1"/>
              </p:cNvSpPr>
              <p:nvPr/>
            </p:nvSpPr>
            <p:spPr bwMode="auto">
              <a:xfrm>
                <a:off x="7950812" y="2306912"/>
                <a:ext cx="1153201" cy="40011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/>
                <a:r>
                  <a:rPr lang="en-US" sz="2000" dirty="0" smtClean="0"/>
                  <a:t>T</a:t>
                </a:r>
                <a:r>
                  <a:rPr lang="en-US" sz="2000" baseline="-25000" dirty="0"/>
                  <a:t>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ru-RU" sz="2000" dirty="0" smtClean="0"/>
                  <a:t>439</a:t>
                </a:r>
                <a:r>
                  <a:rPr lang="en-US" sz="2000" dirty="0" smtClean="0"/>
                  <a:t>K</a:t>
                </a:r>
                <a:endParaRPr lang="ru-RU" sz="2000" dirty="0"/>
              </a:p>
            </p:txBody>
          </p:sp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7251679" y="2855151"/>
                <a:ext cx="170271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just"/>
                <a:r>
                  <a:rPr lang="en-US" altLang="ru-RU" sz="1200" b="1" dirty="0">
                    <a:solidFill>
                      <a:schemeClr val="tx1"/>
                    </a:solidFill>
                  </a:rPr>
                  <a:t>JMMM 384 , 255</a:t>
                </a:r>
                <a:r>
                  <a:rPr lang="ru-RU" altLang="ru-RU" sz="12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ru-RU" sz="1200" b="1" dirty="0">
                    <a:solidFill>
                      <a:schemeClr val="tx1"/>
                    </a:solidFill>
                  </a:rPr>
                  <a:t>(</a:t>
                </a:r>
                <a:r>
                  <a:rPr lang="ru-RU" altLang="ru-RU" sz="1200" b="1" dirty="0" smtClean="0">
                    <a:solidFill>
                      <a:schemeClr val="tx1"/>
                    </a:solidFill>
                  </a:rPr>
                  <a:t>20</a:t>
                </a:r>
                <a:r>
                  <a:rPr lang="en-US" altLang="ru-RU" sz="1200" b="1" dirty="0" smtClean="0">
                    <a:solidFill>
                      <a:schemeClr val="tx1"/>
                    </a:solidFill>
                  </a:rPr>
                  <a:t>15)</a:t>
                </a:r>
                <a:endParaRPr lang="ru-RU" altLang="ru-RU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5" name="Группа 44"/>
              <p:cNvGrpSpPr/>
              <p:nvPr/>
            </p:nvGrpSpPr>
            <p:grpSpPr>
              <a:xfrm>
                <a:off x="4207560" y="169210"/>
                <a:ext cx="4936440" cy="461665"/>
                <a:chOff x="4207560" y="169210"/>
                <a:chExt cx="4936440" cy="461665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4562809" y="169210"/>
                  <a:ext cx="458119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ErFe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(BO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lang="en-US" sz="24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r>
                    <a:rPr lang="ru-RU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на основе 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</a:t>
                  </a:r>
                  <a:r>
                    <a:rPr lang="ru-RU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</a:t>
                  </a:r>
                  <a:r>
                    <a:rPr lang="ru-RU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ru-RU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  <a:endPara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7" name="Прямая со стрелкой 46"/>
                <p:cNvCxnSpPr/>
                <p:nvPr/>
              </p:nvCxnSpPr>
              <p:spPr>
                <a:xfrm flipH="1">
                  <a:off x="4207560" y="399389"/>
                  <a:ext cx="415215" cy="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Группа 3"/>
          <p:cNvGrpSpPr/>
          <p:nvPr/>
        </p:nvGrpSpPr>
        <p:grpSpPr>
          <a:xfrm>
            <a:off x="151621" y="0"/>
            <a:ext cx="8871972" cy="3562873"/>
            <a:chOff x="151621" y="0"/>
            <a:chExt cx="8871972" cy="356287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1621" y="0"/>
              <a:ext cx="8871972" cy="3562873"/>
              <a:chOff x="184638" y="3110489"/>
              <a:chExt cx="8871972" cy="3562873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3608" y="3110489"/>
                <a:ext cx="2940781" cy="2668801"/>
              </a:xfrm>
              <a:prstGeom prst="rect">
                <a:avLst/>
              </a:prstGeom>
            </p:spPr>
          </p:pic>
          <p:grpSp>
            <p:nvGrpSpPr>
              <p:cNvPr id="26" name="Группа 25"/>
              <p:cNvGrpSpPr/>
              <p:nvPr/>
            </p:nvGrpSpPr>
            <p:grpSpPr>
              <a:xfrm>
                <a:off x="184638" y="3196583"/>
                <a:ext cx="5527174" cy="3377669"/>
                <a:chOff x="364629" y="1991671"/>
                <a:chExt cx="7900616" cy="4687984"/>
              </a:xfrm>
            </p:grpSpPr>
            <p:pic>
              <p:nvPicPr>
                <p:cNvPr id="23" name="Рисунок 22" descr="C:\Users\User\Dropbox\Диссертация\Рисунки\HoFB+Er_SR_Map.jpg"/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629" y="1991671"/>
                  <a:ext cx="3703315" cy="468798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4" name="Прямоугольник 23"/>
                <p:cNvSpPr/>
                <p:nvPr/>
              </p:nvSpPr>
              <p:spPr>
                <a:xfrm>
                  <a:off x="4399731" y="2403674"/>
                  <a:ext cx="3865514" cy="555327"/>
                </a:xfrm>
                <a:prstGeom prst="rect">
                  <a:avLst/>
                </a:prstGeom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HoFe</a:t>
                  </a:r>
                  <a:r>
                    <a:rPr lang="ru-RU" sz="20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3</a:t>
                  </a:r>
                  <a:r>
                    <a:rPr lang="ru-RU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(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BO</a:t>
                  </a:r>
                  <a:r>
                    <a:rPr lang="ru-RU" sz="20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3</a:t>
                  </a:r>
                  <a:r>
                    <a:rPr lang="ru-RU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)</a:t>
                  </a:r>
                  <a:r>
                    <a:rPr lang="ru-RU" sz="2000" baseline="-25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4</a:t>
                  </a:r>
                  <a:r>
                    <a:rPr lang="ru-RU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-</a:t>
                  </a:r>
                  <a:r>
                    <a:rPr lang="en-US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Er</a:t>
                  </a:r>
                  <a:r>
                    <a:rPr lang="ru-RU" sz="20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(1ат.%) </a:t>
                  </a:r>
                  <a:endParaRPr lang="ru-RU" sz="2000" dirty="0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5662469" y="2982469"/>
                  <a:ext cx="1991644" cy="555327"/>
                </a:xfrm>
                <a:prstGeom prst="rect">
                  <a:avLst/>
                </a:prstGeom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latin typeface="Times New Roman" panose="02020603050405020304" pitchFamily="18" charset="0"/>
                    </a:rPr>
                    <a:t>T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</a:rPr>
                    <a:t>SR</a:t>
                  </a:r>
                  <a:r>
                    <a:rPr lang="en-US" sz="2000" dirty="0" smtClean="0">
                      <a:latin typeface="Times New Roman" panose="02020603050405020304" pitchFamily="18" charset="0"/>
                    </a:rPr>
                    <a:t> = 4,</a:t>
                  </a:r>
                  <a:r>
                    <a:rPr lang="ru-RU" sz="2000" dirty="0" smtClean="0">
                      <a:latin typeface="Times New Roman" panose="02020603050405020304" pitchFamily="18" charset="0"/>
                    </a:rPr>
                    <a:t>1</a:t>
                  </a:r>
                  <a:r>
                    <a:rPr lang="en-US" sz="2000" dirty="0" smtClean="0">
                      <a:latin typeface="Times New Roman" panose="02020603050405020304" pitchFamily="18" charset="0"/>
                    </a:rPr>
                    <a:t> K</a:t>
                  </a:r>
                  <a:endParaRPr lang="ru-RU" sz="2000" baseline="-25000" dirty="0"/>
                </a:p>
              </p:txBody>
            </p:sp>
          </p:grpSp>
          <p:sp>
            <p:nvSpPr>
              <p:cNvPr id="22" name="Прямоугольник 21"/>
              <p:cNvSpPr/>
              <p:nvPr/>
            </p:nvSpPr>
            <p:spPr>
              <a:xfrm>
                <a:off x="3026545" y="5796199"/>
                <a:ext cx="6030065" cy="877163"/>
              </a:xfrm>
              <a:prstGeom prst="rect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7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Примеси существенно понижают температуру структурного и спин-переориентационного фазовых переходов в </a:t>
                </a:r>
                <a:r>
                  <a:rPr lang="en-US" sz="17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RFe</a:t>
                </a:r>
                <a:r>
                  <a:rPr lang="ru-RU" sz="1700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17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17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BO</a:t>
                </a:r>
                <a:r>
                  <a:rPr lang="ru-RU" sz="1700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ru-RU" sz="17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sz="1700" baseline="-2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ru-RU" sz="17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17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0" name="Прямая со стрелкой 29"/>
            <p:cNvCxnSpPr/>
            <p:nvPr/>
          </p:nvCxnSpPr>
          <p:spPr>
            <a:xfrm flipH="1">
              <a:off x="3187580" y="1020010"/>
              <a:ext cx="41521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3396251" y="1977993"/>
              <a:ext cx="2465560" cy="400110"/>
              <a:chOff x="3444244" y="5066250"/>
              <a:chExt cx="2465560" cy="400110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 flipV="1">
                <a:off x="5464628" y="5258506"/>
                <a:ext cx="445176" cy="519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рямоугольник 32"/>
              <p:cNvSpPr/>
              <p:nvPr/>
            </p:nvSpPr>
            <p:spPr>
              <a:xfrm>
                <a:off x="3444244" y="5066250"/>
                <a:ext cx="1983235" cy="400110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</a:rPr>
                  <a:t>T</a:t>
                </a:r>
                <a:r>
                  <a:rPr lang="en-US" sz="2000" baseline="-25000" dirty="0" smtClean="0">
                    <a:latin typeface="Times New Roman" panose="02020603050405020304" pitchFamily="18" charset="0"/>
                  </a:rPr>
                  <a:t>SR</a:t>
                </a:r>
                <a:r>
                  <a:rPr lang="en-US" sz="2000" dirty="0" smtClean="0">
                    <a:latin typeface="Times New Roman" panose="02020603050405020304" pitchFamily="18" charset="0"/>
                  </a:rPr>
                  <a:t> = 4,7 ± 0,2 K</a:t>
                </a:r>
                <a:endParaRPr lang="ru-RU" sz="2000" baseline="-25000" dirty="0"/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3523371" y="1437029"/>
              <a:ext cx="18101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HoFe</a:t>
              </a:r>
              <a:r>
                <a:rPr lang="ru-RU" sz="2400" baseline="-25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ru-RU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(</a:t>
              </a:r>
              <a:r>
                <a:rPr lang="en-US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BO</a:t>
              </a:r>
              <a:r>
                <a:rPr lang="ru-RU" sz="2400" baseline="-25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3</a:t>
              </a:r>
              <a:r>
                <a:rPr lang="ru-RU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)</a:t>
              </a:r>
              <a:r>
                <a:rPr lang="ru-RU" sz="2400" baseline="-250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4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5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88619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Для ферробората самария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SmFe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по температурному поведению спектральных линий зарегистрирован магнитный фазовый переход при T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N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=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33К, определены величины обменных расщеплений и сдвигов центров тяжести большинства штарковских уровней иона Sm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SmFe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при 5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K.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Сделан вывод о доминирующем вкладе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Sm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–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Fe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обменного взаимодействия в обменное поле, действующее на ионы Sm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SmFe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Зарегистрировано появление спектральных линий, соответствующих запрещенным ЭД переходам в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SmFe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Показано, что оно вызвано смешиванием волновых функций близкорасположенных уровней Г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и Г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56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под действием внутреннего магнитного поля, возникающего при магнитном упорядочении кристалла.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Из теоретического расчёта, проведённого на основе наших спектроскопических данных, получен физически обоснованный набор параметров КП и параметров обменных взаимодействий для ферробората самария. Сделан вывод о том, что в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SmFe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обменная анизотропия существенно сильнее магнитной анизотропии.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Установлено влияние постоянной компоненты внешнего электрического поля на величину МЭ эффекта в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SmFe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Эффект может быть как усилен, так и подавлен.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Зарегистрированы структурный фазовый переход R32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→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P3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21 при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z="1400" baseline="-25000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=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431 К и магнитное упорядочение при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z="1400" baseline="-25000" dirty="0">
                <a:latin typeface="Times New Roman"/>
                <a:ea typeface="Calibri"/>
                <a:cs typeface="Times New Roman"/>
              </a:rPr>
              <a:t>N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=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39 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K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ферроборате эрбия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ErFe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Найдены величины обменных расщеплений крамерсовских дублетов иона Er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магнитоупорядоченном состоянии кристалла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Комплексный анализ спектров поглощения и впервые зарегистрированных спектров люминесценции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ErFe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позволил определить все 8 штарковских уровней основного мультиплета 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4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15/2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иона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Er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Calibri"/>
                <a:cs typeface="Times New Roman"/>
              </a:rPr>
              <a:t>Штарковская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структура основного мультиплета определяет особенности на температурных зависимостях магнитной восприимчивости и теплоёмкости соединения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0869" y="-8626"/>
            <a:ext cx="3506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4" y="379561"/>
            <a:ext cx="8816196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ферроборате гольмия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HoFe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спектроскопическим методом зарегистрированы структурный фазовый переход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I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рода, близкий к переходу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II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рода, при Т</a:t>
            </a:r>
            <a:r>
              <a:rPr lang="en-US" sz="1400" baseline="-25000" dirty="0">
                <a:latin typeface="Times New Roman"/>
                <a:ea typeface="Calibri"/>
                <a:cs typeface="Times New Roman"/>
              </a:rPr>
              <a:t>S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=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360 К, магнитное упорядочение в легкоплоскостную структуру как фазовый переход II рода при T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N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=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39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К и спин-переориентация как фазовый переход I рода в легкоосную магнитную структуру при T</a:t>
            </a:r>
            <a:r>
              <a:rPr lang="en-US" sz="1400" baseline="-25000" dirty="0">
                <a:latin typeface="Times New Roman"/>
                <a:ea typeface="Calibri"/>
                <a:cs typeface="Times New Roman"/>
              </a:rPr>
              <a:t>S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R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=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4,7 К. Объяснено влияние примесей в монокристаллических образцах на температуры структурного и спин-переориентационного фазовых переходов в HoFe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Совместный анализ спектров поглощения в области </a:t>
            </a:r>
            <a:r>
              <a:rPr lang="en-US" sz="1400" i="1" dirty="0">
                <a:latin typeface="Times New Roman"/>
                <a:ea typeface="Calibri"/>
                <a:cs typeface="Times New Roman"/>
              </a:rPr>
              <a:t>f</a:t>
            </a:r>
            <a:r>
              <a:rPr lang="ru-RU" sz="1400" i="1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1400" i="1" dirty="0">
                <a:latin typeface="Times New Roman"/>
                <a:ea typeface="Calibri"/>
                <a:cs typeface="Times New Roman"/>
              </a:rPr>
              <a:t>f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переходов в ионе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Ho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и в области кооперативного поглощения позволили определить энергии всех 17 уровней основного мультиплета иона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Ho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HoFe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Из анализа тонкой структуры спектра ионов Eu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АФМ фазе ферробората европия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EuFe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установлено, что магнитные моменты железа коллинеарны и направлены вдоль одной из осей С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2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плоскости </a:t>
            </a:r>
            <a:r>
              <a:rPr lang="ru-RU" sz="1400" i="1" dirty="0" err="1">
                <a:latin typeface="Times New Roman"/>
                <a:ea typeface="Calibri"/>
                <a:cs typeface="Times New Roman"/>
              </a:rPr>
              <a:t>ab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кристалла. Этот экспериментальный результат подтверждён теоретическим расчётом на основе спектральных данных. Из расчёта получены параметры кристаллического поля для позиций ионов Eu</a:t>
            </a:r>
            <a:r>
              <a:rPr lang="ru-RU" sz="1400" baseline="30000" dirty="0">
                <a:latin typeface="Times New Roman"/>
                <a:ea typeface="Calibri"/>
                <a:cs typeface="Times New Roman"/>
              </a:rPr>
              <a:t>3+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EuFe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в обеих структурных фазах кристалла 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R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32 и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P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21). Вычислены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g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-факторы уровней и величины расщепления Г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дублетов высокотемпературной фазы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R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32 в низкотемпературной фазе 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P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21 кристалла.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Расчеты вклада подсистемы европия в электрическую поляризацию </a:t>
            </a:r>
            <a:r>
              <a:rPr lang="en-US" sz="1400" dirty="0" err="1">
                <a:latin typeface="Times New Roman"/>
                <a:ea typeface="Calibri"/>
                <a:cs typeface="Times New Roman"/>
              </a:rPr>
              <a:t>EuFe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1400" dirty="0">
                <a:latin typeface="Times New Roman"/>
                <a:ea typeface="Calibri"/>
                <a:cs typeface="Times New Roman"/>
              </a:rPr>
              <a:t>BO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3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1400" baseline="-25000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, индуцируемую внешним магнитным полем, показали, что электронный вклад, соответствующий поляризации электронной 4</a:t>
            </a:r>
            <a:r>
              <a:rPr lang="ru-RU" sz="1400" i="1" dirty="0">
                <a:latin typeface="Times New Roman"/>
                <a:ea typeface="Calibri"/>
                <a:cs typeface="Times New Roman"/>
              </a:rPr>
              <a:t>f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 оболочки РЗ ионов, как минимум на порядок величины меньше поляризации, обусловленной относительными смещениями подрешеток катионов и анионов.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03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3323" y="0"/>
            <a:ext cx="8311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RFe</a:t>
            </a:r>
            <a:r>
              <a:rPr lang="en-US" altLang="ru-RU" sz="2800" b="1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(BO</a:t>
            </a:r>
            <a:r>
              <a:rPr lang="en-US" altLang="ru-RU" sz="2800" b="1" baseline="-250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altLang="ru-RU" sz="2800" b="1" baseline="-250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R = Y, La-Lu)</a:t>
            </a:r>
            <a:r>
              <a:rPr lang="ru-RU" altLang="ru-RU" sz="2800" dirty="0" smtClean="0"/>
              <a:t>, семейство мультиферроиков</a:t>
            </a:r>
            <a:endParaRPr lang="ru-RU" altLang="ru-RU" sz="28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98030" y="584200"/>
            <a:ext cx="8429446" cy="2432871"/>
            <a:chOff x="398030" y="584200"/>
            <a:chExt cx="8429446" cy="2432871"/>
          </a:xfrm>
        </p:grpSpPr>
        <p:pic>
          <p:nvPicPr>
            <p:cNvPr id="2" name="Рисунок 1"/>
            <p:cNvPicPr/>
            <p:nvPr/>
          </p:nvPicPr>
          <p:blipFill rotWithShape="1">
            <a:blip r:embed="rId2" cstate="print"/>
            <a:srcRect t="288" b="1"/>
            <a:stretch/>
          </p:blipFill>
          <p:spPr>
            <a:xfrm>
              <a:off x="398030" y="584200"/>
              <a:ext cx="2487330" cy="243287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244361" y="964963"/>
              <a:ext cx="5583115" cy="120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Сосуществование по крайней мере двух из трёх параметров порядка: </a:t>
              </a:r>
              <a:endParaRPr lang="ru-RU" sz="2400" dirty="0"/>
            </a:p>
            <a:p>
              <a:pPr algn="ctr"/>
              <a:r>
                <a:rPr lang="ru-RU" sz="2400" dirty="0" smtClean="0"/>
                <a:t>электрического, магнитного, и упругого</a:t>
              </a:r>
              <a:endParaRPr lang="ru-RU" sz="2400" dirty="0"/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1" y="3141628"/>
            <a:ext cx="2700287" cy="3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931054" y="2480503"/>
            <a:ext cx="6209730" cy="4079296"/>
            <a:chOff x="2931054" y="2480503"/>
            <a:chExt cx="6209730" cy="40792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054" y="6141370"/>
              <a:ext cx="6209730" cy="41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307" y="2480503"/>
              <a:ext cx="2540635" cy="2395855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667" y="2562979"/>
              <a:ext cx="2724810" cy="234854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037742" y="5007694"/>
              <a:ext cx="59963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Зависимости температур структурного фазового перехода (слева) и антиферромагнитного упорядочения (справа) в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RFe</a:t>
              </a:r>
              <a:r>
                <a:rPr lang="en-US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(BO</a:t>
              </a:r>
              <a:r>
                <a:rPr lang="en-US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  <a:r>
                <a:rPr lang="en-US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r>
                <a:rPr lang="en-US" dirty="0" smtClean="0"/>
                <a:t> </a:t>
              </a:r>
              <a:r>
                <a:rPr lang="ru-RU" dirty="0" smtClean="0"/>
                <a:t>от радиуса иона </a:t>
              </a:r>
              <a:r>
                <a:rPr lang="en-US" dirty="0" smtClean="0"/>
                <a:t>R</a:t>
              </a:r>
              <a:r>
                <a:rPr lang="en-US" baseline="30000" dirty="0" smtClean="0"/>
                <a:t>3+</a:t>
              </a:r>
              <a:endParaRPr lang="ru-RU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0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139" y="501504"/>
            <a:ext cx="9021012" cy="1976909"/>
            <a:chOff x="107504" y="4347951"/>
            <a:chExt cx="9021012" cy="1976909"/>
          </a:xfrm>
        </p:grpSpPr>
        <p:sp>
          <p:nvSpPr>
            <p:cNvPr id="3" name="TextBox 2"/>
            <p:cNvSpPr txBox="1"/>
            <p:nvPr/>
          </p:nvSpPr>
          <p:spPr>
            <a:xfrm>
              <a:off x="817952" y="4347951"/>
              <a:ext cx="2233666" cy="7386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 smtClean="0"/>
                <a:t>Штарковская</a:t>
              </a:r>
              <a:r>
                <a:rPr lang="ru-RU" sz="1400" dirty="0" smtClean="0"/>
                <a:t> структура</a:t>
              </a:r>
              <a:endParaRPr lang="en-US" sz="1400" dirty="0" smtClean="0"/>
            </a:p>
            <a:p>
              <a:pPr algn="ctr"/>
              <a:r>
                <a:rPr lang="ru-RU" sz="1400" dirty="0" smtClean="0"/>
                <a:t> уровней</a:t>
              </a:r>
            </a:p>
            <a:p>
              <a:pPr algn="ctr"/>
              <a:r>
                <a:rPr lang="ru-RU" sz="1400" dirty="0" smtClean="0"/>
                <a:t>иона </a:t>
              </a:r>
              <a:r>
                <a:rPr lang="en-US" sz="1400" dirty="0" smtClean="0"/>
                <a:t>R</a:t>
              </a:r>
              <a:r>
                <a:rPr lang="en-US" sz="1400" baseline="30000" dirty="0" smtClean="0"/>
                <a:t>3+</a:t>
              </a:r>
              <a:r>
                <a:rPr lang="ru-RU" sz="1400" baseline="30000" dirty="0" smtClean="0"/>
                <a:t> </a:t>
              </a:r>
              <a:r>
                <a:rPr lang="ru-RU" sz="1400" dirty="0" smtClean="0"/>
                <a:t>в </a:t>
              </a:r>
              <a:r>
                <a:rPr lang="en-US" altLang="ru-RU" sz="1400" dirty="0" smtClean="0"/>
                <a:t>R</a:t>
              </a:r>
              <a:r>
                <a:rPr lang="ru-RU" altLang="ru-RU" sz="1400" dirty="0" smtClean="0"/>
                <a:t>Fe</a:t>
              </a:r>
              <a:r>
                <a:rPr lang="ru-RU" altLang="ru-RU" sz="1400" baseline="-25000" dirty="0" smtClean="0"/>
                <a:t>3</a:t>
              </a:r>
              <a:r>
                <a:rPr lang="ru-RU" altLang="ru-RU" sz="1400" dirty="0" smtClean="0"/>
                <a:t>(BO</a:t>
              </a:r>
              <a:r>
                <a:rPr lang="ru-RU" altLang="ru-RU" sz="1400" baseline="-25000" dirty="0" smtClean="0"/>
                <a:t>3</a:t>
              </a:r>
              <a:r>
                <a:rPr lang="ru-RU" altLang="ru-RU" sz="1400" dirty="0" smtClean="0"/>
                <a:t>)</a:t>
              </a:r>
              <a:r>
                <a:rPr lang="ru-RU" altLang="ru-RU" sz="1400" baseline="-25000" dirty="0" smtClean="0"/>
                <a:t>4</a:t>
              </a:r>
              <a:endParaRPr lang="ru-RU" sz="1400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17952" y="5586196"/>
              <a:ext cx="2248995" cy="7386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Величины обменных </a:t>
              </a:r>
            </a:p>
            <a:p>
              <a:pPr algn="ctr"/>
              <a:r>
                <a:rPr lang="ru-RU" sz="1400" dirty="0" smtClean="0"/>
                <a:t>расщеплений </a:t>
              </a:r>
            </a:p>
            <a:p>
              <a:pPr algn="ctr"/>
              <a:r>
                <a:rPr lang="ru-RU" sz="1400" dirty="0" smtClean="0"/>
                <a:t>крамерсовских дублетов</a:t>
              </a:r>
              <a:endParaRPr lang="ru-RU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10261" y="4607020"/>
              <a:ext cx="2289153" cy="5232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/>
                <a:t>Параметры</a:t>
              </a:r>
            </a:p>
            <a:p>
              <a:pPr algn="ctr"/>
              <a:r>
                <a:rPr lang="ru-RU" sz="1400" dirty="0" smtClean="0"/>
                <a:t>кристаллического поля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74557" y="4840188"/>
              <a:ext cx="2753959" cy="95410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/>
                <a:t>Объяснение </a:t>
              </a:r>
              <a:r>
                <a:rPr lang="ru-RU" sz="1400" dirty="0"/>
                <a:t>специфических </a:t>
              </a:r>
              <a:endParaRPr lang="ru-RU" sz="1400" dirty="0" smtClean="0"/>
            </a:p>
            <a:p>
              <a:pPr algn="ctr"/>
              <a:r>
                <a:rPr lang="ru-RU" sz="1400" dirty="0" smtClean="0"/>
                <a:t>магнитных свойств </a:t>
              </a:r>
            </a:p>
            <a:p>
              <a:pPr algn="ctr"/>
              <a:r>
                <a:rPr lang="ru-RU" sz="1400" dirty="0" smtClean="0"/>
                <a:t>и </a:t>
              </a:r>
              <a:r>
                <a:rPr lang="ru-RU" sz="1400" dirty="0"/>
                <a:t>построение микроскопической </a:t>
              </a:r>
              <a:endParaRPr lang="ru-RU" sz="1400" dirty="0" smtClean="0"/>
            </a:p>
            <a:p>
              <a:pPr algn="ctr"/>
              <a:r>
                <a:rPr lang="ru-RU" sz="1400" dirty="0" smtClean="0"/>
                <a:t>теории МЭ </a:t>
              </a:r>
              <a:r>
                <a:rPr lang="ru-RU" sz="1400" dirty="0"/>
                <a:t>эффекта</a:t>
              </a:r>
            </a:p>
          </p:txBody>
        </p:sp>
        <p:sp>
          <p:nvSpPr>
            <p:cNvPr id="7" name="Нашивка 8"/>
            <p:cNvSpPr/>
            <p:nvPr/>
          </p:nvSpPr>
          <p:spPr>
            <a:xfrm>
              <a:off x="2059429" y="5190071"/>
              <a:ext cx="288032" cy="288032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9"/>
            <p:cNvSpPr/>
            <p:nvPr/>
          </p:nvSpPr>
          <p:spPr>
            <a:xfrm>
              <a:off x="5855398" y="5192451"/>
              <a:ext cx="288032" cy="288032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5086" y="5151801"/>
              <a:ext cx="824969" cy="36933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Расчёт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10261" y="5519793"/>
              <a:ext cx="2289153" cy="52322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 smtClean="0"/>
                <a:t>Параметры </a:t>
              </a:r>
            </a:p>
            <a:p>
              <a:pPr algn="ctr"/>
              <a:r>
                <a:rPr lang="ru-RU" sz="1400" dirty="0" smtClean="0"/>
                <a:t>обменных </a:t>
              </a:r>
              <a:r>
                <a:rPr lang="ru-RU" sz="1400" dirty="0"/>
                <a:t>взаимодействий</a:t>
              </a:r>
            </a:p>
          </p:txBody>
        </p:sp>
        <p:sp>
          <p:nvSpPr>
            <p:cNvPr id="11" name="Левая фигурная скобка 10"/>
            <p:cNvSpPr/>
            <p:nvPr/>
          </p:nvSpPr>
          <p:spPr>
            <a:xfrm>
              <a:off x="3239105" y="4635518"/>
              <a:ext cx="451373" cy="1363797"/>
            </a:xfrm>
            <a:prstGeom prst="leftBrace">
              <a:avLst>
                <a:gd name="adj1" fmla="val 55644"/>
                <a:gd name="adj2" fmla="val 52271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5151801"/>
              <a:ext cx="1480598" cy="36933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Эксперимент</a:t>
              </a:r>
              <a:endParaRPr lang="ru-RU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95536" y="2924944"/>
            <a:ext cx="84969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/>
              <a:t>Цель работы</a:t>
            </a:r>
            <a:r>
              <a:rPr lang="ru-RU" sz="3600" dirty="0" smtClean="0"/>
              <a:t>: </a:t>
            </a:r>
            <a:endParaRPr lang="ru-RU" sz="3600" dirty="0" smtClean="0"/>
          </a:p>
          <a:p>
            <a:endParaRPr lang="ru-RU" dirty="0"/>
          </a:p>
          <a:p>
            <a:pPr algn="just"/>
            <a:r>
              <a:rPr lang="ru-RU" sz="2800" dirty="0"/>
              <a:t>Получение информации о штарковской структуре уровней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РЗ</a:t>
            </a:r>
            <a:r>
              <a:rPr lang="ru-RU" sz="2800" dirty="0"/>
              <a:t> ионов, параметрах КП и обменных взаимодействий, особенностях магнитной структуры и особенностях фазовых переходов в легкоплоскостных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РЗ</a:t>
            </a:r>
            <a:r>
              <a:rPr lang="ru-RU" sz="2800" dirty="0"/>
              <a:t> ферроборатах, на основе анализа оптических спектров высокого разрешения.</a:t>
            </a:r>
          </a:p>
        </p:txBody>
      </p:sp>
      <p:sp>
        <p:nvSpPr>
          <p:cNvPr id="14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219347"/>
            <a:ext cx="2462433" cy="2621414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887" y="4196451"/>
            <a:ext cx="2388096" cy="264431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68738" y="4293096"/>
            <a:ext cx="1316386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400" b="1" dirty="0" smtClean="0"/>
              <a:t>T</a:t>
            </a:r>
            <a:r>
              <a:rPr lang="en-US" altLang="ru-RU" sz="2400" b="1" baseline="-25000" dirty="0" smtClean="0"/>
              <a:t>N</a:t>
            </a:r>
            <a:r>
              <a:rPr lang="en-US" altLang="ru-RU" sz="2400" b="1" dirty="0" smtClean="0"/>
              <a:t> = </a:t>
            </a:r>
            <a:r>
              <a:rPr lang="ru-RU" altLang="ru-RU" sz="2400" b="1" dirty="0" smtClean="0"/>
              <a:t>39</a:t>
            </a:r>
            <a:r>
              <a:rPr lang="en-US" altLang="ru-RU" sz="2400" b="1" dirty="0" smtClean="0"/>
              <a:t> </a:t>
            </a:r>
            <a:r>
              <a:rPr lang="ru-RU" altLang="ru-RU" sz="2400" b="1" dirty="0" smtClean="0"/>
              <a:t>К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973728" y="5045939"/>
            <a:ext cx="1528374" cy="1408823"/>
            <a:chOff x="2973728" y="5045939"/>
            <a:chExt cx="1528374" cy="140882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973728" y="5045939"/>
              <a:ext cx="1406181" cy="1408823"/>
              <a:chOff x="2985204" y="4973716"/>
              <a:chExt cx="1406181" cy="1408823"/>
            </a:xfrm>
          </p:grpSpPr>
          <p:sp>
            <p:nvSpPr>
              <p:cNvPr id="13" name="Овал 12"/>
              <p:cNvSpPr/>
              <p:nvPr/>
            </p:nvSpPr>
            <p:spPr bwMode="auto">
              <a:xfrm>
                <a:off x="3239479" y="5703729"/>
                <a:ext cx="621166" cy="64549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3200" smtClean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 bwMode="auto">
              <a:xfrm flipV="1">
                <a:off x="2985204" y="5304626"/>
                <a:ext cx="0" cy="1077913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0"/>
              <p:cNvSpPr txBox="1">
                <a:spLocks noChangeArrowheads="1"/>
              </p:cNvSpPr>
              <p:nvPr/>
            </p:nvSpPr>
            <p:spPr bwMode="auto">
              <a:xfrm>
                <a:off x="3015560" y="5077218"/>
                <a:ext cx="418704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4400" i="1" dirty="0"/>
                  <a:t>с</a:t>
                </a: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3434264" y="4973716"/>
                <a:ext cx="957121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4000" b="1" dirty="0" err="1"/>
                  <a:t>M</a:t>
                </a:r>
                <a:r>
                  <a:rPr lang="en-US" altLang="ru-RU" sz="4000" b="1" baseline="-25000" dirty="0" err="1"/>
                  <a:t>Fe</a:t>
                </a:r>
                <a:endParaRPr lang="ru-RU" altLang="ru-RU" sz="4000" b="1" baseline="-25000" dirty="0"/>
              </a:p>
            </p:txBody>
          </p:sp>
        </p:grpSp>
        <p:cxnSp>
          <p:nvCxnSpPr>
            <p:cNvPr id="12" name="Прямая со стрелкой 11"/>
            <p:cNvCxnSpPr/>
            <p:nvPr/>
          </p:nvCxnSpPr>
          <p:spPr bwMode="auto">
            <a:xfrm>
              <a:off x="3868145" y="6130903"/>
              <a:ext cx="63395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7347971" y="5261989"/>
            <a:ext cx="1406181" cy="1307632"/>
            <a:chOff x="7342283" y="5376849"/>
            <a:chExt cx="1406181" cy="1307632"/>
          </a:xfrm>
        </p:grpSpPr>
        <p:sp>
          <p:nvSpPr>
            <p:cNvPr id="18" name="Овал 17"/>
            <p:cNvSpPr/>
            <p:nvPr/>
          </p:nvSpPr>
          <p:spPr bwMode="auto">
            <a:xfrm>
              <a:off x="7342283" y="6104815"/>
              <a:ext cx="585240" cy="57966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3200" smtClean="0">
                <a:solidFill>
                  <a:srgbClr val="FFFFFF"/>
                </a:solidFill>
              </a:endParaRPr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 bwMode="auto">
            <a:xfrm flipV="1">
              <a:off x="7634903" y="5410539"/>
              <a:ext cx="0" cy="69427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7791343" y="5376849"/>
              <a:ext cx="95712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4000" b="1" dirty="0" err="1"/>
                <a:t>M</a:t>
              </a:r>
              <a:r>
                <a:rPr lang="en-US" altLang="ru-RU" sz="4000" b="1" baseline="-25000" dirty="0" err="1"/>
                <a:t>Fe</a:t>
              </a:r>
              <a:endParaRPr lang="ru-RU" altLang="ru-RU" sz="4000" b="1" baseline="-25000" dirty="0"/>
            </a:p>
          </p:txBody>
        </p:sp>
      </p:grp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242853" y="4293096"/>
            <a:ext cx="1237968" cy="46166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400" b="1" dirty="0" smtClean="0"/>
              <a:t>T</a:t>
            </a:r>
            <a:r>
              <a:rPr lang="en-US" altLang="ru-RU" sz="2400" b="1" baseline="-25000" dirty="0" smtClean="0"/>
              <a:t>SR</a:t>
            </a:r>
            <a:r>
              <a:rPr lang="en-US" altLang="ru-RU" sz="2400" b="1" dirty="0" smtClean="0"/>
              <a:t> = 5 </a:t>
            </a:r>
            <a:r>
              <a:rPr lang="ru-RU" altLang="ru-RU" sz="2400" b="1" dirty="0" smtClean="0"/>
              <a:t>К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4963870" y="3814714"/>
            <a:ext cx="4042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/>
              <a:t>[ J. Phys.: </a:t>
            </a:r>
            <a:r>
              <a:rPr lang="en-US" altLang="ru-RU" sz="1400" dirty="0" err="1"/>
              <a:t>Condens</a:t>
            </a:r>
            <a:r>
              <a:rPr lang="en-US" altLang="ru-RU" sz="1400" dirty="0"/>
              <a:t>. Matter 20 (2008) 365209 (9pp) ]</a:t>
            </a:r>
            <a:endParaRPr lang="ru-RU" altLang="ru-RU" sz="14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95480" y="85353"/>
            <a:ext cx="8556984" cy="3677755"/>
            <a:chOff x="191480" y="16136"/>
            <a:chExt cx="8556984" cy="3677755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959" y="229016"/>
              <a:ext cx="2242505" cy="3345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1480" y="16136"/>
              <a:ext cx="5354515" cy="367775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407269" y="782516"/>
              <a:ext cx="745717" cy="52322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R32</a:t>
              </a:r>
              <a:endParaRPr lang="ru-RU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07269" y="2482362"/>
              <a:ext cx="1040670" cy="52322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P3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21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312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7423" y="0"/>
            <a:ext cx="5516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Анализ спектров </a:t>
            </a:r>
            <a:r>
              <a:rPr lang="en-US" sz="3200" i="1" dirty="0" smtClean="0"/>
              <a:t>f-f</a:t>
            </a:r>
            <a:r>
              <a:rPr lang="en-US" sz="3200" dirty="0" smtClean="0"/>
              <a:t> </a:t>
            </a:r>
            <a:r>
              <a:rPr lang="ru-RU" sz="3200" dirty="0" smtClean="0"/>
              <a:t>переходов</a:t>
            </a:r>
            <a:endParaRPr lang="ru-RU" sz="3200" dirty="0"/>
          </a:p>
        </p:txBody>
      </p:sp>
      <p:pic>
        <p:nvPicPr>
          <p:cNvPr id="4" name="Рисунок 3" descr="C:\Users\User\Desktop\Origin Ris Exp\Disser\Ho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694592"/>
            <a:ext cx="7173416" cy="6040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ElenaCh\Desktop\Tra_4I13_2-Thick sample_cu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57" y="369332"/>
            <a:ext cx="3687435" cy="299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34" y="61578"/>
            <a:ext cx="3545843" cy="3288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44240" y="0"/>
            <a:ext cx="476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Определение уровней основного мультиплета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058861" y="369332"/>
            <a:ext cx="1402948" cy="1938992"/>
            <a:chOff x="3918189" y="369332"/>
            <a:chExt cx="1402948" cy="193899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18189" y="369332"/>
              <a:ext cx="1402948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ErFe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HoFe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Образцы 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различной </a:t>
              </a:r>
            </a:p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толщины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4290645" y="808892"/>
              <a:ext cx="54512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4343397" y="1338828"/>
              <a:ext cx="5715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893699" y="230832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 из 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17000" y="2747884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 из 17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4012442" y="2364989"/>
            <a:ext cx="1370211" cy="74260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279126" y="3345686"/>
            <a:ext cx="3614573" cy="3494492"/>
            <a:chOff x="279126" y="3363508"/>
            <a:chExt cx="3614573" cy="3494492"/>
          </a:xfrm>
        </p:grpSpPr>
        <p:pic>
          <p:nvPicPr>
            <p:cNvPr id="17" name="Рисунок 16" descr="C:\Users\Elena Chukalina\Desktop\Figs.jpg2\lumin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26" y="3694859"/>
              <a:ext cx="3614573" cy="31631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04547" y="3363508"/>
              <a:ext cx="1830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Люминесценция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309268" y="3363508"/>
            <a:ext cx="3695209" cy="3476670"/>
            <a:chOff x="5246568" y="3363464"/>
            <a:chExt cx="3695209" cy="3476670"/>
          </a:xfrm>
        </p:grpSpPr>
        <p:pic>
          <p:nvPicPr>
            <p:cNvPr id="19" name="Рисунок 18" descr="C:\Users\Elena Chukalina\Desktop\Origin Ris Exp\Copy 2 of sputn_I6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568" y="3694859"/>
              <a:ext cx="3695209" cy="3145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544485" y="3363464"/>
              <a:ext cx="2958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Кооперативное поглощение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876898" y="4550268"/>
            <a:ext cx="1402948" cy="1107996"/>
            <a:chOff x="3918189" y="369332"/>
            <a:chExt cx="1402948" cy="110799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918189" y="369332"/>
              <a:ext cx="140294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ErFe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HoFe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>
              <a:off x="4290645" y="808892"/>
              <a:ext cx="54512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4343397" y="1338828"/>
              <a:ext cx="5715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21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198128" y="3613126"/>
            <a:ext cx="3994720" cy="3159193"/>
            <a:chOff x="474641" y="3481752"/>
            <a:chExt cx="3856991" cy="3257836"/>
          </a:xfrm>
        </p:grpSpPr>
        <p:pic>
          <p:nvPicPr>
            <p:cNvPr id="5" name="Рисунок 4" descr="C:\Users\User\Desktop\Origin Ris Exp\Disser\Fig2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41" y="3481752"/>
              <a:ext cx="3856991" cy="3257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852854" y="4800600"/>
              <a:ext cx="1116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40 K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21668" y="52222"/>
            <a:ext cx="3557256" cy="3521946"/>
            <a:chOff x="620061" y="58449"/>
            <a:chExt cx="3557256" cy="35219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361" y="419284"/>
              <a:ext cx="3479956" cy="31611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0061" y="58449"/>
              <a:ext cx="3557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Легкоплоскостная магнитная фаза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25428" y="58449"/>
            <a:ext cx="3534840" cy="3515719"/>
            <a:chOff x="5118181" y="58449"/>
            <a:chExt cx="3534840" cy="351571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8181" y="419284"/>
              <a:ext cx="3534840" cy="31548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32351" y="58449"/>
              <a:ext cx="2906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Легкоосная магнитная фаза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1668" y="4777223"/>
            <a:ext cx="294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Парамагнитная фаза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SmFe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1345" y="1634624"/>
            <a:ext cx="1858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HoFe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29062" y="98098"/>
            <a:ext cx="4580682" cy="5660283"/>
            <a:chOff x="4472632" y="134208"/>
            <a:chExt cx="4580682" cy="566028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2632" y="807239"/>
              <a:ext cx="4580682" cy="498725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4611778" y="134208"/>
              <a:ext cx="20425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129398" y="98098"/>
            <a:ext cx="3795899" cy="4189634"/>
            <a:chOff x="245728" y="89472"/>
            <a:chExt cx="3795899" cy="4189634"/>
          </a:xfrm>
        </p:grpSpPr>
        <p:pic>
          <p:nvPicPr>
            <p:cNvPr id="3" name="Рисунок 2" descr="C:\Users\Elena Chukalina\Desktop\Figs.jpg2\Graph1242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28" y="1264843"/>
              <a:ext cx="3795899" cy="3014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245728" y="89472"/>
              <a:ext cx="1983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ErFe</a:t>
              </a:r>
              <a:r>
                <a: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(BO</a:t>
              </a:r>
              <a:r>
                <a: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036" y="741873"/>
              <a:ext cx="3376245" cy="46166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56</a:t>
              </a:r>
              <a:r>
                <a:rPr lang="en-US" sz="2400" dirty="0" smtClean="0"/>
                <a:t> </a:t>
              </a:r>
              <a:r>
                <a:rPr lang="ru-RU" sz="2400" dirty="0" smtClean="0"/>
                <a:t>спектральных линий!</a:t>
              </a:r>
              <a:endParaRPr lang="ru-RU" sz="2400" dirty="0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2250" y="5736489"/>
            <a:ext cx="119148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T</a:t>
            </a:r>
            <a:r>
              <a:rPr lang="en-US" sz="2400" baseline="-25000" dirty="0"/>
              <a:t>S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88K</a:t>
            </a:r>
            <a:endParaRPr lang="ru-RU" sz="24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2249" y="6273484"/>
            <a:ext cx="1231427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T</a:t>
            </a:r>
            <a:r>
              <a:rPr lang="en-US" sz="2400" baseline="-25000" dirty="0"/>
              <a:t>N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39K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49052" y="4876329"/>
            <a:ext cx="35125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Парамагнитная фаза, </a:t>
            </a:r>
            <a:r>
              <a:rPr lang="en-US" sz="2400" dirty="0" smtClean="0"/>
              <a:t>R32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46084" y="5527548"/>
            <a:ext cx="381546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Парамагнитная фаза, </a:t>
            </a:r>
            <a:r>
              <a:rPr lang="en-US" sz="2400" dirty="0" smtClean="0"/>
              <a:t>P3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21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71046" y="6202313"/>
            <a:ext cx="489050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Магнитоупорядоченная</a:t>
            </a:r>
            <a:r>
              <a:rPr lang="ru-RU" sz="2400" dirty="0" smtClean="0"/>
              <a:t> фаза, </a:t>
            </a:r>
            <a:r>
              <a:rPr lang="en-US" sz="2400" dirty="0" smtClean="0"/>
              <a:t>P3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21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58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9388" y="5486207"/>
            <a:ext cx="7737229" cy="1222514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получены данные об энергиях и симметриях электронных уровней редкоземельных ионов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7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различных структурных и магнитных фазах соединений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RFe</a:t>
            </a:r>
            <a:r>
              <a:rPr lang="ru-RU" sz="17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ru-RU" sz="17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7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28977"/>
              </p:ext>
            </p:extLst>
          </p:nvPr>
        </p:nvGraphicFramePr>
        <p:xfrm>
          <a:off x="668369" y="580892"/>
          <a:ext cx="7879265" cy="4748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990">
                  <a:extLst>
                    <a:ext uri="{9D8B030D-6E8A-4147-A177-3AD203B41FA5}">
                      <a16:colId xmlns:a16="http://schemas.microsoft.com/office/drawing/2014/main" xmlns="" val="1627322447"/>
                    </a:ext>
                  </a:extLst>
                </a:gridCol>
                <a:gridCol w="993825">
                  <a:extLst>
                    <a:ext uri="{9D8B030D-6E8A-4147-A177-3AD203B41FA5}">
                      <a16:colId xmlns:a16="http://schemas.microsoft.com/office/drawing/2014/main" xmlns="" val="2541950298"/>
                    </a:ext>
                  </a:extLst>
                </a:gridCol>
                <a:gridCol w="815096">
                  <a:extLst>
                    <a:ext uri="{9D8B030D-6E8A-4147-A177-3AD203B41FA5}">
                      <a16:colId xmlns:a16="http://schemas.microsoft.com/office/drawing/2014/main" xmlns="" val="2740005112"/>
                    </a:ext>
                  </a:extLst>
                </a:gridCol>
                <a:gridCol w="915990">
                  <a:extLst>
                    <a:ext uri="{9D8B030D-6E8A-4147-A177-3AD203B41FA5}">
                      <a16:colId xmlns:a16="http://schemas.microsoft.com/office/drawing/2014/main" xmlns="" val="4221255002"/>
                    </a:ext>
                  </a:extLst>
                </a:gridCol>
                <a:gridCol w="1729647">
                  <a:extLst>
                    <a:ext uri="{9D8B030D-6E8A-4147-A177-3AD203B41FA5}">
                      <a16:colId xmlns:a16="http://schemas.microsoft.com/office/drawing/2014/main" xmlns="" val="129281696"/>
                    </a:ext>
                  </a:extLst>
                </a:gridCol>
                <a:gridCol w="1039959">
                  <a:extLst>
                    <a:ext uri="{9D8B030D-6E8A-4147-A177-3AD203B41FA5}">
                      <a16:colId xmlns:a16="http://schemas.microsoft.com/office/drawing/2014/main" xmlns="" val="2422022607"/>
                    </a:ext>
                  </a:extLst>
                </a:gridCol>
                <a:gridCol w="1468758">
                  <a:extLst>
                    <a:ext uri="{9D8B030D-6E8A-4147-A177-3AD203B41FA5}">
                      <a16:colId xmlns:a16="http://schemas.microsoft.com/office/drawing/2014/main" xmlns="" val="3197691881"/>
                    </a:ext>
                  </a:extLst>
                </a:gridCol>
              </a:tblGrid>
              <a:tr h="30641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2S+1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Симметрия в фазе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M=Al,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E(R32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M=Fe,  E(R32)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(T=88 K)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M=Fe, E(P3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21)     (T=80 K)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E=E(P3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21)-E(R32)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3414637"/>
                  </a:ext>
                </a:extLst>
              </a:tr>
              <a:tr h="29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Экспер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Теорет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Экспер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Теорет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/>
                </a:tc>
                <a:extLst>
                  <a:ext uri="{0D108BD9-81ED-4DB2-BD59-A6C34878D82A}">
                    <a16:rowId xmlns:a16="http://schemas.microsoft.com/office/drawing/2014/main" xmlns="" val="2496419358"/>
                  </a:ext>
                </a:extLst>
              </a:tr>
              <a:tr h="14456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8606618"/>
                  </a:ext>
                </a:extLst>
              </a:tr>
              <a:tr h="14456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ru-RU" sz="14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050" baseline="-250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γ</a:t>
                      </a:r>
                      <a:r>
                        <a:rPr lang="ru-RU" sz="900" baseline="-25000">
                          <a:effectLst/>
                        </a:rPr>
                        <a:t>1</a:t>
                      </a:r>
                      <a:r>
                        <a:rPr lang="ru-RU" sz="900">
                          <a:effectLst/>
                        </a:rPr>
                        <a:t>   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208265"/>
                  </a:ext>
                </a:extLst>
              </a:tr>
              <a:tr h="30641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ru-RU" sz="14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050" baseline="-250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05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050" baseline="-2500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323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453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325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445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331.5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447.4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318 (-7),  342 (17)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-13.8,   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13.2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  0.8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530940"/>
                  </a:ext>
                </a:extLst>
              </a:tr>
              <a:tr h="46825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ru-RU" sz="1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r>
                        <a:rPr lang="ru-RU" sz="11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1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r>
                        <a:rPr lang="ru-RU" sz="1100" baseline="-250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100" baseline="-25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100" baseline="-25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931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1049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951.9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1046.8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1225.6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-2.1,    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2.4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-6.0,    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4.2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1     </a:t>
                      </a:r>
                      <a:r>
                        <a:rPr lang="ru-RU" sz="900" dirty="0">
                          <a:effectLst/>
                        </a:rPr>
                        <a:t>3.7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6895669"/>
                  </a:ext>
                </a:extLst>
              </a:tr>
              <a:tr h="79195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ru-RU" sz="14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200" baseline="-25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200" baseline="-25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200" baseline="-25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1200" baseline="-25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1821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1939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1965</a:t>
                      </a:r>
                      <a:endParaRPr lang="ru-RU" sz="100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2063?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1840 e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1919 e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1940 e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1961 e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1836.7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1886.5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1923.9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1950.9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1961.5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1840 (0)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1913 (-6),   1920 (1)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       ,    1944 (4)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1958 (-3)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  0.7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 -1.5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1  </a:t>
                      </a:r>
                      <a:r>
                        <a:rPr lang="ru-RU" sz="900" dirty="0">
                          <a:effectLst/>
                        </a:rPr>
                        <a:t>-2.8,    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1.9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-7.0,    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8.2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  2.3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4784"/>
                  </a:ext>
                </a:extLst>
              </a:tr>
              <a:tr h="953798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ru-RU" sz="14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900" baseline="-25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900" baseline="-25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</a:t>
                      </a:r>
                      <a:r>
                        <a:rPr lang="ru-RU" sz="900" baseline="-2500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  <a:sym typeface="Symbol" panose="05050102010706020507" pitchFamily="18" charset="2"/>
                        </a:rPr>
                        <a:t></a:t>
                      </a:r>
                      <a:r>
                        <a:rPr lang="ru-RU" sz="900" baseline="-25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2536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2596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2907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3009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2782 e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2889 e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2892 e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3009 </a:t>
                      </a:r>
                      <a:r>
                        <a:rPr lang="ru-RU" sz="900" dirty="0" err="1">
                          <a:effectLst/>
                        </a:rPr>
                        <a:t>e,m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2734.5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2773.9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2894.9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2928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3007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3008.8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2735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2754(-28),2816 (34)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2855(-34),  2929( 40)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2892(0)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2997 (-12), 3025 (15)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  0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-16.5,   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17.9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-26.0,   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25.1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   2.1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-1.3</a:t>
                      </a:r>
                      <a:endParaRPr lang="ru-RU" sz="1000" dirty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γ</a:t>
                      </a:r>
                      <a:r>
                        <a:rPr lang="ru-RU" sz="900" baseline="-25000" dirty="0">
                          <a:effectLst/>
                        </a:rPr>
                        <a:t>2</a:t>
                      </a:r>
                      <a:r>
                        <a:rPr lang="ru-RU" sz="900" dirty="0">
                          <a:effectLst/>
                        </a:rPr>
                        <a:t> -1.0,     γ</a:t>
                      </a:r>
                      <a:r>
                        <a:rPr lang="ru-RU" sz="900" baseline="-25000" dirty="0">
                          <a:effectLst/>
                        </a:rPr>
                        <a:t>1</a:t>
                      </a:r>
                      <a:r>
                        <a:rPr lang="ru-RU" sz="900" dirty="0">
                          <a:effectLst/>
                        </a:rPr>
                        <a:t>  6.6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2" marR="230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01166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7523" y="28709"/>
            <a:ext cx="864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Энергии E (см</a:t>
            </a: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 штарковских уровней иона Eu</a:t>
            </a:r>
            <a:r>
              <a:rPr lang="ru-RU" sz="1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3+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в парамагнитной фазе EuM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(BO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сдвиги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E=E(P3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21)-E(R32), индуцированные структурным фазовым переходом R32 → P3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21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EuFe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(BO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619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1081</Words>
  <Application>Microsoft Office PowerPoint</Application>
  <PresentationFormat>Экран (4:3)</PresentationFormat>
  <Paragraphs>288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Тема Office</vt:lpstr>
      <vt:lpstr>Equation.3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Elena</cp:lastModifiedBy>
  <cp:revision>67</cp:revision>
  <dcterms:created xsi:type="dcterms:W3CDTF">2018-07-03T09:33:33Z</dcterms:created>
  <dcterms:modified xsi:type="dcterms:W3CDTF">2019-06-06T09:03:36Z</dcterms:modified>
</cp:coreProperties>
</file>