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0" r:id="rId3"/>
    <p:sldId id="271" r:id="rId4"/>
    <p:sldId id="260" r:id="rId5"/>
    <p:sldId id="273" r:id="rId6"/>
    <p:sldId id="276" r:id="rId7"/>
    <p:sldId id="261" r:id="rId8"/>
    <p:sldId id="272" r:id="rId9"/>
    <p:sldId id="264" r:id="rId10"/>
    <p:sldId id="265" r:id="rId11"/>
    <p:sldId id="263" r:id="rId12"/>
    <p:sldId id="274" r:id="rId13"/>
    <p:sldId id="275" r:id="rId14"/>
    <p:sldId id="266" r:id="rId15"/>
    <p:sldId id="280" r:id="rId16"/>
    <p:sldId id="268" r:id="rId17"/>
    <p:sldId id="262" r:id="rId18"/>
    <p:sldId id="26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6" autoAdjust="0"/>
  </p:normalViewPr>
  <p:slideViewPr>
    <p:cSldViewPr>
      <p:cViewPr varScale="1">
        <p:scale>
          <a:sx n="95" d="100"/>
          <a:sy n="95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l-GR" dirty="0" smtClean="0"/>
              <a:t>01-03 November 2018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66F22-73E6-4EDB-9D9F-A93D7BC89F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6708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l-GR" dirty="0" smtClean="0"/>
              <a:t>01-03 November 2018</a:t>
            </a:r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CEFD8-30F9-46BF-B296-6F22E2E29C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19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CEFD8-30F9-46BF-B296-6F22E2E29CE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49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9096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1016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36180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8910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2161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8815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5595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4645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16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3698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9020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01-03 November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1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Прямая со стрелкой 1034"/>
          <p:cNvCxnSpPr/>
          <p:nvPr/>
        </p:nvCxnSpPr>
        <p:spPr>
          <a:xfrm flipV="1">
            <a:off x="5391525" y="2590143"/>
            <a:ext cx="367607" cy="1774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98682" y="3153162"/>
            <a:ext cx="88569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Spin amplification of electron cooling in cold-electron bolometers due to suppression of Andreev reflection by magnetic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6232" y="6584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Pugach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7934" y="4100560"/>
            <a:ext cx="14798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 smtClean="0"/>
              <a:t>Vasenko</a:t>
            </a:r>
            <a:endParaRPr lang="en-US" dirty="0" smtClean="0"/>
          </a:p>
          <a:p>
            <a:pPr marL="342900" indent="-342900">
              <a:buAutoNum type="alphaUcPeriod"/>
            </a:pP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Gordeeva</a:t>
            </a:r>
            <a:endParaRPr lang="en-US" dirty="0" smtClean="0"/>
          </a:p>
          <a:p>
            <a:pPr marL="342900" indent="-342900">
              <a:buAutoNum type="alphaUcPeriod"/>
            </a:pPr>
            <a:endParaRPr lang="en-US" dirty="0" smtClean="0"/>
          </a:p>
          <a:p>
            <a:r>
              <a:rPr lang="en-US" dirty="0" smtClean="0"/>
              <a:t>L. </a:t>
            </a:r>
            <a:r>
              <a:rPr lang="en-US" dirty="0" err="1" smtClean="0"/>
              <a:t>Pankratov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L.S. </a:t>
            </a:r>
            <a:r>
              <a:rPr lang="en-US" dirty="0" err="1" smtClean="0"/>
              <a:t>Kuzmin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600" y="2624932"/>
            <a:ext cx="3547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Lomonosov</a:t>
            </a:r>
            <a:r>
              <a:rPr lang="en-US" sz="1600" dirty="0" smtClean="0"/>
              <a:t> Moscow State University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2540172"/>
            <a:ext cx="2884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National Research University </a:t>
            </a:r>
          </a:p>
          <a:p>
            <a:r>
              <a:rPr lang="en-US" sz="1600" dirty="0" smtClean="0"/>
              <a:t>Higher School of economics</a:t>
            </a:r>
            <a:endParaRPr lang="ru-RU" sz="1600" dirty="0"/>
          </a:p>
        </p:txBody>
      </p:sp>
      <p:pic>
        <p:nvPicPr>
          <p:cNvPr id="12" name="Picture 9" descr="Высшая школа государственного администрирования МГУ имени М.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460"/>
            <a:ext cx="3304567" cy="247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r="5663"/>
          <a:stretch>
            <a:fillRect/>
          </a:stretch>
        </p:blipFill>
        <p:spPr bwMode="auto">
          <a:xfrm>
            <a:off x="5525740" y="44624"/>
            <a:ext cx="3308348" cy="24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5" y="4151208"/>
            <a:ext cx="3771851" cy="20981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102" y="6393379"/>
            <a:ext cx="417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Chalmers University of Technology, Sweden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2524" y="6301221"/>
            <a:ext cx="270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Alekseev Nizhny Novgorod </a:t>
            </a:r>
          </a:p>
          <a:p>
            <a:r>
              <a:rPr lang="en-US" sz="1600" dirty="0" smtClean="0"/>
              <a:t>State Technical University</a:t>
            </a:r>
            <a:endParaRPr lang="ru-RU" sz="1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634" y="4100560"/>
            <a:ext cx="3184454" cy="2110452"/>
          </a:xfrm>
          <a:prstGeom prst="rect">
            <a:avLst/>
          </a:prstGeom>
        </p:spPr>
      </p:pic>
      <p:cxnSp>
        <p:nvCxnSpPr>
          <p:cNvPr id="1037" name="Прямая со стрелкой 1036"/>
          <p:cNvCxnSpPr/>
          <p:nvPr/>
        </p:nvCxnSpPr>
        <p:spPr>
          <a:xfrm>
            <a:off x="5525740" y="4869160"/>
            <a:ext cx="466784" cy="1524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>
            <a:endCxn id="19" idx="1"/>
          </p:cNvCxnSpPr>
          <p:nvPr/>
        </p:nvCxnSpPr>
        <p:spPr>
          <a:xfrm>
            <a:off x="5525740" y="5445224"/>
            <a:ext cx="466784" cy="1148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3896231" y="1156594"/>
            <a:ext cx="1512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883366" y="1156594"/>
            <a:ext cx="1120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104755" y="6197282"/>
            <a:ext cx="1512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091890" y="6197282"/>
            <a:ext cx="1120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3"/>
            <a:ext cx="4214689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531988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2) Improve geometry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16833"/>
            <a:ext cx="4049964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373216"/>
            <a:ext cx="8327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- SEM image of the design with one stock and </a:t>
            </a:r>
            <a:r>
              <a:rPr lang="en-US" dirty="0" smtClean="0"/>
              <a:t>with normal metal </a:t>
            </a:r>
            <a:r>
              <a:rPr lang="en-US" dirty="0"/>
              <a:t>traps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 </a:t>
            </a:r>
            <a:r>
              <a:rPr lang="en-US" dirty="0"/>
              <a:t>- SEM image of the design with </a:t>
            </a:r>
            <a:r>
              <a:rPr lang="en-US" dirty="0" smtClean="0"/>
              <a:t>two stocks </a:t>
            </a:r>
            <a:r>
              <a:rPr lang="en-US" dirty="0"/>
              <a:t>and normal traps for hot electrons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42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9904" y="0"/>
            <a:ext cx="2895600" cy="329184"/>
          </a:xfrm>
        </p:spPr>
        <p:txBody>
          <a:bodyPr/>
          <a:lstStyle/>
          <a:p>
            <a:r>
              <a:rPr lang="en-US" dirty="0"/>
              <a:t>30</a:t>
            </a:r>
            <a:r>
              <a:rPr lang="el-GR" dirty="0"/>
              <a:t> November 2018</a:t>
            </a:r>
            <a:r>
              <a:rPr lang="en-US" dirty="0"/>
              <a:t> CPTGA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69431" y="0"/>
            <a:ext cx="10668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21" y="2502860"/>
            <a:ext cx="6120680" cy="3301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59345"/>
            <a:ext cx="29093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Andreev reflection as two-particle under gap process limits SIN cooling</a:t>
            </a:r>
          </a:p>
          <a:p>
            <a:pPr>
              <a:lnSpc>
                <a:spcPct val="150000"/>
              </a:lnSpc>
            </a:pPr>
            <a:r>
              <a:rPr lang="en-US" dirty="0"/>
              <a:t>a</a:t>
            </a:r>
            <a:r>
              <a:rPr lang="en-US" dirty="0" smtClean="0"/>
              <a:t>t low temperatures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/>
              <a:t>I ~ I</a:t>
            </a:r>
            <a:r>
              <a:rPr lang="en-US" i="1" baseline="-25000" dirty="0" smtClean="0"/>
              <a:t>A</a:t>
            </a:r>
          </a:p>
          <a:p>
            <a:pPr algn="ctr">
              <a:lnSpc>
                <a:spcPct val="150000"/>
              </a:lnSpc>
            </a:pPr>
            <a:endParaRPr lang="en-US" i="1" dirty="0"/>
          </a:p>
          <a:p>
            <a:pPr algn="ctr">
              <a:lnSpc>
                <a:spcPct val="150000"/>
              </a:lnSpc>
            </a:pPr>
            <a:endParaRPr lang="en-US" i="1" dirty="0" smtClean="0"/>
          </a:p>
          <a:p>
            <a:pPr algn="ctr">
              <a:lnSpc>
                <a:spcPct val="150000"/>
              </a:lnSpc>
            </a:pPr>
            <a:endParaRPr lang="en-US" i="1" dirty="0"/>
          </a:p>
          <a:p>
            <a:pPr algn="ctr">
              <a:lnSpc>
                <a:spcPct val="150000"/>
              </a:lnSpc>
            </a:pPr>
            <a:endParaRPr lang="en-US" i="1" dirty="0" smtClean="0"/>
          </a:p>
          <a:p>
            <a:pPr algn="ctr">
              <a:lnSpc>
                <a:spcPct val="150000"/>
              </a:lnSpc>
            </a:pPr>
            <a:endParaRPr lang="en-US" i="1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Andreev current: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45" y="930318"/>
            <a:ext cx="5724128" cy="1605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353614"/>
            <a:ext cx="4301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) To suppress Andreev reflection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65" y="5880995"/>
            <a:ext cx="6983627" cy="9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4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04399"/>
            <a:ext cx="7258410" cy="4544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483" y="567944"/>
            <a:ext cx="5172660" cy="5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6062580" cy="52687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347472"/>
            <a:ext cx="864096" cy="207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00881"/>
            <a:ext cx="5617620" cy="327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4820" y="5874593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SFFN junction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5" y="6337858"/>
            <a:ext cx="5645430" cy="215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192" y="6261072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S-FI-N junction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157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8067"/>
            <a:ext cx="4836954" cy="3413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1888067"/>
            <a:ext cx="3393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Our colleagues used SINIS planar junction with iron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u</a:t>
            </a:r>
            <a:r>
              <a:rPr lang="en-US" dirty="0" err="1" smtClean="0"/>
              <a:t>nderlayer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Iron provides the magnetic scattering, which </a:t>
            </a:r>
            <a:r>
              <a:rPr lang="en-US" dirty="0" smtClean="0"/>
              <a:t>destroys </a:t>
            </a:r>
            <a:r>
              <a:rPr lang="en-US" dirty="0" smtClean="0"/>
              <a:t>Cooper pairs, </a:t>
            </a:r>
            <a:r>
              <a:rPr lang="en-US" dirty="0" smtClean="0"/>
              <a:t>shortens </a:t>
            </a:r>
            <a:r>
              <a:rPr lang="en-US" dirty="0" smtClean="0"/>
              <a:t>the coherence length, </a:t>
            </a:r>
            <a:r>
              <a:rPr lang="en-US" smtClean="0"/>
              <a:t>and </a:t>
            </a:r>
            <a:r>
              <a:rPr lang="en-US" smtClean="0"/>
              <a:t>suppresses </a:t>
            </a:r>
            <a:r>
              <a:rPr lang="en-US" dirty="0" smtClean="0"/>
              <a:t>the Andreev reflection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45007" y="460958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Magnetic scattering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5877272"/>
            <a:ext cx="643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also take into account the planar geometry of the junction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6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92" y="639478"/>
            <a:ext cx="2592288" cy="562651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</a:t>
            </a:r>
            <a:r>
              <a:rPr lang="el-GR" dirty="0"/>
              <a:t> November 2018</a:t>
            </a:r>
            <a:r>
              <a:rPr lang="en-US" dirty="0"/>
              <a:t> CPTGA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42518"/>
            <a:ext cx="2791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Keldysh</a:t>
            </a:r>
            <a:r>
              <a:rPr lang="en-US" sz="1600" dirty="0" smtClean="0"/>
              <a:t> technique (initially),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Linearized </a:t>
            </a:r>
            <a:r>
              <a:rPr lang="en-US" sz="1600" dirty="0" err="1"/>
              <a:t>Usadel</a:t>
            </a:r>
            <a:r>
              <a:rPr lang="en-US" sz="1600" dirty="0"/>
              <a:t> </a:t>
            </a:r>
            <a:r>
              <a:rPr lang="en-US" sz="1600" dirty="0" smtClean="0"/>
              <a:t>Equations</a:t>
            </a:r>
          </a:p>
          <a:p>
            <a:r>
              <a:rPr lang="en-US" sz="1600" dirty="0" smtClean="0"/>
              <a:t>Theta parametrization:</a:t>
            </a:r>
            <a:endParaRPr lang="ru-RU" sz="16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flipV="1">
            <a:off x="3846748" y="1043785"/>
            <a:ext cx="72008" cy="8613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3097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Theoretical Model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157011"/>
            <a:ext cx="4968056" cy="433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893" y="1582278"/>
            <a:ext cx="5310715" cy="25399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96" y="4166188"/>
            <a:ext cx="6923111" cy="26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1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55776" y="476672"/>
            <a:ext cx="436382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Suppression of Andreev reflection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Theoretical results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33812"/>
            <a:ext cx="4334645" cy="3200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034662"/>
            <a:ext cx="416011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 smtClean="0"/>
              <a:t>I</a:t>
            </a:r>
            <a:r>
              <a:rPr lang="en-US" sz="1400" i="1" baseline="-25000" dirty="0" err="1" smtClean="0"/>
              <a:t>q</a:t>
            </a:r>
            <a:r>
              <a:rPr lang="en-US" sz="1400" dirty="0" smtClean="0"/>
              <a:t> – measured current, including quasiparticle one,</a:t>
            </a:r>
          </a:p>
          <a:p>
            <a:pPr>
              <a:lnSpc>
                <a:spcPct val="150000"/>
              </a:lnSpc>
            </a:pPr>
            <a:r>
              <a:rPr lang="en-US" sz="1400" i="1" dirty="0" err="1"/>
              <a:t>T</a:t>
            </a:r>
            <a:r>
              <a:rPr lang="en-US" sz="1400" i="1" baseline="-25000" dirty="0" err="1"/>
              <a:t>e</a:t>
            </a:r>
            <a:r>
              <a:rPr lang="en-US" sz="1400" dirty="0"/>
              <a:t>(V) </a:t>
            </a:r>
            <a:r>
              <a:rPr lang="en-US" sz="1400" dirty="0" smtClean="0"/>
              <a:t>was extracted </a:t>
            </a:r>
            <a:r>
              <a:rPr lang="en-US" sz="1400" dirty="0"/>
              <a:t>from experimental data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97984"/>
            <a:ext cx="4320481" cy="3115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4954" y="5214608"/>
            <a:ext cx="327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Andreev current suppression</a:t>
            </a:r>
          </a:p>
          <a:p>
            <a:r>
              <a:rPr lang="en-US" dirty="0" smtClean="0"/>
              <a:t>by spin scattering is much better pronounced in the planar geometry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2641719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Exper</a:t>
            </a:r>
            <a:r>
              <a:rPr lang="en-US" sz="1100" dirty="0" smtClean="0"/>
              <a:t>.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14421" y="3290973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Andreev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42827" y="3830496"/>
            <a:ext cx="1343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Andreev + </a:t>
            </a:r>
            <a:r>
              <a:rPr lang="en-US" sz="1200" dirty="0" err="1" smtClean="0"/>
              <a:t>scattr</a:t>
            </a:r>
            <a:r>
              <a:rPr lang="en-US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303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60" y="1641743"/>
            <a:ext cx="3827351" cy="3102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04" y="1641743"/>
            <a:ext cx="3694339" cy="3049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331" y="1244495"/>
            <a:ext cx="1473930" cy="236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27" y="1230575"/>
            <a:ext cx="1529550" cy="25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7118" y="483254"/>
            <a:ext cx="6486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Magnetic scattering suppresses Andreev Reflection</a:t>
            </a:r>
          </a:p>
          <a:p>
            <a:pPr algn="ctr"/>
            <a:r>
              <a:rPr lang="en-US" sz="2000" dirty="0" smtClean="0"/>
              <a:t>(experimental results)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1203" y="5754682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characteristic feature of Andreev scattering is zero bias peak in the differential conductivity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25" y="2269905"/>
            <a:ext cx="292887" cy="1580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951" y="2269905"/>
            <a:ext cx="292800" cy="1580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6379" y="4825885"/>
            <a:ext cx="6861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results: </a:t>
            </a:r>
            <a:r>
              <a:rPr lang="en-US" dirty="0"/>
              <a:t>differential </a:t>
            </a:r>
            <a:r>
              <a:rPr lang="en-US" dirty="0" smtClean="0"/>
              <a:t>conductivity for samples A and C</a:t>
            </a:r>
          </a:p>
          <a:p>
            <a:r>
              <a:rPr lang="en-US" dirty="0" smtClean="0"/>
              <a:t>at different temperatures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59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480969" cy="3429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5856" y="347472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Experimental results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065" y="4376144"/>
            <a:ext cx="45191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temperature was extracted both:</a:t>
            </a:r>
          </a:p>
          <a:p>
            <a:pPr marL="400050" indent="-400050">
              <a:buAutoNum type="romanLcParenR"/>
            </a:pPr>
            <a:r>
              <a:rPr lang="en-US" dirty="0" smtClean="0"/>
              <a:t>From current measurements,</a:t>
            </a:r>
          </a:p>
          <a:p>
            <a:pPr marL="400050" indent="-400050">
              <a:buAutoNum type="romanLcParenR"/>
            </a:pPr>
            <a:r>
              <a:rPr lang="en-US" dirty="0" smtClean="0"/>
              <a:t>From heat-balance equation</a:t>
            </a:r>
          </a:p>
          <a:p>
            <a:pPr marL="400050" indent="-400050">
              <a:buAutoNum type="romanLcParenR"/>
            </a:pPr>
            <a:endParaRPr lang="en-US" dirty="0" smtClean="0"/>
          </a:p>
          <a:p>
            <a:pPr marL="400050" indent="-400050">
              <a:buAutoNum type="romanLcParenR"/>
            </a:pPr>
            <a:endParaRPr lang="en-US" dirty="0"/>
          </a:p>
          <a:p>
            <a:pPr algn="ctr"/>
            <a:r>
              <a:rPr lang="en-US" dirty="0" smtClean="0"/>
              <a:t>Record cooling that we reached was 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rom ~170 </a:t>
            </a:r>
            <a:r>
              <a:rPr lang="en-US" dirty="0" err="1" smtClean="0"/>
              <a:t>mK</a:t>
            </a:r>
            <a:r>
              <a:rPr lang="en-US" dirty="0" smtClean="0"/>
              <a:t> to ~45 </a:t>
            </a:r>
            <a:r>
              <a:rPr lang="en-US" dirty="0" err="1" smtClean="0"/>
              <a:t>mK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" y="659698"/>
            <a:ext cx="4371676" cy="3345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78" y="3913236"/>
            <a:ext cx="3954386" cy="29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2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9856" y="5517232"/>
            <a:ext cx="4870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 you for attention!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836712"/>
            <a:ext cx="7886700" cy="41728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smtClean="0"/>
              <a:t>This work was prepared within the framework of the Academic Fund Program at the National Research University Higher School of Economics (HSE) in 2019, grant “Exchange interactions in low-dimentional quantum magnetic systems” and by the Russian Academic Excellence Project "5-100".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5756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</a:t>
            </a:r>
            <a:r>
              <a:rPr lang="el-GR" dirty="0"/>
              <a:t> November 2018</a:t>
            </a:r>
            <a:r>
              <a:rPr lang="en-US" dirty="0"/>
              <a:t> CPTGA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2" y="471366"/>
            <a:ext cx="8948774" cy="61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7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</a:t>
            </a:r>
            <a:r>
              <a:rPr lang="el-GR" dirty="0"/>
              <a:t> November 2018</a:t>
            </a:r>
            <a:r>
              <a:rPr lang="en-US" dirty="0"/>
              <a:t> CPTGA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2643" y="498024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inite temperature provides the smooth </a:t>
            </a:r>
          </a:p>
          <a:p>
            <a:r>
              <a:rPr lang="en-US" dirty="0" smtClean="0"/>
              <a:t>equilibrium distribution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399"/>
            <a:ext cx="2059798" cy="2511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91" y="3168743"/>
            <a:ext cx="9149491" cy="37166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711" y="1443873"/>
            <a:ext cx="2252610" cy="125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909460"/>
            <a:ext cx="2606367" cy="4006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2724153"/>
            <a:ext cx="5184576" cy="2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90485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SIN cooling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5715798" cy="4153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484784"/>
            <a:ext cx="244011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Hot electrons flow from N layer to S electrode </a:t>
            </a:r>
            <a:r>
              <a:rPr lang="en-US" dirty="0"/>
              <a:t>above </a:t>
            </a:r>
            <a:r>
              <a:rPr lang="en-US" dirty="0" smtClean="0"/>
              <a:t>gap. Cold electrons are </a:t>
            </a:r>
          </a:p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US" dirty="0" smtClean="0"/>
              <a:t>ocked by the spectrum gap in S. The same is for holes.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Cooling power: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80" y="5440835"/>
            <a:ext cx="7008120" cy="121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3476" y="6488668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Fermi distribution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flipH="1" flipV="1">
            <a:off x="5595087" y="6381328"/>
            <a:ext cx="228389" cy="26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</p:cNvCxnSpPr>
          <p:nvPr/>
        </p:nvCxnSpPr>
        <p:spPr>
          <a:xfrm flipV="1">
            <a:off x="7380312" y="6381328"/>
            <a:ext cx="72008" cy="26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9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9" y="717815"/>
            <a:ext cx="8458722" cy="55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8" descr="CEB-Universe-simple-100.jpg"/>
          <p:cNvPicPr>
            <a:picLocks noChangeAspect="1"/>
          </p:cNvPicPr>
          <p:nvPr/>
        </p:nvPicPr>
        <p:blipFill>
          <a:blip r:embed="rId2" cstate="print"/>
          <a:srcRect r="706" b="1041"/>
          <a:stretch>
            <a:fillRect/>
          </a:stretch>
        </p:blipFill>
        <p:spPr bwMode="auto">
          <a:xfrm>
            <a:off x="1091952" y="363859"/>
            <a:ext cx="6936432" cy="65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42351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</a:p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D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E</a:t>
            </a:r>
          </a:p>
          <a:p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E</a:t>
            </a:r>
          </a:p>
          <a:p>
            <a:r>
              <a:rPr lang="en-US" sz="2400" b="1" dirty="0" smtClean="0"/>
              <a:t>C</a:t>
            </a:r>
          </a:p>
          <a:p>
            <a:r>
              <a:rPr lang="en-US" sz="2400" b="1" dirty="0" smtClean="0"/>
              <a:t>T</a:t>
            </a:r>
          </a:p>
          <a:p>
            <a:r>
              <a:rPr lang="en-US" sz="2400" b="1" dirty="0" smtClean="0"/>
              <a:t>R</a:t>
            </a:r>
          </a:p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/>
              <a:t>N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91281" y="1779382"/>
            <a:ext cx="441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</a:p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O</a:t>
            </a:r>
          </a:p>
          <a:p>
            <a:r>
              <a:rPr lang="en-US" sz="2400" b="1" dirty="0" smtClean="0"/>
              <a:t>M</a:t>
            </a:r>
          </a:p>
          <a:p>
            <a:r>
              <a:rPr lang="en-US" sz="2400" b="1" dirty="0" smtClean="0"/>
              <a:t>E</a:t>
            </a:r>
          </a:p>
          <a:p>
            <a:r>
              <a:rPr lang="en-US" sz="2400" b="1" dirty="0" smtClean="0"/>
              <a:t>T</a:t>
            </a:r>
          </a:p>
          <a:p>
            <a:r>
              <a:rPr lang="en-US" sz="2400" b="1" dirty="0" smtClean="0"/>
              <a:t>E</a:t>
            </a:r>
          </a:p>
          <a:p>
            <a:r>
              <a:rPr lang="en-US" sz="2400" b="1" dirty="0" smtClean="0"/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8920" y="551723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(CEB)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4" y="1239230"/>
            <a:ext cx="3018514" cy="2949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278098"/>
            <a:ext cx="253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SINIS junction </a:t>
            </a:r>
          </a:p>
          <a:p>
            <a:pPr algn="ctr"/>
            <a:r>
              <a:rPr lang="en-US" dirty="0" smtClean="0"/>
              <a:t>Cooling power doubles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279" y="3513426"/>
            <a:ext cx="4660540" cy="758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398549"/>
            <a:ext cx="6100540" cy="505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9379" y="44369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SINIS junction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808" y="4502289"/>
            <a:ext cx="3173970" cy="422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7316" y="1165083"/>
            <a:ext cx="470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Tunnel current through SIN (SINIS) junction: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379" y="1693500"/>
            <a:ext cx="5218524" cy="6937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2713924"/>
            <a:ext cx="2421802" cy="3584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6050633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to increase SINIS cooling?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3689" y="4698571"/>
            <a:ext cx="172046" cy="199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410" y="5074920"/>
            <a:ext cx="4171500" cy="2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13" y="1244065"/>
            <a:ext cx="5172424" cy="2660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330" y="6165304"/>
            <a:ext cx="6869070" cy="42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725144"/>
            <a:ext cx="4132305" cy="119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1619" y="630637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Some limitations of SIN electron cooling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23147" y="4205133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solution may be use of electron trap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7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90466"/>
            <a:ext cx="5703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1) Use SIN cooling with electrons trap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90" y="1556792"/>
            <a:ext cx="5737706" cy="3816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4027" y="5733256"/>
            <a:ext cx="6891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Electrons trap N provides drainage and relaxation of hot electrons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/>
              <a:t>rom S electrodes, and therefore, more equilibrium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09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504</Words>
  <Application>Microsoft Office PowerPoint</Application>
  <PresentationFormat>Экран (4:3)</PresentationFormat>
  <Paragraphs>129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“EINSTEIN” Project Meeting</dc:title>
  <dc:creator>walia</dc:creator>
  <cp:lastModifiedBy>Natasha</cp:lastModifiedBy>
  <cp:revision>63</cp:revision>
  <dcterms:created xsi:type="dcterms:W3CDTF">2018-10-24T13:40:02Z</dcterms:created>
  <dcterms:modified xsi:type="dcterms:W3CDTF">2019-01-25T07:40:12Z</dcterms:modified>
</cp:coreProperties>
</file>