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5" r:id="rId2"/>
    <p:sldId id="381" r:id="rId3"/>
    <p:sldId id="355" r:id="rId4"/>
    <p:sldId id="313" r:id="rId5"/>
    <p:sldId id="360" r:id="rId6"/>
    <p:sldId id="361" r:id="rId7"/>
    <p:sldId id="359" r:id="rId8"/>
    <p:sldId id="362" r:id="rId9"/>
    <p:sldId id="339" r:id="rId10"/>
    <p:sldId id="340" r:id="rId11"/>
    <p:sldId id="382" r:id="rId12"/>
    <p:sldId id="308" r:id="rId13"/>
    <p:sldId id="358" r:id="rId14"/>
    <p:sldId id="312" r:id="rId15"/>
    <p:sldId id="350" r:id="rId16"/>
    <p:sldId id="345" r:id="rId17"/>
    <p:sldId id="331" r:id="rId18"/>
    <p:sldId id="367" r:id="rId19"/>
    <p:sldId id="327" r:id="rId20"/>
    <p:sldId id="378" r:id="rId21"/>
    <p:sldId id="363" r:id="rId22"/>
    <p:sldId id="368" r:id="rId23"/>
    <p:sldId id="369" r:id="rId24"/>
    <p:sldId id="364" r:id="rId25"/>
    <p:sldId id="371" r:id="rId26"/>
    <p:sldId id="372" r:id="rId27"/>
    <p:sldId id="379" r:id="rId28"/>
    <p:sldId id="376" r:id="rId29"/>
  </p:sldIdLst>
  <p:sldSz cx="9144000" cy="6858000" type="screen4x3"/>
  <p:notesSz cx="6791325" cy="99218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CC3300"/>
    <a:srgbClr val="FF9966"/>
    <a:srgbClr val="FF6600"/>
    <a:srgbClr val="3333CC"/>
    <a:srgbClr val="0000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42" autoAdjust="0"/>
    <p:restoredTop sz="98417" autoAdjust="0"/>
  </p:normalViewPr>
  <p:slideViewPr>
    <p:cSldViewPr>
      <p:cViewPr varScale="1">
        <p:scale>
          <a:sx n="95" d="100"/>
          <a:sy n="95" d="100"/>
        </p:scale>
        <p:origin x="10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6460717-251D-44AA-BC11-0C0E10FC7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A4628E-FEDF-46B9-8F46-FCC8E52851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1DFDDDB-6FE0-4130-8779-D20E72F0A8DD}" type="datetimeFigureOut">
              <a:rPr lang="ru-RU"/>
              <a:pPr>
                <a:defRPr/>
              </a:pPr>
              <a:t>18.01.2019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9BACAA8A-7AD0-45CC-8433-27FE6550D9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273E684B-373E-4992-82CF-C9AA75761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3288"/>
            <a:ext cx="5432425" cy="4464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F0D0B3-6B0F-4572-84F3-214FA9A469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340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37CC59-52DB-4E19-B6E4-7314FBBE0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6513" y="9423400"/>
            <a:ext cx="294322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357BD8-39AA-4699-B685-DEE9ECEFF90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38AB41CC-FA39-4CE3-9A5B-0ECE81597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42963" y="881063"/>
            <a:ext cx="5799137" cy="4349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3861CD48-9CFF-4432-9A8B-1C67798A0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9300" y="5511800"/>
            <a:ext cx="5989638" cy="521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5" tIns="45682" rIns="91365" bIns="45682" numCol="1" anchor="ctr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711DF4-2475-4828-AD85-67A524BE91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A6E6E4-2FBC-41CA-AB61-FB2D869A54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15DFD3-15B5-4F2F-AF71-3C55213BD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6F518-754B-4B65-9923-FB1FB3ED8A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478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D40F20-F1D9-423E-91C0-B002CFD6BF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DA7207-FC32-4867-B7C3-F987773173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6424BD-5BFB-41A0-8699-FCA6EEE094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B5256B-6061-402A-B904-38940CF591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0333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FBB6C7-1F45-49E0-9A72-C0DAD0BFC0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936363-D83E-48E8-8E29-F2E2BF120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4DE6AD-C219-4D94-9547-992A33817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7D4B8-6FF1-4A67-84F4-A5EA975091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7279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A038081-FF71-487B-AE8C-A873E2274D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78CDDD8-411F-4CB6-8FED-8C6B51157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917D304-A199-4EF5-9DBF-683C95FEEA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D819C2-4A50-4E84-90E4-008B3256C1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1044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902AE3-FD36-45D0-BD26-A64F8DD237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52CD39-DAC1-4AF3-84FD-258BE48781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D85C88F-D674-49DB-B269-F3CF2B7D65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AEF42-B91B-4DA0-8300-923DAF581F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293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4B4B48-1A6B-4A02-AF98-D30AB042F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C4D717-686C-4E21-8A77-E6CC9E6A47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A0C5D7-D88C-4657-B70C-CB2326DD2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7F791-BC82-4D5D-9401-7BE8C8ABB9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741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61292F-E162-4BDD-B6BF-29F3ADE49C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78C9DE-2DD5-4023-8FDC-8492728E10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9E3BBB-2C41-4CC6-B467-2C5B3CE004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AD7E9C-2972-4694-BA0F-ED773FB3028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516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3041C4-B6AA-401B-AB06-2FD003376A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E26055-A0B6-4217-859E-75D2182C74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DFF0F-8B10-4991-972E-83DE59596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26BAD8-1EAC-4AC4-942D-16BCAA2070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06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2980BE-0241-4EEF-9F72-E39E0C1F4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3DE81A-C5A4-4062-A19E-AD0A12BB2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B368D0B-012C-4F41-AF38-31CE345BEA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62187-4646-4547-9239-F0917105D2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1499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D1B73E-C182-4D70-8D92-A7BD57E384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411EB6-CEFB-43C9-AFFE-B666D1CDB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DDE8BB7-6524-4E13-A148-954872D03D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64CA2A-E0F7-4A86-99B3-C19623D2C9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7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1AA436-613A-4D65-8481-A89468905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0A645B-E56C-4B86-AC81-C87E881D31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69AF01F-F80B-4D79-86B6-410287E4C1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BF4A3-4BD9-4558-9DCC-E7ED45D25A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486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9A1B18-570A-448E-B0CD-6AC0FBB892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53E21D-989B-47DF-BEC4-73C279569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B4F26F-DAE8-414A-81E1-08B6DCA9A6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9F51A-AD38-4012-9011-DFF9426C42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968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DBC2C5-154D-40ED-9231-B2D56F2701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8A070A-C9C7-4E50-B636-FF299344CD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379D2A-FBA9-483F-B1BD-249586CB54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00C4AD-D895-4937-BB13-127BD16699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423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32C4CC-0CCA-4A8C-B0FE-81FE3AD8F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1773269-3402-4967-84D2-CBF7F1149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348507-893F-49B2-924F-F2EC1A778D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CC71286-98A9-42E3-AF53-A01926D6C1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329568-ABE5-4327-B196-9AC675D3DC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670057-FD37-4C09-98F2-AB87F4F560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7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64.png"/><Relationship Id="rId4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9.w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22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21.wmf"/><Relationship Id="rId9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B58A990-F785-45AF-ABFD-CB41C554CF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7843" y="116632"/>
            <a:ext cx="8713787" cy="2665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ru-RU" altLang="ru-RU" sz="3600" b="1" dirty="0" smtClean="0">
                <a:solidFill>
                  <a:srgbClr val="FF0000"/>
                </a:solidFill>
              </a:rPr>
              <a:t>Сверхпроводящие </a:t>
            </a:r>
            <a:r>
              <a:rPr lang="ru-RU" altLang="ru-RU" sz="3600" b="1" dirty="0">
                <a:solidFill>
                  <a:srgbClr val="FF0000"/>
                </a:solidFill>
              </a:rPr>
              <a:t>наноструктуры для  электроники 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будущего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62DE4DD-F4F9-4816-8002-D48BC9B9EB5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5330" y="2564904"/>
            <a:ext cx="8496300" cy="3311525"/>
          </a:xfrm>
        </p:spPr>
        <p:txBody>
          <a:bodyPr/>
          <a:lstStyle/>
          <a:p>
            <a:pPr eaLnBrk="1" hangingPunct="1"/>
            <a:r>
              <a:rPr lang="ru-RU" altLang="ru-RU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Наталия Григорьевна Пугач</a:t>
            </a:r>
          </a:p>
          <a:p>
            <a:pPr eaLnBrk="1" hangingPunct="1"/>
            <a:r>
              <a:rPr lang="ru-RU" altLang="ru-RU" sz="28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Старший научный сотрудник НИИЯФ МГУ им. М.В. Ломоносова</a:t>
            </a:r>
          </a:p>
          <a:p>
            <a:pPr eaLnBrk="1" hangingPunct="1"/>
            <a:r>
              <a:rPr lang="ru-RU" altLang="ru-RU" sz="28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Доцент МИЭМ НИУ </a:t>
            </a:r>
            <a:r>
              <a:rPr lang="ru-RU" altLang="ru-RU" sz="28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ВШЭ</a:t>
            </a:r>
          </a:p>
          <a:p>
            <a:pPr eaLnBrk="1" hangingPunct="1"/>
            <a:r>
              <a:rPr lang="ru-RU" alt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комн.102</a:t>
            </a:r>
            <a:r>
              <a:rPr lang="en-US" alt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,423</a:t>
            </a:r>
            <a:endParaRPr lang="ru-RU" alt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2800" dirty="0" smtClean="0">
                <a:latin typeface="Arial" panose="020B0604020202020204" pitchFamily="34" charset="0"/>
              </a:rPr>
              <a:t>e-mail</a:t>
            </a:r>
            <a:r>
              <a:rPr lang="en-US" altLang="ru-RU" sz="2800" dirty="0">
                <a:latin typeface="Arial" panose="020B0604020202020204" pitchFamily="34" charset="0"/>
              </a:rPr>
              <a:t>: pugach@magn.ru</a:t>
            </a:r>
            <a:r>
              <a:rPr lang="ru-RU" altLang="ru-RU" sz="2800" dirty="0">
                <a:latin typeface="Arial" panose="020B0604020202020204" pitchFamily="34" charset="0"/>
              </a:rPr>
              <a:t>, </a:t>
            </a:r>
            <a:r>
              <a:rPr lang="en-US" altLang="ru-RU" sz="2800" dirty="0">
                <a:latin typeface="Arial" panose="020B0604020202020204" pitchFamily="34" charset="0"/>
              </a:rPr>
              <a:t>npugach@hse.ru</a:t>
            </a:r>
            <a:endParaRPr lang="ru-RU" altLang="ru-R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sz="2800" dirty="0">
                <a:latin typeface="Arial" panose="020B0604020202020204" pitchFamily="34" charset="0"/>
              </a:rPr>
              <a:t>Тел. +7 915 26 111 84 </a:t>
            </a:r>
          </a:p>
          <a:p>
            <a:pPr eaLnBrk="1" hangingPunct="1"/>
            <a:endParaRPr lang="ru-RU" altLang="ru-RU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0BEE1FD4-4364-42BA-B2E2-D27D277C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029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CC3300"/>
                </a:solidFill>
              </a:rPr>
              <a:t>      </a:t>
            </a:r>
            <a:endParaRPr lang="ru-RU" altLang="ru-RU" b="1" i="1">
              <a:solidFill>
                <a:srgbClr val="9933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1">
            <a:extLst>
              <a:ext uri="{FF2B5EF4-FFF2-40B4-BE49-F238E27FC236}">
                <a16:creationId xmlns:a16="http://schemas.microsoft.com/office/drawing/2014/main" id="{B9DE6BD3-DCEA-4D36-BBE7-17865B020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0"/>
            <a:ext cx="8785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2800" b="1">
                <a:solidFill>
                  <a:srgbClr val="C00000"/>
                </a:solidFill>
              </a:rPr>
              <a:t>IARPA Cryogenic Computing Complexity (C3) Program </a:t>
            </a:r>
            <a:endParaRPr lang="ru-RU" altLang="ru-RU" sz="2800" b="1">
              <a:solidFill>
                <a:srgbClr val="C00000"/>
              </a:solidFill>
            </a:endParaRPr>
          </a:p>
          <a:p>
            <a:pPr algn="ctr" eaLnBrk="1" hangingPunct="1"/>
            <a:r>
              <a:rPr lang="en-US" altLang="ru-RU" sz="2800">
                <a:solidFill>
                  <a:srgbClr val="C00000"/>
                </a:solidFill>
              </a:rPr>
              <a:t>(IARPA – </a:t>
            </a:r>
            <a:r>
              <a:rPr lang="en-US" altLang="ru-RU" sz="2600">
                <a:solidFill>
                  <a:srgbClr val="C00000"/>
                </a:solidFill>
              </a:rPr>
              <a:t>Intelligence Advanced Research Project Activity </a:t>
            </a:r>
            <a:r>
              <a:rPr lang="en-US" altLang="ru-RU" sz="2800">
                <a:solidFill>
                  <a:srgbClr val="C00000"/>
                </a:solidFill>
              </a:rPr>
              <a:t>) </a:t>
            </a:r>
            <a:r>
              <a:rPr lang="en-US" altLang="ru-RU" sz="2800" b="1">
                <a:solidFill>
                  <a:srgbClr val="C00000"/>
                </a:solidFill>
              </a:rPr>
              <a:t>USA</a:t>
            </a:r>
            <a:endParaRPr lang="ru-RU" altLang="ru-RU" sz="2800" b="1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DC823-B450-4A9D-8A9E-FD98F353A71E}"/>
              </a:ext>
            </a:extLst>
          </p:cNvPr>
          <p:cNvSpPr txBox="1"/>
          <p:nvPr/>
        </p:nvSpPr>
        <p:spPr>
          <a:xfrm>
            <a:off x="323850" y="1916113"/>
            <a:ext cx="8496300" cy="46878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/>
              <a:t>		C3 is a five-year, two-phase program.</a:t>
            </a:r>
          </a:p>
          <a:p>
            <a:pPr eaLnBrk="1" hangingPunct="1"/>
            <a:r>
              <a:rPr lang="en-US" altLang="ru-RU" b="1" i="1"/>
              <a:t>Phase one </a:t>
            </a:r>
            <a:r>
              <a:rPr lang="en-US" altLang="ru-RU"/>
              <a:t>(first three years): to develop the technologies that are required to demonstrate a small superconducting processor.</a:t>
            </a:r>
          </a:p>
          <a:p>
            <a:pPr eaLnBrk="1" hangingPunct="1"/>
            <a:r>
              <a:rPr lang="en-US" altLang="ru-RU" b="1" i="1"/>
              <a:t>Phase two</a:t>
            </a:r>
            <a:r>
              <a:rPr lang="en-US" altLang="ru-RU"/>
              <a:t>: to integrate those new technologies into small-scale working model of a superconducting computer.</a:t>
            </a:r>
          </a:p>
          <a:p>
            <a:pPr eaLnBrk="1" hangingPunct="1"/>
            <a:r>
              <a:rPr lang="en-US" altLang="ru-RU" b="1"/>
              <a:t>C3 Program </a:t>
            </a:r>
            <a:r>
              <a:rPr lang="en-US" altLang="ru-RU"/>
              <a:t>thrust will include:</a:t>
            </a:r>
          </a:p>
          <a:p>
            <a:pPr algn="just" eaLnBrk="1" hangingPunct="1">
              <a:buFontTx/>
              <a:buAutoNum type="arabicPeriod"/>
            </a:pPr>
            <a:r>
              <a:rPr lang="en-US" altLang="ru-RU" b="1" i="1"/>
              <a:t>Cryogenic memory</a:t>
            </a:r>
            <a:r>
              <a:rPr lang="en-US" altLang="ru-RU"/>
              <a:t>: </a:t>
            </a:r>
            <a:r>
              <a:rPr lang="en-US" altLang="ru-RU" sz="2200"/>
              <a:t>New approaches to enable high performance computing systems with greatly improved memory capacity and energy efficiency</a:t>
            </a:r>
            <a:r>
              <a:rPr lang="en-US" altLang="ru-RU" sz="2200" b="1" i="1"/>
              <a:t>.</a:t>
            </a:r>
          </a:p>
          <a:p>
            <a:pPr algn="just" eaLnBrk="1" hangingPunct="1">
              <a:buFontTx/>
              <a:buAutoNum type="arabicPeriod"/>
            </a:pPr>
            <a:r>
              <a:rPr lang="en-US" altLang="ru-RU" b="1" i="1"/>
              <a:t>Logic, communications and systems</a:t>
            </a:r>
            <a:r>
              <a:rPr lang="en-US" altLang="ru-RU"/>
              <a:t>: </a:t>
            </a:r>
            <a:r>
              <a:rPr lang="en-US" altLang="ru-RU" sz="2200"/>
              <a:t>Development of advanced superconducting circuits and integration with memory and other components for demonstration of a limited superconducting computer system on which to measure performance metrics.</a:t>
            </a:r>
            <a:endParaRPr lang="en-US" alt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39DA67FD-0BCF-4E9C-B6D1-225BC5949AFA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187624" y="2820987"/>
            <a:ext cx="8174037" cy="2665413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ru-RU" altLang="ru-RU" sz="2800" dirty="0">
                <a:solidFill>
                  <a:srgbClr val="000099"/>
                </a:solidFill>
              </a:rPr>
              <a:t>* Теория сверхпроводимости</a:t>
            </a:r>
            <a:br>
              <a:rPr lang="ru-RU" altLang="ru-RU" sz="2800" dirty="0">
                <a:solidFill>
                  <a:srgbClr val="000099"/>
                </a:solidFill>
              </a:rPr>
            </a:br>
            <a:r>
              <a:rPr lang="ru-RU" altLang="ru-RU" sz="2800" dirty="0">
                <a:solidFill>
                  <a:srgbClr val="000099"/>
                </a:solidFill>
              </a:rPr>
              <a:t>* Макроскопическое квантовое </a:t>
            </a:r>
            <a:r>
              <a:rPr lang="ru-RU" altLang="ru-RU" sz="2800" dirty="0" err="1">
                <a:solidFill>
                  <a:srgbClr val="000099"/>
                </a:solidFill>
              </a:rPr>
              <a:t>туннеллирование</a:t>
            </a:r>
            <a:r>
              <a:rPr lang="ru-RU" altLang="ru-RU" sz="2800" dirty="0">
                <a:solidFill>
                  <a:srgbClr val="000099"/>
                </a:solidFill>
              </a:rPr>
              <a:t> (эффект </a:t>
            </a:r>
            <a:r>
              <a:rPr lang="ru-RU" altLang="ru-RU" sz="2800" dirty="0" err="1">
                <a:solidFill>
                  <a:srgbClr val="000099"/>
                </a:solidFill>
              </a:rPr>
              <a:t>Джозефсона</a:t>
            </a:r>
            <a:r>
              <a:rPr lang="ru-RU" altLang="ru-RU" sz="2800" dirty="0">
                <a:solidFill>
                  <a:srgbClr val="000099"/>
                </a:solidFill>
              </a:rPr>
              <a:t>)</a:t>
            </a:r>
            <a:br>
              <a:rPr lang="ru-RU" altLang="ru-RU" sz="2800" dirty="0">
                <a:solidFill>
                  <a:srgbClr val="000099"/>
                </a:solidFill>
              </a:rPr>
            </a:br>
            <a:r>
              <a:rPr lang="ru-RU" altLang="ru-RU" sz="2800" dirty="0">
                <a:solidFill>
                  <a:srgbClr val="000099"/>
                </a:solidFill>
              </a:rPr>
              <a:t>* Антагонизм и сосуществование</a:t>
            </a:r>
            <a:br>
              <a:rPr lang="ru-RU" altLang="ru-RU" sz="2800" dirty="0">
                <a:solidFill>
                  <a:srgbClr val="000099"/>
                </a:solidFill>
              </a:rPr>
            </a:br>
            <a:r>
              <a:rPr lang="ru-RU" altLang="ru-RU" sz="2800" dirty="0">
                <a:solidFill>
                  <a:srgbClr val="000099"/>
                </a:solidFill>
              </a:rPr>
              <a:t>сверхпроводимости и магнетизма</a:t>
            </a:r>
            <a:br>
              <a:rPr lang="ru-RU" altLang="ru-RU" sz="2800" dirty="0">
                <a:solidFill>
                  <a:srgbClr val="000099"/>
                </a:solidFill>
              </a:rPr>
            </a:br>
            <a:r>
              <a:rPr lang="ru-RU" altLang="ru-RU" sz="2800" dirty="0">
                <a:solidFill>
                  <a:srgbClr val="000099"/>
                </a:solidFill>
              </a:rPr>
              <a:t>* Триплетная </a:t>
            </a:r>
            <a:r>
              <a:rPr lang="ru-RU" altLang="ru-RU" sz="2800" dirty="0" smtClean="0">
                <a:solidFill>
                  <a:srgbClr val="000099"/>
                </a:solidFill>
              </a:rPr>
              <a:t>сверхпроводимость</a:t>
            </a:r>
            <a:br>
              <a:rPr lang="ru-RU" altLang="ru-RU" sz="2800" dirty="0" smtClean="0">
                <a:solidFill>
                  <a:srgbClr val="000099"/>
                </a:solidFill>
              </a:rPr>
            </a:br>
            <a:r>
              <a:rPr lang="ru-RU" altLang="ru-RU" sz="2800" dirty="0" smtClean="0">
                <a:solidFill>
                  <a:srgbClr val="000099"/>
                </a:solidFill>
              </a:rPr>
              <a:t>* Квантовые свойства </a:t>
            </a:r>
            <a:r>
              <a:rPr lang="ru-RU" altLang="ru-RU" sz="2800" dirty="0" err="1" smtClean="0">
                <a:solidFill>
                  <a:srgbClr val="000099"/>
                </a:solidFill>
              </a:rPr>
              <a:t>нанообъектов</a:t>
            </a:r>
            <a:r>
              <a:rPr lang="ru-RU" altLang="ru-RU" sz="2800" dirty="0" smtClean="0">
                <a:solidFill>
                  <a:srgbClr val="000099"/>
                </a:solidFill>
              </a:rPr>
              <a:t> для вычислительных систем</a:t>
            </a:r>
            <a:endParaRPr lang="ru-RU" altLang="ru-RU" sz="2800" dirty="0">
              <a:solidFill>
                <a:srgbClr val="000099"/>
              </a:solidFill>
            </a:endParaRPr>
          </a:p>
        </p:txBody>
      </p:sp>
      <p:sp>
        <p:nvSpPr>
          <p:cNvPr id="99332" name="Text Box 4">
            <a:extLst>
              <a:ext uri="{FF2B5EF4-FFF2-40B4-BE49-F238E27FC236}">
                <a16:creationId xmlns:a16="http://schemas.microsoft.com/office/drawing/2014/main" id="{5F40ED0E-7CDD-415C-9BED-877C76BC0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029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CC3300"/>
                </a:solidFill>
              </a:rPr>
              <a:t>      </a:t>
            </a:r>
            <a:endParaRPr lang="ru-RU" altLang="ru-RU" b="1" i="1">
              <a:solidFill>
                <a:srgbClr val="993300"/>
              </a:solidFill>
            </a:endParaRPr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7DB79192-80F9-4473-A844-E9E9B724E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0"/>
            <a:ext cx="730830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err="1">
                <a:solidFill>
                  <a:srgbClr val="CC0000"/>
                </a:solidFill>
              </a:rPr>
              <a:t>Н</a:t>
            </a:r>
            <a:r>
              <a:rPr lang="ru-RU" altLang="ru-RU" sz="2800" b="1" dirty="0" err="1" smtClean="0">
                <a:solidFill>
                  <a:srgbClr val="CC0000"/>
                </a:solidFill>
              </a:rPr>
              <a:t>аноэлектроника</a:t>
            </a:r>
            <a:r>
              <a:rPr lang="ru-RU" altLang="ru-RU" sz="2800" b="1" dirty="0" smtClean="0">
                <a:solidFill>
                  <a:srgbClr val="CC0000"/>
                </a:solidFill>
              </a:rPr>
              <a:t> </a:t>
            </a:r>
            <a:r>
              <a:rPr lang="ru-RU" altLang="ru-RU" sz="2800" b="1" dirty="0">
                <a:solidFill>
                  <a:srgbClr val="CC0000"/>
                </a:solidFill>
              </a:rPr>
              <a:t>квантовых </a:t>
            </a:r>
            <a:r>
              <a:rPr lang="ru-RU" altLang="ru-RU" sz="2800" b="1" dirty="0" smtClean="0">
                <a:solidFill>
                  <a:srgbClr val="CC0000"/>
                </a:solidFill>
              </a:rPr>
              <a:t>сверхпроводящих систем</a:t>
            </a:r>
          </a:p>
          <a:p>
            <a:pPr algn="ctr"/>
            <a:endParaRPr lang="ru-RU" altLang="ru-RU" sz="2800" b="1" dirty="0">
              <a:solidFill>
                <a:srgbClr val="CC0000"/>
              </a:solidFill>
            </a:endParaRPr>
          </a:p>
          <a:p>
            <a:pPr algn="ctr"/>
            <a:r>
              <a:rPr lang="ru-RU" altLang="ru-RU" sz="2800" i="1" dirty="0" smtClean="0">
                <a:solidFill>
                  <a:srgbClr val="CC0000"/>
                </a:solidFill>
              </a:rPr>
              <a:t>Очень </a:t>
            </a:r>
            <a:r>
              <a:rPr lang="ru-RU" altLang="ru-RU" sz="2800" i="1" dirty="0">
                <a:solidFill>
                  <a:srgbClr val="CC0000"/>
                </a:solidFill>
              </a:rPr>
              <a:t>красивая </a:t>
            </a:r>
            <a:r>
              <a:rPr lang="ru-RU" altLang="ru-RU" sz="2800" i="1" dirty="0" smtClean="0">
                <a:solidFill>
                  <a:srgbClr val="CC0000"/>
                </a:solidFill>
              </a:rPr>
              <a:t>физика</a:t>
            </a:r>
            <a:endParaRPr lang="ru-RU" altLang="ru-RU" sz="2800" i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74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8B1379A9-C71D-43F4-B4DD-741C76662B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86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>
                <a:solidFill>
                  <a:srgbClr val="CC0000"/>
                </a:solidFill>
              </a:rPr>
              <a:t>Какие существуют кубиты?</a:t>
            </a:r>
            <a:endParaRPr lang="en-US" altLang="ru-RU">
              <a:solidFill>
                <a:srgbClr val="CC0000"/>
              </a:solidFill>
            </a:endParaRPr>
          </a:p>
        </p:txBody>
      </p:sp>
      <p:pic>
        <p:nvPicPr>
          <p:cNvPr id="18435" name="Picture 6" descr="http://research.tahan.com/wp-content/uploads/2010/09/SiCMOSdot.jpg">
            <a:extLst>
              <a:ext uri="{FF2B5EF4-FFF2-40B4-BE49-F238E27FC236}">
                <a16:creationId xmlns:a16="http://schemas.microsoft.com/office/drawing/2014/main" id="{7C9812E3-6C8D-430F-AF92-9149DCBBF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49350"/>
            <a:ext cx="285908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https://www.quantenbit.de/pictures/implant_trap.jpg">
            <a:extLst>
              <a:ext uri="{FF2B5EF4-FFF2-40B4-BE49-F238E27FC236}">
                <a16:creationId xmlns:a16="http://schemas.microsoft.com/office/drawing/2014/main" id="{CCB42733-D536-433A-9156-74213125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1163638"/>
            <a:ext cx="508952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http://gdriqfa.unice.fr/IMG/jpg/thiele_science.jpg">
            <a:extLst>
              <a:ext uri="{FF2B5EF4-FFF2-40B4-BE49-F238E27FC236}">
                <a16:creationId xmlns:a16="http://schemas.microsoft.com/office/drawing/2014/main" id="{B7F7C01A-FD81-430F-9B1B-1801A40C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240213"/>
            <a:ext cx="2628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4" descr="http://sdelanounas.ru/i/d/3/d/d3d3Lm9nb25pb2suY29tL2NvbW1vbi80OTM3L29nMTJfNDdfUGFnZV8xX0ltYWdlXzAwMDEuanBnP19faWQ9NDQ3Nzc=.jpg">
            <a:extLst>
              <a:ext uri="{FF2B5EF4-FFF2-40B4-BE49-F238E27FC236}">
                <a16:creationId xmlns:a16="http://schemas.microsoft.com/office/drawing/2014/main" id="{2456008E-C3F0-42FF-B6DD-9CA03C8D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3863975"/>
            <a:ext cx="31718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15">
            <a:extLst>
              <a:ext uri="{FF2B5EF4-FFF2-40B4-BE49-F238E27FC236}">
                <a16:creationId xmlns:a16="http://schemas.microsoft.com/office/drawing/2014/main" id="{0A51CF88-9C74-4874-86CF-0D322360B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3288" y="762000"/>
            <a:ext cx="33909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 i="0">
                <a:solidFill>
                  <a:schemeClr val="tx1"/>
                </a:solidFill>
                <a:cs typeface="Arial Unicode MS" panose="020B0604020202020204" pitchFamily="34" charset="-128"/>
              </a:rPr>
              <a:t>ионы и атомы в ловушках</a:t>
            </a:r>
          </a:p>
        </p:txBody>
      </p:sp>
      <p:sp>
        <p:nvSpPr>
          <p:cNvPr id="18440" name="Rectangle 16">
            <a:extLst>
              <a:ext uri="{FF2B5EF4-FFF2-40B4-BE49-F238E27FC236}">
                <a16:creationId xmlns:a16="http://schemas.microsoft.com/office/drawing/2014/main" id="{808283B4-6ACC-4151-B345-7E33A027A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195388"/>
            <a:ext cx="233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 i="0">
                <a:solidFill>
                  <a:srgbClr val="FFFF00"/>
                </a:solidFill>
                <a:cs typeface="Arial Unicode MS" panose="020B0604020202020204" pitchFamily="34" charset="-128"/>
              </a:rPr>
              <a:t>квантовые точки</a:t>
            </a:r>
          </a:p>
        </p:txBody>
      </p:sp>
      <p:sp>
        <p:nvSpPr>
          <p:cNvPr id="18441" name="Rectangle 17">
            <a:extLst>
              <a:ext uri="{FF2B5EF4-FFF2-40B4-BE49-F238E27FC236}">
                <a16:creationId xmlns:a16="http://schemas.microsoft.com/office/drawing/2014/main" id="{E700F281-64CE-4C82-B37B-661987C08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5754688"/>
            <a:ext cx="2489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 i="0">
                <a:solidFill>
                  <a:srgbClr val="FFFF00"/>
                </a:solidFill>
                <a:cs typeface="Arial Unicode MS" panose="020B0604020202020204" pitchFamily="34" charset="-128"/>
              </a:rPr>
              <a:t>спины в молекулах</a:t>
            </a:r>
          </a:p>
        </p:txBody>
      </p:sp>
      <p:sp>
        <p:nvSpPr>
          <p:cNvPr id="18442" name="Rectangle 18">
            <a:extLst>
              <a:ext uri="{FF2B5EF4-FFF2-40B4-BE49-F238E27FC236}">
                <a16:creationId xmlns:a16="http://schemas.microsoft.com/office/drawing/2014/main" id="{31E584F7-1F5C-4648-97A2-4723D811B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5692775"/>
            <a:ext cx="12446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 i="0">
                <a:solidFill>
                  <a:srgbClr val="FFFF00"/>
                </a:solidFill>
                <a:cs typeface="Arial Unicode MS" panose="020B0604020202020204" pitchFamily="34" charset="-128"/>
              </a:rPr>
              <a:t>фотоны</a:t>
            </a:r>
          </a:p>
        </p:txBody>
      </p:sp>
      <p:pic>
        <p:nvPicPr>
          <p:cNvPr id="18443" name="Picture 20" descr="tumblr_mkhg7dKEXY1qaityko1_500">
            <a:extLst>
              <a:ext uri="{FF2B5EF4-FFF2-40B4-BE49-F238E27FC236}">
                <a16:creationId xmlns:a16="http://schemas.microsoft.com/office/drawing/2014/main" id="{1E2DD104-1132-46D8-BC17-34A5610A2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625850"/>
            <a:ext cx="23907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Rectangle 21">
            <a:extLst>
              <a:ext uri="{FF2B5EF4-FFF2-40B4-BE49-F238E27FC236}">
                <a16:creationId xmlns:a16="http://schemas.microsoft.com/office/drawing/2014/main" id="{36E931D8-EB66-4F1A-8295-AAED2970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176588"/>
            <a:ext cx="29210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 i="0">
                <a:solidFill>
                  <a:schemeClr val="tx1"/>
                </a:solidFill>
                <a:cs typeface="Arial Unicode MS" panose="020B0604020202020204" pitchFamily="34" charset="-128"/>
              </a:rPr>
              <a:t>дефекты в кристаллах</a:t>
            </a:r>
          </a:p>
        </p:txBody>
      </p:sp>
    </p:spTree>
    <p:extLst>
      <p:ext uri="{BB962C8B-B14F-4D97-AF65-F5344CB8AC3E}">
        <p14:creationId xmlns:p14="http://schemas.microsoft.com/office/powerpoint/2010/main" val="630193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>
            <a:extLst>
              <a:ext uri="{FF2B5EF4-FFF2-40B4-BE49-F238E27FC236}">
                <a16:creationId xmlns:a16="http://schemas.microsoft.com/office/drawing/2014/main" id="{246933B3-0E4C-4341-880D-D9B84BB3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2225"/>
            <a:ext cx="8793163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55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1A04331-0396-4580-8E12-6B09F06B0C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86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altLang="ru-RU">
                <a:solidFill>
                  <a:srgbClr val="CC0000"/>
                </a:solidFill>
              </a:rPr>
              <a:t>Сверхпроводниковый кубит</a:t>
            </a:r>
            <a:endParaRPr lang="en-US" altLang="ru-RU">
              <a:solidFill>
                <a:srgbClr val="CC0000"/>
              </a:solidFill>
            </a:endParaRPr>
          </a:p>
        </p:txBody>
      </p:sp>
      <p:pic>
        <p:nvPicPr>
          <p:cNvPr id="23555" name="Picture 7">
            <a:extLst>
              <a:ext uri="{FF2B5EF4-FFF2-40B4-BE49-F238E27FC236}">
                <a16:creationId xmlns:a16="http://schemas.microsoft.com/office/drawing/2014/main" id="{EC0FA32B-9A10-4D19-91E3-D78E4986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513"/>
            <a:ext cx="9144000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8">
            <a:extLst>
              <a:ext uri="{FF2B5EF4-FFF2-40B4-BE49-F238E27FC236}">
                <a16:creationId xmlns:a16="http://schemas.microsoft.com/office/drawing/2014/main" id="{CB33BCC6-63A6-4A9A-B74F-E1B196260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71838"/>
            <a:ext cx="355282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10" descr="&amp;Ecy;&amp;lcy;&amp;iecy;&amp;kcy;&amp;tcy;&amp;rcy;&amp;ocy;&amp;ncy;&amp;ncy;&amp;acy;&amp;yacy; &amp;fcy;&amp;ocy;&amp;tcy;&amp;ocy;&amp;gcy;&amp;rcy;&amp;acy;&amp;fcy;&amp;icy;&amp;yacy; &amp;lcy;&amp;ocy;&amp;gcy;&amp;icy;&amp;chcy;&amp;iecy;&amp;scy;&amp;kcy;&amp;ocy;&amp;jcy; &amp;yacy;&amp;chcy;&amp;iecy;&amp;jcy;&amp;kcy;&amp;icy; &amp;kcy;&amp;vcy;&amp;acy;&amp;ncy;&amp;tcy;&amp;ocy;&amp;vcy;&amp;ocy;&amp;gcy;&amp;ocy; &amp;kcy;&amp;ocy;&amp;mcy;&amp;pcy;&amp;softcy;&amp;yucy;&amp;tcy;&amp;iecy;&amp;rcy;&amp;acy;">
            <a:extLst>
              <a:ext uri="{FF2B5EF4-FFF2-40B4-BE49-F238E27FC236}">
                <a16:creationId xmlns:a16="http://schemas.microsoft.com/office/drawing/2014/main" id="{E9EB00F5-3F97-41B7-AEF9-31AC1747C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097213"/>
            <a:ext cx="43434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2" descr="http://hh.ru/employer-logo/1647027.png">
            <a:extLst>
              <a:ext uri="{FF2B5EF4-FFF2-40B4-BE49-F238E27FC236}">
                <a16:creationId xmlns:a16="http://schemas.microsoft.com/office/drawing/2014/main" id="{1A70B204-A100-4399-9BCC-68239A8C6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5484813"/>
            <a:ext cx="12065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339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3FFE266B-A8D2-4038-9020-CD11E6CB139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0"/>
            <a:ext cx="7772400" cy="914400"/>
          </a:xfrm>
        </p:spPr>
        <p:txBody>
          <a:bodyPr/>
          <a:lstStyle/>
          <a:p>
            <a:pPr eaLnBrk="1" hangingPunct="1"/>
            <a:r>
              <a:rPr lang="ru-RU" altLang="ru-RU" sz="2800" b="1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Сверхпроводящий кубит (тихий)</a:t>
            </a:r>
          </a:p>
        </p:txBody>
      </p:sp>
      <p:pic>
        <p:nvPicPr>
          <p:cNvPr id="71683" name="Picture 5" descr="qubit2">
            <a:extLst>
              <a:ext uri="{FF2B5EF4-FFF2-40B4-BE49-F238E27FC236}">
                <a16:creationId xmlns:a16="http://schemas.microsoft.com/office/drawing/2014/main" id="{79D5758B-2574-43C3-8722-E7C9118C7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32213"/>
            <a:ext cx="6696075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qubit3">
            <a:extLst>
              <a:ext uri="{FF2B5EF4-FFF2-40B4-BE49-F238E27FC236}">
                <a16:creationId xmlns:a16="http://schemas.microsoft.com/office/drawing/2014/main" id="{238A1EDF-586B-43C4-AD88-185AB6B3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35274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5">
            <a:extLst>
              <a:ext uri="{FF2B5EF4-FFF2-40B4-BE49-F238E27FC236}">
                <a16:creationId xmlns:a16="http://schemas.microsoft.com/office/drawing/2014/main" id="{731AD16A-3857-406E-9F5D-0CECFB12C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3500438"/>
            <a:ext cx="4841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суперпозиция состояний -&gt; параллелизм</a:t>
            </a:r>
          </a:p>
        </p:txBody>
      </p:sp>
      <p:sp>
        <p:nvSpPr>
          <p:cNvPr id="71690" name="Rectangle 5">
            <a:extLst>
              <a:ext uri="{FF2B5EF4-FFF2-40B4-BE49-F238E27FC236}">
                <a16:creationId xmlns:a16="http://schemas.microsoft.com/office/drawing/2014/main" id="{FAB9B290-58D4-44EC-A254-FBB8169DF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052513"/>
            <a:ext cx="2681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классический бит (бит)</a:t>
            </a:r>
          </a:p>
        </p:txBody>
      </p:sp>
      <p:graphicFrame>
        <p:nvGraphicFramePr>
          <p:cNvPr id="71693" name="Object 13">
            <a:extLst>
              <a:ext uri="{FF2B5EF4-FFF2-40B4-BE49-F238E27FC236}">
                <a16:creationId xmlns:a16="http://schemas.microsoft.com/office/drawing/2014/main" id="{01FCE5AD-118D-4649-8649-7600DCBABB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825" y="2852738"/>
          <a:ext cx="21018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8" name="Equation" r:id="rId5" imgW="1066524" imgH="254092" progId="Equation.3">
                  <p:embed/>
                </p:oleObj>
              </mc:Choice>
              <mc:Fallback>
                <p:oleObj name="Equation" r:id="rId5" imgW="1066524" imgH="254092" progId="Equation.3">
                  <p:embed/>
                  <p:pic>
                    <p:nvPicPr>
                      <p:cNvPr id="71693" name="Object 13">
                        <a:extLst>
                          <a:ext uri="{FF2B5EF4-FFF2-40B4-BE49-F238E27FC236}">
                            <a16:creationId xmlns:a16="http://schemas.microsoft.com/office/drawing/2014/main" id="{01FCE5AD-118D-4649-8649-7600DCBABB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2852738"/>
                        <a:ext cx="210185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95" name="Text Box 11">
            <a:extLst>
              <a:ext uri="{FF2B5EF4-FFF2-40B4-BE49-F238E27FC236}">
                <a16:creationId xmlns:a16="http://schemas.microsoft.com/office/drawing/2014/main" id="{7461B3D1-AD7B-46C1-93D9-46CD2BB73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349500"/>
            <a:ext cx="39512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волновая функция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квантового бита</a:t>
            </a: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1696" name="Object 16">
            <a:extLst>
              <a:ext uri="{FF2B5EF4-FFF2-40B4-BE49-F238E27FC236}">
                <a16:creationId xmlns:a16="http://schemas.microsoft.com/office/drawing/2014/main" id="{DE6E61C6-ED8B-4707-BE01-9EF3D9A44C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86325" y="1628775"/>
          <a:ext cx="262731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9" name="Equation" r:id="rId7" imgW="1333440" imgH="253800" progId="Equation.DSMT4">
                  <p:embed/>
                </p:oleObj>
              </mc:Choice>
              <mc:Fallback>
                <p:oleObj name="Equation" r:id="rId7" imgW="1333440" imgH="253800" progId="Equation.DSMT4">
                  <p:embed/>
                  <p:pic>
                    <p:nvPicPr>
                      <p:cNvPr id="71696" name="Object 16">
                        <a:extLst>
                          <a:ext uri="{FF2B5EF4-FFF2-40B4-BE49-F238E27FC236}">
                            <a16:creationId xmlns:a16="http://schemas.microsoft.com/office/drawing/2014/main" id="{DE6E61C6-ED8B-4707-BE01-9EF3D9A44C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325" y="1628775"/>
                        <a:ext cx="2627313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1446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03C5BBD4-9A8C-45E1-9CEE-19357EC6A4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8238" y="428625"/>
            <a:ext cx="7145337" cy="839788"/>
          </a:xfrm>
        </p:spPr>
        <p:txBody>
          <a:bodyPr lIns="0" tIns="0" rIns="0" bIns="0" anchor="t"/>
          <a:lstStyle/>
          <a:p>
            <a:r>
              <a:rPr lang="en-US" altLang="ru-RU" sz="2400">
                <a:solidFill>
                  <a:srgbClr val="CC0000"/>
                </a:solidFill>
              </a:rPr>
              <a:t>Superconducting qubits</a:t>
            </a:r>
            <a:endParaRPr lang="ru-RU" altLang="ru-RU" sz="2400">
              <a:solidFill>
                <a:srgbClr val="CC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3CC0F-FE92-4D04-B2B2-F254D2846E9D}"/>
              </a:ext>
            </a:extLst>
          </p:cNvPr>
          <p:cNvSpPr txBox="1">
            <a:spLocks noGrp="1"/>
          </p:cNvSpPr>
          <p:nvPr/>
        </p:nvSpPr>
        <p:spPr bwMode="auto">
          <a:xfrm>
            <a:off x="8070850" y="6424613"/>
            <a:ext cx="884238" cy="339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defTabSz="914400" eaLnBrk="1" hangingPunct="1"/>
            <a:fld id="{A01E1487-28FF-445C-9E61-35D0645EDB29}" type="slidenum">
              <a:rPr lang="en-US" altLang="ru-RU" sz="120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914400" eaLnBrk="1" hangingPunct="1"/>
              <a:t>16</a:t>
            </a:fld>
            <a:endParaRPr lang="en-US" altLang="ru-RU" sz="1200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780" name="Group 2">
            <a:extLst>
              <a:ext uri="{FF2B5EF4-FFF2-40B4-BE49-F238E27FC236}">
                <a16:creationId xmlns:a16="http://schemas.microsoft.com/office/drawing/2014/main" id="{E57C9670-C899-4DB2-909F-77C7CCBE6FD2}"/>
              </a:ext>
            </a:extLst>
          </p:cNvPr>
          <p:cNvGrpSpPr>
            <a:grpSpLocks/>
          </p:cNvGrpSpPr>
          <p:nvPr/>
        </p:nvGrpSpPr>
        <p:grpSpPr bwMode="auto">
          <a:xfrm>
            <a:off x="7000875" y="1689100"/>
            <a:ext cx="1990725" cy="1681163"/>
            <a:chOff x="3670" y="3283"/>
            <a:chExt cx="1311" cy="851"/>
          </a:xfrm>
        </p:grpSpPr>
        <p:pic>
          <p:nvPicPr>
            <p:cNvPr id="75781" name="Picture 3">
              <a:extLst>
                <a:ext uri="{FF2B5EF4-FFF2-40B4-BE49-F238E27FC236}">
                  <a16:creationId xmlns:a16="http://schemas.microsoft.com/office/drawing/2014/main" id="{11BAE1C5-2EBC-4682-BBBE-918F316DA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2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" y="3283"/>
              <a:ext cx="1311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2" name="Rectangle 4">
              <a:extLst>
                <a:ext uri="{FF2B5EF4-FFF2-40B4-BE49-F238E27FC236}">
                  <a16:creationId xmlns:a16="http://schemas.microsoft.com/office/drawing/2014/main" id="{5BE2CBA3-D7F6-48FE-BA96-12D0A3763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3313"/>
              <a:ext cx="351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defTabSz="914400"/>
              <a:r>
                <a:rPr lang="fr-FR" altLang="ru-RU" sz="1000" b="1" i="0">
                  <a:latin typeface="Comic Sans MS" panose="030F0702030302020204" pitchFamily="66" charset="0"/>
                  <a:cs typeface="Arial" panose="020B0604020202020204" pitchFamily="34" charset="0"/>
                </a:rPr>
                <a:t>NIST</a:t>
              </a:r>
            </a:p>
          </p:txBody>
        </p:sp>
      </p:grpSp>
      <p:grpSp>
        <p:nvGrpSpPr>
          <p:cNvPr id="75783" name="Group 5">
            <a:extLst>
              <a:ext uri="{FF2B5EF4-FFF2-40B4-BE49-F238E27FC236}">
                <a16:creationId xmlns:a16="http://schemas.microsoft.com/office/drawing/2014/main" id="{705211B5-81BC-477C-85A2-82D7DEEE3D95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1709738"/>
            <a:ext cx="2070100" cy="1639887"/>
            <a:chOff x="158" y="935"/>
            <a:chExt cx="1304" cy="1033"/>
          </a:xfrm>
        </p:grpSpPr>
        <p:pic>
          <p:nvPicPr>
            <p:cNvPr id="75784" name="Picture 6" descr="sem3">
              <a:extLst>
                <a:ext uri="{FF2B5EF4-FFF2-40B4-BE49-F238E27FC236}">
                  <a16:creationId xmlns:a16="http://schemas.microsoft.com/office/drawing/2014/main" id="{8771FBB3-9AB4-486F-BFF0-47EDD2D20B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35"/>
              <a:ext cx="1304" cy="1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5" name="Text Box 7">
              <a:extLst>
                <a:ext uri="{FF2B5EF4-FFF2-40B4-BE49-F238E27FC236}">
                  <a16:creationId xmlns:a16="http://schemas.microsoft.com/office/drawing/2014/main" id="{5C86C405-2B4E-476D-8AAB-AC2965D72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981"/>
              <a:ext cx="8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 defTabSz="914400"/>
              <a:r>
                <a:rPr lang="fr-FR" altLang="ru-RU" sz="1000" i="0">
                  <a:latin typeface="Arial" panose="020B0604020202020204" pitchFamily="34" charset="0"/>
                  <a:cs typeface="Arial" panose="020B0604020202020204" pitchFamily="34" charset="0"/>
                </a:rPr>
                <a:t>Chalmers</a:t>
              </a:r>
            </a:p>
            <a:p>
              <a:pPr algn="ctr" defTabSz="914400"/>
              <a:r>
                <a:rPr lang="fr-FR" altLang="ru-RU" sz="1000" i="0">
                  <a:latin typeface="Arial" panose="020B0604020202020204" pitchFamily="34" charset="0"/>
                  <a:cs typeface="Arial" panose="020B0604020202020204" pitchFamily="34" charset="0"/>
                </a:rPr>
                <a:t>NEC</a:t>
              </a:r>
            </a:p>
          </p:txBody>
        </p:sp>
      </p:grpSp>
      <p:grpSp>
        <p:nvGrpSpPr>
          <p:cNvPr id="75786" name="Group 8">
            <a:extLst>
              <a:ext uri="{FF2B5EF4-FFF2-40B4-BE49-F238E27FC236}">
                <a16:creationId xmlns:a16="http://schemas.microsoft.com/office/drawing/2014/main" id="{881F6A60-B025-4FD6-929B-A40EC7F6367F}"/>
              </a:ext>
            </a:extLst>
          </p:cNvPr>
          <p:cNvGrpSpPr>
            <a:grpSpLocks/>
          </p:cNvGrpSpPr>
          <p:nvPr/>
        </p:nvGrpSpPr>
        <p:grpSpPr bwMode="auto">
          <a:xfrm>
            <a:off x="2349500" y="1690688"/>
            <a:ext cx="2057400" cy="1676400"/>
            <a:chOff x="1519" y="1929"/>
            <a:chExt cx="1265" cy="908"/>
          </a:xfrm>
        </p:grpSpPr>
        <p:pic>
          <p:nvPicPr>
            <p:cNvPr id="75787" name="Picture 9" descr="SQqubit2">
              <a:extLst>
                <a:ext uri="{FF2B5EF4-FFF2-40B4-BE49-F238E27FC236}">
                  <a16:creationId xmlns:a16="http://schemas.microsoft.com/office/drawing/2014/main" id="{D41923D1-6D1C-40F7-B363-23C37BD3D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" y="1929"/>
              <a:ext cx="1247" cy="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8" name="Text Box 10">
              <a:extLst>
                <a:ext uri="{FF2B5EF4-FFF2-40B4-BE49-F238E27FC236}">
                  <a16:creationId xmlns:a16="http://schemas.microsoft.com/office/drawing/2014/main" id="{23E8B663-1460-4DEE-9D66-1A88AE3BF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9" y="1935"/>
              <a:ext cx="514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 defTabSz="914400"/>
              <a:r>
                <a:rPr lang="fr-FR" altLang="ru-RU" sz="1200" i="0">
                  <a:latin typeface="Arial" panose="020B0604020202020204" pitchFamily="34" charset="0"/>
                  <a:cs typeface="Arial" panose="020B0604020202020204" pitchFamily="34" charset="0"/>
                </a:rPr>
                <a:t>TU Delft</a:t>
              </a:r>
              <a:endParaRPr lang="fr-FR" altLang="ru-RU" sz="1000" i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5789" name="Picture 11" descr="1069372cover2">
            <a:extLst>
              <a:ext uri="{FF2B5EF4-FFF2-40B4-BE49-F238E27FC236}">
                <a16:creationId xmlns:a16="http://schemas.microsoft.com/office/drawing/2014/main" id="{C8DB9A0B-0690-4C7B-BFFC-164E26B7C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709738"/>
            <a:ext cx="23622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0" name="Text Box 12">
            <a:extLst>
              <a:ext uri="{FF2B5EF4-FFF2-40B4-BE49-F238E27FC236}">
                <a16:creationId xmlns:a16="http://schemas.microsoft.com/office/drawing/2014/main" id="{E4B08250-29F0-40FC-8117-408FD859D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775" y="1249363"/>
            <a:ext cx="2276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400"/>
            <a:r>
              <a:rPr lang="en-US" altLang="ru-RU" sz="2000" i="0">
                <a:solidFill>
                  <a:schemeClr val="tx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fr-FR" altLang="ru-RU" sz="2000" i="0">
                <a:solidFill>
                  <a:schemeClr val="tx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2002</a:t>
            </a:r>
          </a:p>
        </p:txBody>
      </p:sp>
      <p:sp>
        <p:nvSpPr>
          <p:cNvPr id="75791" name="Text Box 13">
            <a:extLst>
              <a:ext uri="{FF2B5EF4-FFF2-40B4-BE49-F238E27FC236}">
                <a16:creationId xmlns:a16="http://schemas.microsoft.com/office/drawing/2014/main" id="{27980C97-8C2A-4426-B978-ECFE5A4A9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763" y="1249363"/>
            <a:ext cx="1968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400"/>
            <a:r>
              <a:rPr lang="en-US" altLang="ru-RU" sz="2000" i="0">
                <a:solidFill>
                  <a:schemeClr val="tx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fr-FR" altLang="ru-RU" sz="2000" i="0">
                <a:solidFill>
                  <a:schemeClr val="tx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2004</a:t>
            </a:r>
          </a:p>
        </p:txBody>
      </p:sp>
      <p:sp>
        <p:nvSpPr>
          <p:cNvPr id="75792" name="Text Box 14">
            <a:extLst>
              <a:ext uri="{FF2B5EF4-FFF2-40B4-BE49-F238E27FC236}">
                <a16:creationId xmlns:a16="http://schemas.microsoft.com/office/drawing/2014/main" id="{9495F659-5592-4771-B47E-A5971FF4B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49363"/>
            <a:ext cx="238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400"/>
            <a:r>
              <a:rPr lang="en-US" altLang="ru-RU" sz="2000" i="0">
                <a:solidFill>
                  <a:schemeClr val="tx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fr-FR" altLang="ru-RU" sz="2000" i="0">
                <a:solidFill>
                  <a:schemeClr val="tx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1999</a:t>
            </a:r>
          </a:p>
        </p:txBody>
      </p:sp>
      <p:sp>
        <p:nvSpPr>
          <p:cNvPr id="75793" name="Text Box 15">
            <a:extLst>
              <a:ext uri="{FF2B5EF4-FFF2-40B4-BE49-F238E27FC236}">
                <a16:creationId xmlns:a16="http://schemas.microsoft.com/office/drawing/2014/main" id="{E21C6098-A23A-4C36-8F27-773C4B246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1249363"/>
            <a:ext cx="2333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400"/>
            <a:r>
              <a:rPr lang="en-US" altLang="ru-RU" sz="2000" i="0">
                <a:solidFill>
                  <a:schemeClr val="tx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Charge-flux</a:t>
            </a:r>
            <a:r>
              <a:rPr lang="fr-FR" altLang="ru-RU" sz="2000" i="0">
                <a:solidFill>
                  <a:schemeClr val="tx2"/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 2004</a:t>
            </a:r>
          </a:p>
        </p:txBody>
      </p:sp>
      <p:pic>
        <p:nvPicPr>
          <p:cNvPr id="75794" name="Picture 2">
            <a:extLst>
              <a:ext uri="{FF2B5EF4-FFF2-40B4-BE49-F238E27FC236}">
                <a16:creationId xmlns:a16="http://schemas.microsoft.com/office/drawing/2014/main" id="{C9BD6078-9DCA-4124-891B-7E70B397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609975"/>
            <a:ext cx="251936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5" name="Picture 25">
            <a:extLst>
              <a:ext uri="{FF2B5EF4-FFF2-40B4-BE49-F238E27FC236}">
                <a16:creationId xmlns:a16="http://schemas.microsoft.com/office/drawing/2014/main" id="{C149871D-0306-463B-86A7-37557246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79838"/>
            <a:ext cx="61071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6" name="TextBox 26">
            <a:extLst>
              <a:ext uri="{FF2B5EF4-FFF2-40B4-BE49-F238E27FC236}">
                <a16:creationId xmlns:a16="http://schemas.microsoft.com/office/drawing/2014/main" id="{B06F974C-BD1E-4F13-987E-05C7A297C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75" y="3609975"/>
            <a:ext cx="6985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/>
            <a:r>
              <a:rPr lang="en-US" altLang="ru-RU" sz="180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ru-RU" altLang="ru-RU" sz="1800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97" name="TextBox 27">
            <a:extLst>
              <a:ext uri="{FF2B5EF4-FFF2-40B4-BE49-F238E27FC236}">
                <a16:creationId xmlns:a16="http://schemas.microsoft.com/office/drawing/2014/main" id="{85A16F3E-2736-4BAD-AE1F-D1F5DA8A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0963" y="3609975"/>
            <a:ext cx="6969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/>
            <a:r>
              <a:rPr lang="en-US" altLang="ru-RU" sz="180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ru-RU" altLang="ru-RU" sz="1800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98" name="TextBox 28">
            <a:extLst>
              <a:ext uri="{FF2B5EF4-FFF2-40B4-BE49-F238E27FC236}">
                <a16:creationId xmlns:a16="http://schemas.microsoft.com/office/drawing/2014/main" id="{DC653987-A6F6-439F-A562-C074EE044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825" y="3609975"/>
            <a:ext cx="1136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/>
            <a:r>
              <a:rPr lang="en-US" altLang="ru-RU" sz="180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transmon</a:t>
            </a:r>
            <a:endParaRPr lang="ru-RU" altLang="ru-RU" sz="1800" i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710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843244A4-E5FC-42CA-9334-DDD26DDAB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86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>
                <a:solidFill>
                  <a:srgbClr val="CC0000"/>
                </a:solidFill>
              </a:rPr>
              <a:t>Квантовый отжиг</a:t>
            </a:r>
            <a:endParaRPr lang="en-US" altLang="ru-RU">
              <a:solidFill>
                <a:srgbClr val="CC0000"/>
              </a:solidFill>
            </a:endParaRPr>
          </a:p>
        </p:txBody>
      </p:sp>
      <p:pic>
        <p:nvPicPr>
          <p:cNvPr id="35843" name="Рисунок 1">
            <a:extLst>
              <a:ext uri="{FF2B5EF4-FFF2-40B4-BE49-F238E27FC236}">
                <a16:creationId xmlns:a16="http://schemas.microsoft.com/office/drawing/2014/main" id="{7450B56F-F066-426F-A327-197B743D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9153525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977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E1213179-BE1E-46FD-8F4A-5A957AAFC6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0663"/>
            <a:ext cx="8659813" cy="839787"/>
          </a:xfrm>
        </p:spPr>
        <p:txBody>
          <a:bodyPr lIns="0" tIns="0" rIns="0" bIns="0" anchor="t"/>
          <a:lstStyle/>
          <a:p>
            <a:r>
              <a:rPr lang="ru-RU" altLang="ru-RU"/>
              <a:t>«Квантовый компьютер» компании </a:t>
            </a:r>
            <a:r>
              <a:rPr lang="en-US" altLang="ru-RU"/>
              <a:t>D-Wave</a:t>
            </a:r>
            <a:endParaRPr lang="ru-RU" alt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DEB94-2D2A-4F66-81CB-8A10EAC9D895}"/>
              </a:ext>
            </a:extLst>
          </p:cNvPr>
          <p:cNvSpPr txBox="1">
            <a:spLocks noGrp="1"/>
          </p:cNvSpPr>
          <p:nvPr/>
        </p:nvSpPr>
        <p:spPr bwMode="auto">
          <a:xfrm>
            <a:off x="8070850" y="6424613"/>
            <a:ext cx="884238" cy="339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endParaRPr lang="en-US" alt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0A81F-C14E-4E02-AF75-00C6681B8BFB}"/>
              </a:ext>
            </a:extLst>
          </p:cNvPr>
          <p:cNvSpPr txBox="1">
            <a:spLocks noGrp="1"/>
          </p:cNvSpPr>
          <p:nvPr/>
        </p:nvSpPr>
        <p:spPr>
          <a:xfrm>
            <a:off x="242888" y="6424613"/>
            <a:ext cx="1455737" cy="339725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7" name="AutoShape 2" descr="D-Wave quantum computer">
            <a:extLst>
              <a:ext uri="{FF2B5EF4-FFF2-40B4-BE49-F238E27FC236}">
                <a16:creationId xmlns:a16="http://schemas.microsoft.com/office/drawing/2014/main" id="{A853024E-2823-49F4-A554-E08FE732D0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875" y="-2028825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238" name="Picture 3">
            <a:extLst>
              <a:ext uri="{FF2B5EF4-FFF2-40B4-BE49-F238E27FC236}">
                <a16:creationId xmlns:a16="http://schemas.microsoft.com/office/drawing/2014/main" id="{05B2E004-BD55-4E75-95C8-2F7F44E0C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984375"/>
            <a:ext cx="3671888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4">
            <a:extLst>
              <a:ext uri="{FF2B5EF4-FFF2-40B4-BE49-F238E27FC236}">
                <a16:creationId xmlns:a16="http://schemas.microsoft.com/office/drawing/2014/main" id="{D08EB1DB-FB8F-438C-B928-28BC328F5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1892300"/>
            <a:ext cx="44513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0" name="TextBox 8">
            <a:extLst>
              <a:ext uri="{FF2B5EF4-FFF2-40B4-BE49-F238E27FC236}">
                <a16:creationId xmlns:a16="http://schemas.microsoft.com/office/drawing/2014/main" id="{58D24A4C-5226-48D1-A7DB-D47AB0F71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407025"/>
            <a:ext cx="4032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«Квантовый компьютер» </a:t>
            </a:r>
            <a:r>
              <a:rPr lang="de-DE" altLang="ru-RU" sz="1800">
                <a:latin typeface="Arial" panose="020B0604020202020204" pitchFamily="34" charset="0"/>
                <a:cs typeface="Arial" panose="020B0604020202020204" pitchFamily="34" charset="0"/>
              </a:rPr>
              <a:t>D-Wave 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купили </a:t>
            </a:r>
            <a:r>
              <a:rPr lang="de-DE" altLang="ru-RU" sz="1800">
                <a:latin typeface="Arial" panose="020B0604020202020204" pitchFamily="34" charset="0"/>
                <a:cs typeface="Arial" panose="020B0604020202020204" pitchFamily="34" charset="0"/>
              </a:rPr>
              <a:t>Lockheed Martin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ru-RU" sz="1800">
                <a:latin typeface="Arial" panose="020B0604020202020204" pitchFamily="34" charset="0"/>
                <a:cs typeface="Arial" panose="020B0604020202020204" pitchFamily="34" charset="0"/>
              </a:rPr>
              <a:t>NASA,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Google, 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r>
              <a:rPr lang="de-DE" altLang="ru-RU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41" name="TextBox 9">
            <a:extLst>
              <a:ext uri="{FF2B5EF4-FFF2-40B4-BE49-F238E27FC236}">
                <a16:creationId xmlns:a16="http://schemas.microsoft.com/office/drawing/2014/main" id="{F123884A-5C59-44DB-B2B0-1A5FEF47A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3" y="4759325"/>
            <a:ext cx="3003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adiabatic quantum annealer</a:t>
            </a:r>
          </a:p>
          <a:p>
            <a:pPr eaLnBrk="1" hangingPunct="1"/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>
            <a:extLst>
              <a:ext uri="{FF2B5EF4-FFF2-40B4-BE49-F238E27FC236}">
                <a16:creationId xmlns:a16="http://schemas.microsoft.com/office/drawing/2014/main" id="{CDF0D6FF-2D5E-471D-A9BE-B2E459E93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86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>
                <a:solidFill>
                  <a:srgbClr val="CC0000"/>
                </a:solidFill>
              </a:rPr>
              <a:t>Исследования в России</a:t>
            </a:r>
            <a:endParaRPr lang="en-US" altLang="ru-RU">
              <a:solidFill>
                <a:srgbClr val="CC0000"/>
              </a:solidFill>
            </a:endParaRPr>
          </a:p>
        </p:txBody>
      </p:sp>
      <p:pic>
        <p:nvPicPr>
          <p:cNvPr id="39939" name="Picture 9" descr="http://misis.ru/Portals/0/EasyDNNnews/2687/2687%D1%83%D1%81%D1%82%D0%B8%D0%BD%D0%BE%D0%B2-1.jpg">
            <a:extLst>
              <a:ext uri="{FF2B5EF4-FFF2-40B4-BE49-F238E27FC236}">
                <a16:creationId xmlns:a16="http://schemas.microsoft.com/office/drawing/2014/main" id="{2C53BD23-97D3-447C-AD3B-064EF676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031875"/>
            <a:ext cx="80581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1" descr="%D1%80%D1%8F%D0%B7%D0%B0%D0%BD%D0%BE%D0%B2">
            <a:extLst>
              <a:ext uri="{FF2B5EF4-FFF2-40B4-BE49-F238E27FC236}">
                <a16:creationId xmlns:a16="http://schemas.microsoft.com/office/drawing/2014/main" id="{195F7BE8-630B-4BD5-840B-7B378CA6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3506788"/>
            <a:ext cx="324167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3" descr="astafiev">
            <a:extLst>
              <a:ext uri="{FF2B5EF4-FFF2-40B4-BE49-F238E27FC236}">
                <a16:creationId xmlns:a16="http://schemas.microsoft.com/office/drawing/2014/main" id="{9511BE4F-7138-43D0-B24B-C2B39534C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863"/>
            <a:ext cx="364172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4" descr="&amp;Ecy;&amp;lcy;&amp;iecy;&amp;kcy;&amp;tcy;&amp;rcy;&amp;ocy;&amp;ncy;&amp;ncy;&amp;acy;&amp;yacy; &amp;fcy;&amp;ocy;&amp;tcy;&amp;ocy;&amp;gcy;&amp;rcy;&amp;acy;&amp;fcy;&amp;icy;&amp;yacy; &amp;lcy;&amp;ocy;&amp;gcy;&amp;icy;&amp;chcy;&amp;iecy;&amp;scy;&amp;kcy;&amp;ocy;&amp;jcy; &amp;yacy;&amp;chcy;&amp;iecy;&amp;jcy;&amp;kcy;&amp;icy; &amp;kcy;&amp;vcy;&amp;acy;&amp;ncy;&amp;tcy;&amp;ocy;&amp;vcy;&amp;ocy;&amp;gcy;&amp;ocy; &amp;kcy;&amp;ocy;&amp;mcy;&amp;pcy;&amp;softcy;&amp;yucy;&amp;tcy;&amp;iecy;&amp;rcy;&amp;acy;">
            <a:extLst>
              <a:ext uri="{FF2B5EF4-FFF2-40B4-BE49-F238E27FC236}">
                <a16:creationId xmlns:a16="http://schemas.microsoft.com/office/drawing/2014/main" id="{378E3A57-014F-4552-A270-04344EE6C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50" y="4887913"/>
            <a:ext cx="179387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C6532A-2852-440A-9E2D-55274FD7AD22}"/>
              </a:ext>
            </a:extLst>
          </p:cNvPr>
          <p:cNvSpPr/>
          <p:nvPr/>
        </p:nvSpPr>
        <p:spPr>
          <a:xfrm>
            <a:off x="5508104" y="6106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1" hangingPunct="1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май 2015 г.</a:t>
            </a:r>
          </a:p>
          <a:p>
            <a:pPr defTabSz="914400"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первый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кубит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914400"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изготовленный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88305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B58A990-F785-45AF-ABFD-CB41C554CF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012" y="980728"/>
            <a:ext cx="8713787" cy="2665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ru-RU" altLang="ru-RU" b="1" dirty="0" smtClean="0">
                <a:solidFill>
                  <a:srgbClr val="CC0000"/>
                </a:solidFill>
              </a:rPr>
              <a:t>Сверхпроводниковая </a:t>
            </a:r>
            <a:r>
              <a:rPr lang="ru-RU" altLang="ru-RU" b="1" dirty="0">
                <a:solidFill>
                  <a:srgbClr val="CC0000"/>
                </a:solidFill>
              </a:rPr>
              <a:t>спинтроника, как часть наноэлектроники квантовых систем</a:t>
            </a:r>
            <a:br>
              <a:rPr lang="ru-RU" altLang="ru-RU" b="1" dirty="0">
                <a:solidFill>
                  <a:srgbClr val="CC0000"/>
                </a:solidFill>
              </a:rPr>
            </a:br>
            <a:endParaRPr lang="ru-RU" altLang="ru-RU" sz="3600" b="1" dirty="0">
              <a:solidFill>
                <a:srgbClr val="CC0000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62DE4DD-F4F9-4816-8002-D48BC9B9EB5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08499" y="3789040"/>
            <a:ext cx="8496300" cy="3311525"/>
          </a:xfrm>
        </p:spPr>
        <p:txBody>
          <a:bodyPr/>
          <a:lstStyle/>
          <a:p>
            <a:pPr eaLnBrk="1" hangingPunct="1"/>
            <a:r>
              <a:rPr lang="ru-RU" altLang="ru-RU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Наталия Григорьевна Пугач</a:t>
            </a:r>
          </a:p>
          <a:p>
            <a:pPr eaLnBrk="1" hangingPunct="1"/>
            <a:r>
              <a:rPr lang="ru-RU" altLang="ru-RU" sz="28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Доцент </a:t>
            </a:r>
            <a:r>
              <a:rPr lang="ru-RU" altLang="ru-RU" sz="28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МИЭМ НИУ </a:t>
            </a:r>
            <a:r>
              <a:rPr lang="ru-RU" altLang="ru-RU" sz="28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ВШЭ</a:t>
            </a:r>
          </a:p>
          <a:p>
            <a:pPr eaLnBrk="1" hangingPunct="1"/>
            <a:r>
              <a:rPr lang="ru-RU" altLang="ru-RU" sz="2800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Старший научный сотрудник </a:t>
            </a:r>
          </a:p>
          <a:p>
            <a:pPr eaLnBrk="1" hangingPunct="1"/>
            <a:r>
              <a:rPr lang="ru-RU" altLang="ru-RU" sz="28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Научно-учебной лаборатории </a:t>
            </a:r>
          </a:p>
          <a:p>
            <a:pPr eaLnBrk="1" hangingPunct="1"/>
            <a:r>
              <a:rPr lang="ru-RU" altLang="ru-RU" sz="2800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Квантовой </a:t>
            </a:r>
            <a:r>
              <a:rPr lang="ru-RU" altLang="ru-RU" sz="2800" i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наноэлектроники</a:t>
            </a:r>
            <a:endParaRPr lang="ru-RU" altLang="ru-RU" sz="2800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76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>
            <a:extLst>
              <a:ext uri="{FF2B5EF4-FFF2-40B4-BE49-F238E27FC236}">
                <a16:creationId xmlns:a16="http://schemas.microsoft.com/office/drawing/2014/main" id="{EB2BA188-9C1B-4E48-BF50-593B40950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42"/>
            <a:ext cx="9144000" cy="831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cs typeface="Arial" panose="020B0604020202020204" pitchFamily="34" charset="0"/>
              </a:rPr>
              <a:t>Проект ЛИМАН: </a:t>
            </a:r>
            <a:r>
              <a:rPr lang="ru-RU" altLang="ru-RU" i="0" dirty="0">
                <a:cs typeface="Arial" panose="020B0604020202020204" pitchFamily="34" charset="0"/>
              </a:rPr>
              <a:t>Развитие квантовых технологий вычислений на основе сверхпроводящих цепей и структур</a:t>
            </a:r>
          </a:p>
        </p:txBody>
      </p:sp>
      <p:sp>
        <p:nvSpPr>
          <p:cNvPr id="99332" name="TextBox 3">
            <a:extLst>
              <a:ext uri="{FF2B5EF4-FFF2-40B4-BE49-F238E27FC236}">
                <a16:creationId xmlns:a16="http://schemas.microsoft.com/office/drawing/2014/main" id="{389A5DCF-B6D8-4C1C-B58E-9CA88ED69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785" y="873396"/>
            <a:ext cx="4152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ru-RU" altLang="ru-RU" sz="2000" i="0" dirty="0">
                <a:cs typeface="Arial" panose="020B0604020202020204" pitchFamily="34" charset="0"/>
              </a:rPr>
              <a:t>Срок выполнения: 2016 – 2019 гг.</a:t>
            </a:r>
          </a:p>
        </p:txBody>
      </p:sp>
      <p:sp>
        <p:nvSpPr>
          <p:cNvPr id="99334" name="TextBox 1">
            <a:extLst>
              <a:ext uri="{FF2B5EF4-FFF2-40B4-BE49-F238E27FC236}">
                <a16:creationId xmlns:a16="http://schemas.microsoft.com/office/drawing/2014/main" id="{81E7D230-9BDA-47A8-9F0C-87D3AFFD6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" y="1292877"/>
            <a:ext cx="8435975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914400"/>
            <a:r>
              <a:rPr lang="ru-RU" altLang="ru-RU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этап 1  (01.07.2016 - 31.12.2017)</a:t>
            </a:r>
          </a:p>
          <a:p>
            <a:pPr algn="ctr" defTabSz="914400"/>
            <a:r>
              <a:rPr lang="ru-RU" altLang="ru-RU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«Реализация </a:t>
            </a:r>
            <a:r>
              <a:rPr lang="ru-RU" altLang="ru-RU" sz="200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однокубитных</a:t>
            </a:r>
            <a:r>
              <a:rPr lang="ru-RU" altLang="ru-RU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квантовых вентилей </a:t>
            </a:r>
            <a:r>
              <a:rPr lang="en-US" altLang="ru-RU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ru-RU" altLang="ru-RU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en-US" altLang="ru-RU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Hadamard</a:t>
            </a:r>
            <a:r>
              <a:rPr lang="ru-RU" altLang="ru-RU" sz="2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ru-RU" altLang="ru-RU" sz="22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400"/>
            <a:endParaRPr lang="ru-RU" altLang="ru-RU" sz="1800" i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BD81238F-19A0-4B36-972E-8A1082DC0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0" y="4281728"/>
            <a:ext cx="4087466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ru-RU" altLang="ru-RU" sz="2000" i="0" dirty="0">
                <a:solidFill>
                  <a:schemeClr val="tx1"/>
                </a:solidFill>
              </a:rPr>
              <a:t>  </a:t>
            </a:r>
            <a:r>
              <a:rPr lang="ru-RU" altLang="ru-RU" sz="20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Дальнейшие этапы реализации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58B25985-B2F5-460B-A0D5-BBFF64AD9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799" y="4750273"/>
            <a:ext cx="8716962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ru-RU" sz="1500" b="1" i="0" u="sng" dirty="0">
                <a:cs typeface="Arial" panose="020B0604020202020204" pitchFamily="34" charset="0"/>
              </a:rPr>
              <a:t>II</a:t>
            </a:r>
            <a:r>
              <a:rPr lang="ru-RU" altLang="ru-RU" sz="1500" b="1" i="0" u="sng" dirty="0">
                <a:cs typeface="Arial" panose="020B0604020202020204" pitchFamily="34" charset="0"/>
              </a:rPr>
              <a:t> этап:</a:t>
            </a:r>
            <a:r>
              <a:rPr lang="ru-RU" altLang="ru-RU" sz="1500" b="1" i="0" dirty="0">
                <a:cs typeface="Arial" panose="020B0604020202020204" pitchFamily="34" charset="0"/>
              </a:rPr>
              <a:t>  </a:t>
            </a:r>
            <a:r>
              <a:rPr lang="ru-RU" altLang="ru-RU" sz="1500" b="1" i="0" dirty="0" err="1">
                <a:cs typeface="Arial" panose="020B0604020202020204" pitchFamily="34" charset="0"/>
              </a:rPr>
              <a:t>двухкубитный</a:t>
            </a:r>
            <a:r>
              <a:rPr lang="ru-RU" altLang="ru-RU" sz="1500" b="1" i="0" dirty="0">
                <a:cs typeface="Arial" panose="020B0604020202020204" pitchFamily="34" charset="0"/>
              </a:rPr>
              <a:t> </a:t>
            </a:r>
            <a:r>
              <a:rPr lang="ru-RU" altLang="ru-RU" sz="1500" b="1" i="0" dirty="0" err="1">
                <a:cs typeface="Arial" panose="020B0604020202020204" pitchFamily="34" charset="0"/>
              </a:rPr>
              <a:t>гейт</a:t>
            </a:r>
            <a:r>
              <a:rPr lang="ru-RU" altLang="ru-RU" sz="1500" b="1" i="0" dirty="0">
                <a:cs typeface="Arial" panose="020B0604020202020204" pitchFamily="34" charset="0"/>
              </a:rPr>
              <a:t> (</a:t>
            </a:r>
            <a:r>
              <a:rPr lang="en-US" altLang="ru-RU" sz="1500" b="1" i="0" dirty="0">
                <a:cs typeface="Arial" panose="020B0604020202020204" pitchFamily="34" charset="0"/>
              </a:rPr>
              <a:t>CNOT), </a:t>
            </a:r>
            <a:r>
              <a:rPr lang="ru-RU" altLang="ru-RU" sz="1500" b="1" i="0" dirty="0">
                <a:cs typeface="Arial" panose="020B0604020202020204" pitchFamily="34" charset="0"/>
              </a:rPr>
              <a:t>связанные цепочки и массивы </a:t>
            </a:r>
            <a:r>
              <a:rPr lang="ru-RU" altLang="ru-RU" sz="1500" b="1" i="0" dirty="0" err="1">
                <a:cs typeface="Arial" panose="020B0604020202020204" pitchFamily="34" charset="0"/>
              </a:rPr>
              <a:t>кубитов</a:t>
            </a:r>
            <a:r>
              <a:rPr lang="ru-RU" altLang="ru-RU" sz="1500" b="1" i="0" dirty="0">
                <a:cs typeface="Arial" panose="020B0604020202020204" pitchFamily="34" charset="0"/>
              </a:rPr>
              <a:t> (01.12.2017–31.12.2018)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6B88F-EB6E-4A63-A7F7-3C164480B31D}"/>
              </a:ext>
            </a:extLst>
          </p:cNvPr>
          <p:cNvSpPr txBox="1"/>
          <p:nvPr/>
        </p:nvSpPr>
        <p:spPr>
          <a:xfrm>
            <a:off x="207799" y="5434717"/>
            <a:ext cx="8716962" cy="140038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 eaLnBrk="1" hangingPunct="1"/>
            <a:r>
              <a:rPr lang="en-US" altLang="ru-RU" sz="1700" b="1" i="0" u="sng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III</a:t>
            </a:r>
            <a:r>
              <a:rPr lang="ru-RU" altLang="ru-RU" sz="1700" b="1" i="0" u="sng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этап:</a:t>
            </a:r>
            <a:r>
              <a:rPr lang="ru-RU" altLang="ru-RU" sz="1700" b="1" i="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700" i="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ru-RU" sz="1700" b="1" i="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алгоритм Гровера, моделирования задач спиновой динамики (01.01.2019 – 31.01.2020)</a:t>
            </a:r>
          </a:p>
          <a:p>
            <a:pPr algn="just" defTabSz="914400" eaLnBrk="1" hangingPunct="1">
              <a:buFont typeface="Arial" panose="020B0604020202020204" pitchFamily="34" charset="0"/>
              <a:buChar char="•"/>
            </a:pPr>
            <a:r>
              <a:rPr lang="ru-RU" altLang="ru-RU" sz="1700" i="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демонстрация принципиальной возможности для моделирования одномерного гамильтониана Хаббарда для моделирования квантово-механических  задач сильно-коррелированных электронных систем.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D593A-3C3E-46D5-91B0-29820E71BB21}"/>
              </a:ext>
            </a:extLst>
          </p:cNvPr>
          <p:cNvSpPr txBox="1"/>
          <p:nvPr/>
        </p:nvSpPr>
        <p:spPr>
          <a:xfrm>
            <a:off x="262419" y="2160175"/>
            <a:ext cx="80279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914400">
              <a:defRPr/>
            </a:pPr>
            <a:r>
              <a:rPr lang="ru-RU" sz="1800" i="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		</a:t>
            </a:r>
          </a:p>
        </p:txBody>
      </p:sp>
      <p:sp>
        <p:nvSpPr>
          <p:cNvPr id="12" name="Прямоугольник 19">
            <a:extLst>
              <a:ext uri="{FF2B5EF4-FFF2-40B4-BE49-F238E27FC236}">
                <a16:creationId xmlns:a16="http://schemas.microsoft.com/office/drawing/2014/main" id="{5D34175E-8E76-4EB8-8065-EA84D7CA8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4" y="2475564"/>
            <a:ext cx="4676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/>
            <a:r>
              <a:rPr lang="en-US" altLang="ru-RU" sz="1800" b="1" i="0" dirty="0">
                <a:solidFill>
                  <a:schemeClr val="tx1"/>
                </a:solidFill>
                <a:cs typeface="Arial" panose="020B0604020202020204" pitchFamily="34" charset="0"/>
              </a:rPr>
              <a:t>NOT: </a:t>
            </a:r>
            <a:r>
              <a:rPr lang="ru-RU" altLang="ru-RU" sz="1800" b="1" i="0" dirty="0">
                <a:solidFill>
                  <a:schemeClr val="tx1"/>
                </a:solidFill>
                <a:cs typeface="Arial" panose="020B0604020202020204" pitchFamily="34" charset="0"/>
              </a:rPr>
              <a:t>  </a:t>
            </a:r>
            <a:r>
              <a:rPr lang="ru-RU" altLang="ru-RU" sz="1800" i="0" dirty="0">
                <a:solidFill>
                  <a:schemeClr val="tx1"/>
                </a:solidFill>
                <a:cs typeface="Arial" panose="020B0604020202020204" pitchFamily="34" charset="0"/>
              </a:rPr>
              <a:t> +</a:t>
            </a:r>
            <a:r>
              <a:rPr lang="en-US" altLang="ru-RU" sz="1800" dirty="0">
                <a:solidFill>
                  <a:schemeClr val="tx1"/>
                </a:solidFill>
                <a:cs typeface="Arial" panose="020B0604020202020204" pitchFamily="34" charset="0"/>
              </a:rPr>
              <a:t> x </a:t>
            </a:r>
            <a:r>
              <a:rPr lang="ru-RU" altLang="ru-RU" sz="1800" i="0" dirty="0">
                <a:solidFill>
                  <a:schemeClr val="tx1"/>
                </a:solidFill>
                <a:cs typeface="Arial" panose="020B0604020202020204" pitchFamily="34" charset="0"/>
              </a:rPr>
              <a:t>|0&gt; =|1&gt;</a:t>
            </a:r>
          </a:p>
        </p:txBody>
      </p:sp>
      <p:pic>
        <p:nvPicPr>
          <p:cNvPr id="13" name="Рисунок 20">
            <a:extLst>
              <a:ext uri="{FF2B5EF4-FFF2-40B4-BE49-F238E27FC236}">
                <a16:creationId xmlns:a16="http://schemas.microsoft.com/office/drawing/2014/main" id="{3B276D90-D7E9-45E4-92FB-8D77D8CCC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34" y="2555145"/>
            <a:ext cx="44815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2B5A3735-9665-44CD-B0D4-4C444D31B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2319925"/>
            <a:ext cx="103542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/>
            <a:r>
              <a:rPr lang="ru-RU" altLang="ru-RU" sz="1800" i="0" dirty="0">
                <a:solidFill>
                  <a:schemeClr val="tx1"/>
                </a:solidFill>
                <a:cs typeface="Arial" panose="020B0604020202020204" pitchFamily="34" charset="0"/>
              </a:rPr>
              <a:t>модель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1D79F0F2-7F1A-4DE2-9130-00E5471EA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065" y="2335469"/>
            <a:ext cx="1628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/>
            <a:r>
              <a:rPr lang="ru-RU" altLang="ru-RU" sz="1800" i="0" dirty="0">
                <a:solidFill>
                  <a:schemeClr val="tx1"/>
                </a:solidFill>
                <a:cs typeface="Arial" panose="020B0604020202020204" pitchFamily="34" charset="0"/>
              </a:rPr>
              <a:t>эксперимент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0E43A01-1EFD-4500-BDA6-1FA3C2672C7C}"/>
              </a:ext>
            </a:extLst>
          </p:cNvPr>
          <p:cNvSpPr/>
          <p:nvPr/>
        </p:nvSpPr>
        <p:spPr>
          <a:xfrm>
            <a:off x="262419" y="3653032"/>
            <a:ext cx="4481512" cy="36988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/>
            <a:r>
              <a:rPr lang="ru-RU" alt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Точность </a:t>
            </a:r>
            <a:r>
              <a:rPr lang="ru-RU" altLang="ru-RU" sz="1800" b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однокубитной</a:t>
            </a:r>
            <a:r>
              <a:rPr lang="ru-RU" altLang="ru-RU" sz="18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операции – 97%.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6E35AA-5D46-4249-88C6-80EB8C3F79C2}"/>
              </a:ext>
            </a:extLst>
          </p:cNvPr>
          <p:cNvSpPr/>
          <p:nvPr/>
        </p:nvSpPr>
        <p:spPr>
          <a:xfrm>
            <a:off x="262419" y="1990859"/>
            <a:ext cx="11282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altLang="ru-RU" sz="2000" dirty="0">
                <a:latin typeface="Calibri" panose="020F0502020204030204" pitchFamily="34" charset="0"/>
                <a:cs typeface="Arial" panose="020B0604020202020204" pitchFamily="34" charset="0"/>
              </a:rPr>
              <a:t>Сверхпроводящий зарядовый </a:t>
            </a:r>
            <a:r>
              <a:rPr lang="ru-RU" altLang="ru-RU" sz="2000" dirty="0" err="1">
                <a:latin typeface="Calibri" panose="020F0502020204030204" pitchFamily="34" charset="0"/>
                <a:cs typeface="Arial" panose="020B0604020202020204" pitchFamily="34" charset="0"/>
              </a:rPr>
              <a:t>кубит</a:t>
            </a:r>
            <a:r>
              <a:rPr lang="ru-RU" altLang="ru-RU" sz="2000" dirty="0">
                <a:latin typeface="Calibri" panose="020F0502020204030204" pitchFamily="34" charset="0"/>
                <a:cs typeface="Arial" panose="020B0604020202020204" pitchFamily="34" charset="0"/>
              </a:rPr>
              <a:t> с временем когерентности </a:t>
            </a:r>
            <a:r>
              <a:rPr lang="en-US" altLang="ru-RU" sz="2000" dirty="0"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altLang="ru-RU" sz="2000" baseline="-25000" dirty="0">
                <a:latin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altLang="ru-RU" sz="2000" dirty="0">
                <a:latin typeface="Calibri" panose="020F0502020204030204" pitchFamily="34" charset="0"/>
                <a:cs typeface="Arial" panose="020B0604020202020204" pitchFamily="34" charset="0"/>
              </a:rPr>
              <a:t>=2.14±0.14 </a:t>
            </a:r>
            <a:r>
              <a:rPr lang="ru-RU" altLang="ru-RU" sz="2000" dirty="0" err="1">
                <a:latin typeface="Calibri" panose="020F0502020204030204" pitchFamily="34" charset="0"/>
                <a:cs typeface="Arial" panose="020B0604020202020204" pitchFamily="34" charset="0"/>
              </a:rPr>
              <a:t>мкс</a:t>
            </a:r>
            <a:r>
              <a:rPr lang="ru-RU" altLang="ru-RU" sz="2000" dirty="0"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82AAB0-C902-4FE6-BCDB-27A49B6DABF0}"/>
              </a:ext>
            </a:extLst>
          </p:cNvPr>
          <p:cNvSpPr/>
          <p:nvPr/>
        </p:nvSpPr>
        <p:spPr>
          <a:xfrm>
            <a:off x="166723" y="2993381"/>
            <a:ext cx="3353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i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ru-RU" i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ru-RU" dirty="0">
                <a:cs typeface="Arial" panose="020B0604020202020204" pitchFamily="34" charset="0"/>
              </a:rPr>
              <a:t>Hadamard:     +</a:t>
            </a:r>
            <a:r>
              <a:rPr lang="en-US" altLang="ru-RU" i="0" dirty="0">
                <a:solidFill>
                  <a:schemeClr val="tx1"/>
                </a:solidFill>
                <a:cs typeface="Arial" panose="020B0604020202020204" pitchFamily="34" charset="0"/>
              </a:rPr>
              <a:t>H</a:t>
            </a:r>
            <a:r>
              <a:rPr lang="ru-RU" altLang="ru-RU" i="0" dirty="0">
                <a:solidFill>
                  <a:schemeClr val="tx1"/>
                </a:solidFill>
                <a:cs typeface="Arial" panose="020B0604020202020204" pitchFamily="34" charset="0"/>
              </a:rPr>
              <a:t>|0&gt; </a:t>
            </a:r>
            <a:r>
              <a:rPr lang="en-US" altLang="ru-RU" i="0" dirty="0">
                <a:solidFill>
                  <a:schemeClr val="tx1"/>
                </a:solidFill>
                <a:cs typeface="Arial" panose="020B0604020202020204" pitchFamily="34" charset="0"/>
              </a:rPr>
              <a:t>=</a:t>
            </a:r>
            <a:r>
              <a:rPr lang="ru-RU" altLang="ru-RU" i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ru-RU" i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3409DDE0-59D1-4F82-81B3-BF9CC55E8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05" y="2884276"/>
            <a:ext cx="887981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037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>
            <a:extLst>
              <a:ext uri="{FF2B5EF4-FFF2-40B4-BE49-F238E27FC236}">
                <a16:creationId xmlns:a16="http://schemas.microsoft.com/office/drawing/2014/main" id="{0DE9E103-CD01-4F66-8147-7AF011902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0"/>
            <a:ext cx="653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Сверхпроводниковая спинтроника</a:t>
            </a:r>
          </a:p>
        </p:txBody>
      </p:sp>
      <p:sp>
        <p:nvSpPr>
          <p:cNvPr id="91140" name="Rectangle 7">
            <a:extLst>
              <a:ext uri="{FF2B5EF4-FFF2-40B4-BE49-F238E27FC236}">
                <a16:creationId xmlns:a16="http://schemas.microsoft.com/office/drawing/2014/main" id="{19960CBD-FF7E-46FF-955B-0625EF46D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687513"/>
            <a:ext cx="2520950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1" name="Rectangle 8">
            <a:extLst>
              <a:ext uri="{FF2B5EF4-FFF2-40B4-BE49-F238E27FC236}">
                <a16:creationId xmlns:a16="http://schemas.microsoft.com/office/drawing/2014/main" id="{BC4FB99D-2D65-41FD-A72D-4D19DDC3D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1687513"/>
            <a:ext cx="576262" cy="14398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2" name="Text Box 11">
            <a:extLst>
              <a:ext uri="{FF2B5EF4-FFF2-40B4-BE49-F238E27FC236}">
                <a16:creationId xmlns:a16="http://schemas.microsoft.com/office/drawing/2014/main" id="{C36B3179-14C1-41BB-8BC8-2D49EE04D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75895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3" name="Text Box 12">
            <a:extLst>
              <a:ext uri="{FF2B5EF4-FFF2-40B4-BE49-F238E27FC236}">
                <a16:creationId xmlns:a16="http://schemas.microsoft.com/office/drawing/2014/main" id="{D2AA10E6-7406-4CEA-B516-54D71932F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75895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4" name="Text Box 13">
            <a:extLst>
              <a:ext uri="{FF2B5EF4-FFF2-40B4-BE49-F238E27FC236}">
                <a16:creationId xmlns:a16="http://schemas.microsoft.com/office/drawing/2014/main" id="{2AB51B95-DF86-4429-9FCC-8E9EA0B2F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182688"/>
            <a:ext cx="67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“ON”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5" name="Line 14">
            <a:extLst>
              <a:ext uri="{FF2B5EF4-FFF2-40B4-BE49-F238E27FC236}">
                <a16:creationId xmlns:a16="http://schemas.microsoft.com/office/drawing/2014/main" id="{1B5B6DCB-B49C-41E5-B0CB-00A8E72554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92275" y="2119313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46" name="Line 15">
            <a:extLst>
              <a:ext uri="{FF2B5EF4-FFF2-40B4-BE49-F238E27FC236}">
                <a16:creationId xmlns:a16="http://schemas.microsoft.com/office/drawing/2014/main" id="{2499C405-ADB4-4172-AD2E-05B9DC3E27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2119313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47" name="Rectangle 16">
            <a:extLst>
              <a:ext uri="{FF2B5EF4-FFF2-40B4-BE49-F238E27FC236}">
                <a16:creationId xmlns:a16="http://schemas.microsoft.com/office/drawing/2014/main" id="{70B581A0-78D8-4F7C-B92E-F98B0E1A0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75" y="1687513"/>
            <a:ext cx="2520950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8" name="Rectangle 17">
            <a:extLst>
              <a:ext uri="{FF2B5EF4-FFF2-40B4-BE49-F238E27FC236}">
                <a16:creationId xmlns:a16="http://schemas.microsoft.com/office/drawing/2014/main" id="{027CF301-0B8F-424B-81F7-D55D23F34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538" y="1687513"/>
            <a:ext cx="576262" cy="14398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9" name="Text Box 18">
            <a:extLst>
              <a:ext uri="{FF2B5EF4-FFF2-40B4-BE49-F238E27FC236}">
                <a16:creationId xmlns:a16="http://schemas.microsoft.com/office/drawing/2014/main" id="{1EE81911-B3D6-4063-91AF-2E5F5F5BA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8" y="175895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0" name="Text Box 19">
            <a:extLst>
              <a:ext uri="{FF2B5EF4-FFF2-40B4-BE49-F238E27FC236}">
                <a16:creationId xmlns:a16="http://schemas.microsoft.com/office/drawing/2014/main" id="{9BA70D93-B5E7-4074-A737-221DA4451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63" y="175895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1" name="Text Box 20">
            <a:extLst>
              <a:ext uri="{FF2B5EF4-FFF2-40B4-BE49-F238E27FC236}">
                <a16:creationId xmlns:a16="http://schemas.microsoft.com/office/drawing/2014/main" id="{95CCA86C-5864-42E0-9DCC-8119B2B85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1182688"/>
            <a:ext cx="79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“OFF”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2" name="Line 21">
            <a:extLst>
              <a:ext uri="{FF2B5EF4-FFF2-40B4-BE49-F238E27FC236}">
                <a16:creationId xmlns:a16="http://schemas.microsoft.com/office/drawing/2014/main" id="{C5084EDD-8ADF-44A0-A484-7D05C0F7E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0" y="2119313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53" name="Line 22">
            <a:extLst>
              <a:ext uri="{FF2B5EF4-FFF2-40B4-BE49-F238E27FC236}">
                <a16:creationId xmlns:a16="http://schemas.microsoft.com/office/drawing/2014/main" id="{BC76AA72-62CA-4074-B251-C23178FED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7625" y="2119313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54" name="Text Box 23">
            <a:extLst>
              <a:ext uri="{FF2B5EF4-FFF2-40B4-BE49-F238E27FC236}">
                <a16:creationId xmlns:a16="http://schemas.microsoft.com/office/drawing/2014/main" id="{5AC81C64-A5C4-41E8-8720-F02CE4163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692150"/>
            <a:ext cx="125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Usual</a:t>
            </a:r>
          </a:p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Spin-valve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55" name="Line 24">
            <a:extLst>
              <a:ext uri="{FF2B5EF4-FFF2-40B4-BE49-F238E27FC236}">
                <a16:creationId xmlns:a16="http://schemas.microsoft.com/office/drawing/2014/main" id="{051EC9BF-5C66-4C6E-B278-A8EAE0A734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313" y="1557338"/>
            <a:ext cx="719137" cy="0"/>
          </a:xfrm>
          <a:prstGeom prst="line">
            <a:avLst/>
          </a:prstGeom>
          <a:noFill/>
          <a:ln w="1270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56" name="Line 25">
            <a:extLst>
              <a:ext uri="{FF2B5EF4-FFF2-40B4-BE49-F238E27FC236}">
                <a16:creationId xmlns:a16="http://schemas.microsoft.com/office/drawing/2014/main" id="{05CAAE6A-5C34-440B-A0CC-132BEDBB39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2408238"/>
            <a:ext cx="719138" cy="0"/>
          </a:xfrm>
          <a:prstGeom prst="line">
            <a:avLst/>
          </a:prstGeom>
          <a:noFill/>
          <a:ln w="1270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57" name="Line 26">
            <a:extLst>
              <a:ext uri="{FF2B5EF4-FFF2-40B4-BE49-F238E27FC236}">
                <a16:creationId xmlns:a16="http://schemas.microsoft.com/office/drawing/2014/main" id="{DCD53397-2797-497D-818A-790B1AF95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2408238"/>
            <a:ext cx="719137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58" name="Line 27">
            <a:extLst>
              <a:ext uri="{FF2B5EF4-FFF2-40B4-BE49-F238E27FC236}">
                <a16:creationId xmlns:a16="http://schemas.microsoft.com/office/drawing/2014/main" id="{1DEFA7DE-302A-403A-969C-5C4B98310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01013" y="2408238"/>
            <a:ext cx="719137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59" name="Text Box 28">
            <a:extLst>
              <a:ext uri="{FF2B5EF4-FFF2-40B4-BE49-F238E27FC236}">
                <a16:creationId xmlns:a16="http://schemas.microsoft.com/office/drawing/2014/main" id="{3E445D8D-7612-4B94-9401-E50D15EBC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186690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ru-RU" altLang="ru-RU" sz="2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0" name="Text Box 29">
            <a:extLst>
              <a:ext uri="{FF2B5EF4-FFF2-40B4-BE49-F238E27FC236}">
                <a16:creationId xmlns:a16="http://schemas.microsoft.com/office/drawing/2014/main" id="{98166750-1A54-4E29-A4AB-913FA1ED2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878013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ru-RU" altLang="ru-RU" sz="2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1" name="Rectangle 30">
            <a:extLst>
              <a:ext uri="{FF2B5EF4-FFF2-40B4-BE49-F238E27FC236}">
                <a16:creationId xmlns:a16="http://schemas.microsoft.com/office/drawing/2014/main" id="{DC9158D8-82A7-4A06-9F07-067F20016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013325"/>
            <a:ext cx="2520950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2" name="Rectangle 31">
            <a:extLst>
              <a:ext uri="{FF2B5EF4-FFF2-40B4-BE49-F238E27FC236}">
                <a16:creationId xmlns:a16="http://schemas.microsoft.com/office/drawing/2014/main" id="{3FB62389-78CC-46A3-8E2F-EBAC0CCCA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5013325"/>
            <a:ext cx="576262" cy="14398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3" name="Text Box 32">
            <a:extLst>
              <a:ext uri="{FF2B5EF4-FFF2-40B4-BE49-F238E27FC236}">
                <a16:creationId xmlns:a16="http://schemas.microsoft.com/office/drawing/2014/main" id="{737B0E08-ECA2-49EC-AFF3-61FB6F50E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0847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4" name="Text Box 33">
            <a:extLst>
              <a:ext uri="{FF2B5EF4-FFF2-40B4-BE49-F238E27FC236}">
                <a16:creationId xmlns:a16="http://schemas.microsoft.com/office/drawing/2014/main" id="{EB0A3B08-EF13-48BD-A33D-9B5D616A7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0847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5" name="Line 34">
            <a:extLst>
              <a:ext uri="{FF2B5EF4-FFF2-40B4-BE49-F238E27FC236}">
                <a16:creationId xmlns:a16="http://schemas.microsoft.com/office/drawing/2014/main" id="{4A052126-B7CF-43E0-A229-50715EE960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92275" y="5445125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66" name="Line 35">
            <a:extLst>
              <a:ext uri="{FF2B5EF4-FFF2-40B4-BE49-F238E27FC236}">
                <a16:creationId xmlns:a16="http://schemas.microsoft.com/office/drawing/2014/main" id="{40754AE0-FB88-46E6-A5C8-90A37F7192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5445125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67" name="Rectangle 36">
            <a:extLst>
              <a:ext uri="{FF2B5EF4-FFF2-40B4-BE49-F238E27FC236}">
                <a16:creationId xmlns:a16="http://schemas.microsoft.com/office/drawing/2014/main" id="{B3EA0A30-C95F-4436-B50A-AF6C3D9AD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5013325"/>
            <a:ext cx="2520950" cy="14398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8" name="Text Box 38">
            <a:extLst>
              <a:ext uri="{FF2B5EF4-FFF2-40B4-BE49-F238E27FC236}">
                <a16:creationId xmlns:a16="http://schemas.microsoft.com/office/drawing/2014/main" id="{4D7904EF-67D2-49B1-9C94-5D0122EAA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838" y="50847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69" name="Text Box 39">
            <a:extLst>
              <a:ext uri="{FF2B5EF4-FFF2-40B4-BE49-F238E27FC236}">
                <a16:creationId xmlns:a16="http://schemas.microsoft.com/office/drawing/2014/main" id="{4DB9D080-12DB-4F95-8D26-8EA4A234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63" y="5084763"/>
            <a:ext cx="32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0" name="Line 40">
            <a:extLst>
              <a:ext uri="{FF2B5EF4-FFF2-40B4-BE49-F238E27FC236}">
                <a16:creationId xmlns:a16="http://schemas.microsoft.com/office/drawing/2014/main" id="{D91EB38A-0866-48FC-A62D-B32C39DCD0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83300" y="5445125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71" name="Line 41">
            <a:extLst>
              <a:ext uri="{FF2B5EF4-FFF2-40B4-BE49-F238E27FC236}">
                <a16:creationId xmlns:a16="http://schemas.microsoft.com/office/drawing/2014/main" id="{F32A1C45-FC42-4B98-A626-D26DA5207A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7625" y="5445125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72" name="Text Box 42">
            <a:extLst>
              <a:ext uri="{FF2B5EF4-FFF2-40B4-BE49-F238E27FC236}">
                <a16:creationId xmlns:a16="http://schemas.microsoft.com/office/drawing/2014/main" id="{92996429-B1B3-4429-9497-98AB5AC73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076700"/>
            <a:ext cx="1898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</a:p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Spin-valve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3" name="Line 45">
            <a:extLst>
              <a:ext uri="{FF2B5EF4-FFF2-40B4-BE49-F238E27FC236}">
                <a16:creationId xmlns:a16="http://schemas.microsoft.com/office/drawing/2014/main" id="{F99BE73F-460E-4641-B9A3-6871C6F9FB92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2124869" y="5804694"/>
            <a:ext cx="71913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74" name="Text Box 47">
            <a:extLst>
              <a:ext uri="{FF2B5EF4-FFF2-40B4-BE49-F238E27FC236}">
                <a16:creationId xmlns:a16="http://schemas.microsoft.com/office/drawing/2014/main" id="{76DDA903-FDC5-4187-9A48-0CF001001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5805488"/>
            <a:ext cx="417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ru-RU" sz="2000" b="1" i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ru-RU" altLang="ru-RU" sz="2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5" name="Text Box 48">
            <a:extLst>
              <a:ext uri="{FF2B5EF4-FFF2-40B4-BE49-F238E27FC236}">
                <a16:creationId xmlns:a16="http://schemas.microsoft.com/office/drawing/2014/main" id="{9A291E0C-0DE5-47DF-A860-B8452D967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507841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6" name="Rectangle 49">
            <a:extLst>
              <a:ext uri="{FF2B5EF4-FFF2-40B4-BE49-F238E27FC236}">
                <a16:creationId xmlns:a16="http://schemas.microsoft.com/office/drawing/2014/main" id="{8514E1DC-2B50-44B7-AB5D-90EE98A42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863" y="5013325"/>
            <a:ext cx="576262" cy="14398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7" name="Line 50">
            <a:extLst>
              <a:ext uri="{FF2B5EF4-FFF2-40B4-BE49-F238E27FC236}">
                <a16:creationId xmlns:a16="http://schemas.microsoft.com/office/drawing/2014/main" id="{83E2648F-31D4-4C77-A008-E6E932B4CC77}"/>
              </a:ext>
            </a:extLst>
          </p:cNvPr>
          <p:cNvSpPr>
            <a:spLocks noChangeShapeType="1"/>
          </p:cNvSpPr>
          <p:nvPr/>
        </p:nvSpPr>
        <p:spPr bwMode="auto">
          <a:xfrm rot="-5400000">
            <a:off x="6517481" y="5804694"/>
            <a:ext cx="719138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1178" name="Text Box 51">
            <a:extLst>
              <a:ext uri="{FF2B5EF4-FFF2-40B4-BE49-F238E27FC236}">
                <a16:creationId xmlns:a16="http://schemas.microsoft.com/office/drawing/2014/main" id="{C926AC9A-A4F4-4A49-9C9A-B50B35319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5805488"/>
            <a:ext cx="417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ru-RU" sz="2000" b="1" i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ru-RU" altLang="ru-RU" sz="2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79" name="Text Box 52">
            <a:extLst>
              <a:ext uri="{FF2B5EF4-FFF2-40B4-BE49-F238E27FC236}">
                <a16:creationId xmlns:a16="http://schemas.microsoft.com/office/drawing/2014/main" id="{778BCF19-41E2-4FE0-8DA6-E8A4530F6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88" y="507841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80" name="Text Box 53">
            <a:extLst>
              <a:ext uri="{FF2B5EF4-FFF2-40B4-BE49-F238E27FC236}">
                <a16:creationId xmlns:a16="http://schemas.microsoft.com/office/drawing/2014/main" id="{1C554D98-18DE-4151-B293-330B90FE8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25" y="2643188"/>
            <a:ext cx="742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GMR</a:t>
            </a:r>
          </a:p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81" name="Text Box 54">
            <a:extLst>
              <a:ext uri="{FF2B5EF4-FFF2-40B4-BE49-F238E27FC236}">
                <a16:creationId xmlns:a16="http://schemas.microsoft.com/office/drawing/2014/main" id="{CD172939-1411-4043-872B-2D97677F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4437063"/>
            <a:ext cx="681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ru-RU" sz="1800" i="1" baseline="-25000"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 &lt;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82" name="Rectangle 59">
            <a:extLst>
              <a:ext uri="{FF2B5EF4-FFF2-40B4-BE49-F238E27FC236}">
                <a16:creationId xmlns:a16="http://schemas.microsoft.com/office/drawing/2014/main" id="{9781EB6E-287C-4CC1-B2ED-44456CBBB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4437063"/>
            <a:ext cx="681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ru-RU" sz="1800" i="1" baseline="-2500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83" name="Text Box 60">
            <a:extLst>
              <a:ext uri="{FF2B5EF4-FFF2-40B4-BE49-F238E27FC236}">
                <a16:creationId xmlns:a16="http://schemas.microsoft.com/office/drawing/2014/main" id="{86277D4B-5D4C-4495-8ECF-4F6330A10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5" y="5522913"/>
            <a:ext cx="14239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ru-RU" sz="18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ru-RU" sz="1800" i="1" baseline="-25000"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 &lt; T&lt; </a:t>
            </a:r>
            <a:r>
              <a:rPr lang="en-US" altLang="ru-RU" sz="18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ru-RU" sz="1800" i="1" baseline="-25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ru-RU" sz="1800" baseline="-250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S-N switch</a:t>
            </a:r>
            <a:endParaRPr lang="ru-RU" altLang="ru-RU" sz="18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3">
            <a:extLst>
              <a:ext uri="{FF2B5EF4-FFF2-40B4-BE49-F238E27FC236}">
                <a16:creationId xmlns:a16="http://schemas.microsoft.com/office/drawing/2014/main" id="{849D4A0B-EE6B-4A89-B4F0-941AF835D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221163"/>
            <a:ext cx="44275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M. G. Flokstra, T. C. Cunningham, J. Kim N. Satchell, G. Burnell, P. J. Curran, S. J. Bending, C. J. Kinane, J. F. K. Cooper, S. Langridge, A. Isidori, </a:t>
            </a:r>
            <a:r>
              <a:rPr lang="en-US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N. Pugach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, M. Eschrig, and S. L. Lee. </a:t>
            </a:r>
            <a:endParaRPr lang="ru-RU" alt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PRB 91, 060501(R) (2015)</a:t>
            </a:r>
            <a:endParaRPr lang="ru-RU" altLang="ru-RU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1600">
                <a:latin typeface="Arial" panose="020B0604020202020204" pitchFamily="34" charset="0"/>
              </a:rPr>
              <a:t>Appl. Phys. Lett. 107, 262602 (2015)</a:t>
            </a:r>
          </a:p>
          <a:p>
            <a:pPr eaLnBrk="1" hangingPunct="1"/>
            <a:r>
              <a:rPr lang="en-US" altLang="ru-RU" sz="1800" b="1">
                <a:latin typeface="Arial" panose="020B0604020202020204" pitchFamily="34" charset="0"/>
              </a:rPr>
              <a:t>Nature Phys</a:t>
            </a:r>
            <a:r>
              <a:rPr lang="en-US" altLang="ru-RU" sz="1800">
                <a:latin typeface="Arial" panose="020B0604020202020204" pitchFamily="34" charset="0"/>
              </a:rPr>
              <a:t>. </a:t>
            </a:r>
            <a:r>
              <a:rPr lang="ru-RU" altLang="ru-RU" sz="1800">
                <a:latin typeface="Arial" panose="020B0604020202020204" pitchFamily="34" charset="0"/>
              </a:rPr>
              <a:t>12,</a:t>
            </a:r>
            <a:r>
              <a:rPr lang="en-US" altLang="ru-RU" sz="1800">
                <a:latin typeface="Arial" panose="020B0604020202020204" pitchFamily="34" charset="0"/>
              </a:rPr>
              <a:t> </a:t>
            </a:r>
            <a:r>
              <a:rPr lang="ru-RU" altLang="ru-RU" sz="1800">
                <a:latin typeface="Arial" panose="020B0604020202020204" pitchFamily="34" charset="0"/>
              </a:rPr>
              <a:t>57</a:t>
            </a:r>
            <a:r>
              <a:rPr lang="en-US" altLang="ru-RU" sz="1800">
                <a:latin typeface="Arial" panose="020B0604020202020204" pitchFamily="34" charset="0"/>
              </a:rPr>
              <a:t> </a:t>
            </a:r>
            <a:r>
              <a:rPr lang="ru-RU" altLang="ru-RU" sz="1800">
                <a:latin typeface="Arial" panose="020B0604020202020204" pitchFamily="34" charset="0"/>
              </a:rPr>
              <a:t>(2016)</a:t>
            </a:r>
            <a:r>
              <a:rPr lang="en-US" altLang="ru-RU" sz="180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6260" name="Text Box 4">
            <a:extLst>
              <a:ext uri="{FF2B5EF4-FFF2-40B4-BE49-F238E27FC236}">
                <a16:creationId xmlns:a16="http://schemas.microsoft.com/office/drawing/2014/main" id="{E795AEE2-429A-4F84-8C0D-2810E5E87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0"/>
            <a:ext cx="2146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SFF Spin-valves</a:t>
            </a:r>
            <a:endParaRPr lang="ru-RU" altLang="ru-RU" sz="2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261" name="Picture 5">
            <a:extLst>
              <a:ext uri="{FF2B5EF4-FFF2-40B4-BE49-F238E27FC236}">
                <a16:creationId xmlns:a16="http://schemas.microsoft.com/office/drawing/2014/main" id="{E6D00FA1-39CC-4BF3-988A-3355F4AF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00125"/>
            <a:ext cx="4319587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4">
            <a:extLst>
              <a:ext uri="{FF2B5EF4-FFF2-40B4-BE49-F238E27FC236}">
                <a16:creationId xmlns:a16="http://schemas.microsoft.com/office/drawing/2014/main" id="{C1B27D29-CD31-4833-A482-88B687632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8913"/>
            <a:ext cx="27400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5">
            <a:extLst>
              <a:ext uri="{FF2B5EF4-FFF2-40B4-BE49-F238E27FC236}">
                <a16:creationId xmlns:a16="http://schemas.microsoft.com/office/drawing/2014/main" id="{2851ECEB-29A9-4E61-9C5E-DB8ED57CD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3500438"/>
            <a:ext cx="40671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5" descr="RobinsonSFF Aarts">
            <a:extLst>
              <a:ext uri="{FF2B5EF4-FFF2-40B4-BE49-F238E27FC236}">
                <a16:creationId xmlns:a16="http://schemas.microsoft.com/office/drawing/2014/main" id="{827DF1E5-0AFE-4357-9352-A44F3D3DD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5438"/>
            <a:ext cx="399891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6">
            <a:extLst>
              <a:ext uri="{FF2B5EF4-FFF2-40B4-BE49-F238E27FC236}">
                <a16:creationId xmlns:a16="http://schemas.microsoft.com/office/drawing/2014/main" id="{C3E0B142-C5E9-4DAD-91BB-B77192EF6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773238"/>
            <a:ext cx="45720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ru-RU" sz="1600">
                <a:cs typeface="Arial" panose="020B0604020202020204" pitchFamily="34" charset="0"/>
              </a:rPr>
              <a:t>A. Singh, S. Voltan, K. Lahabi, J. Aarts,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ru-RU" sz="1600">
                <a:cs typeface="Arial" panose="020B0604020202020204" pitchFamily="34" charset="0"/>
              </a:rPr>
              <a:t>PRX 5, 021019 (2015) </a:t>
            </a:r>
          </a:p>
          <a:p>
            <a:pPr eaLnBrk="1" hangingPunct="1">
              <a:lnSpc>
                <a:spcPct val="120000"/>
              </a:lnSpc>
            </a:pPr>
            <a:endParaRPr lang="en-US" altLang="ru-RU" sz="1600"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ru-RU" sz="1800" b="1">
                <a:cs typeface="Arial" panose="020B0604020202020204" pitchFamily="34" charset="0"/>
              </a:rPr>
              <a:t>CrO</a:t>
            </a:r>
            <a:r>
              <a:rPr lang="en-US" altLang="ru-RU" sz="1800" b="1" baseline="-25000">
                <a:cs typeface="Arial" panose="020B0604020202020204" pitchFamily="34" charset="0"/>
              </a:rPr>
              <a:t>2</a:t>
            </a:r>
            <a:r>
              <a:rPr lang="en-US" altLang="ru-RU" sz="1800" b="1">
                <a:cs typeface="Arial" panose="020B0604020202020204" pitchFamily="34" charset="0"/>
              </a:rPr>
              <a:t>/Cu/Ni/MoGe</a:t>
            </a:r>
            <a:endParaRPr lang="ru-RU" altLang="ru-RU" sz="1800" b="1">
              <a:cs typeface="Arial" panose="020B0604020202020204" pitchFamily="34" charset="0"/>
            </a:endParaRPr>
          </a:p>
        </p:txBody>
      </p:sp>
      <p:sp>
        <p:nvSpPr>
          <p:cNvPr id="97284" name="Text Box 8">
            <a:extLst>
              <a:ext uri="{FF2B5EF4-FFF2-40B4-BE49-F238E27FC236}">
                <a16:creationId xmlns:a16="http://schemas.microsoft.com/office/drawing/2014/main" id="{3BFDA31E-84E1-45B8-9F25-59AF5D95E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88913"/>
            <a:ext cx="3303588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“Giant” spin-valve effect</a:t>
            </a:r>
          </a:p>
          <a:p>
            <a:pPr eaLnBrk="1" hangingPunct="1"/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Half-metallic ferromagnet CrO</a:t>
            </a:r>
            <a:r>
              <a:rPr lang="en-US" altLang="ru-RU" sz="18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285" name="Picture 9">
            <a:extLst>
              <a:ext uri="{FF2B5EF4-FFF2-40B4-BE49-F238E27FC236}">
                <a16:creationId xmlns:a16="http://schemas.microsoft.com/office/drawing/2014/main" id="{19D17D8B-7500-4DE3-89A4-2D675F041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89313"/>
            <a:ext cx="7343775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 Box 7">
            <a:extLst>
              <a:ext uri="{FF2B5EF4-FFF2-40B4-BE49-F238E27FC236}">
                <a16:creationId xmlns:a16="http://schemas.microsoft.com/office/drawing/2014/main" id="{9B85CDDB-5DD0-4DB6-844B-FA92FB358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40100"/>
            <a:ext cx="144621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400">
                <a:cs typeface="Arial" panose="020B0604020202020204" pitchFamily="34" charset="0"/>
              </a:rPr>
              <a:t>© Robinson 2015</a:t>
            </a:r>
            <a:endParaRPr lang="ru-RU" altLang="ru-RU" sz="14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5">
            <a:extLst>
              <a:ext uri="{FF2B5EF4-FFF2-40B4-BE49-F238E27FC236}">
                <a16:creationId xmlns:a16="http://schemas.microsoft.com/office/drawing/2014/main" id="{2A48156D-336A-430E-8279-C4210DD6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603625"/>
            <a:ext cx="5326062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4">
            <a:extLst>
              <a:ext uri="{FF2B5EF4-FFF2-40B4-BE49-F238E27FC236}">
                <a16:creationId xmlns:a16="http://schemas.microsoft.com/office/drawing/2014/main" id="{0B560563-ECA4-46D9-B183-2F40105CF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260350"/>
            <a:ext cx="2965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Josephson spin valves</a:t>
            </a:r>
            <a:endParaRPr lang="ru-RU" altLang="ru-RU" sz="2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4" name="Rectangle 16">
            <a:extLst>
              <a:ext uri="{FF2B5EF4-FFF2-40B4-BE49-F238E27FC236}">
                <a16:creationId xmlns:a16="http://schemas.microsoft.com/office/drawing/2014/main" id="{A9B144CC-C730-406C-A3F2-D35C32017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1011238"/>
            <a:ext cx="2520950" cy="14398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5" name="Rectangle 17">
            <a:extLst>
              <a:ext uri="{FF2B5EF4-FFF2-40B4-BE49-F238E27FC236}">
                <a16:creationId xmlns:a16="http://schemas.microsoft.com/office/drawing/2014/main" id="{66BB5230-34B2-4AB3-BDA2-DF3CAA302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011238"/>
            <a:ext cx="576262" cy="14398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6" name="Text Box 18">
            <a:extLst>
              <a:ext uri="{FF2B5EF4-FFF2-40B4-BE49-F238E27FC236}">
                <a16:creationId xmlns:a16="http://schemas.microsoft.com/office/drawing/2014/main" id="{C0EA7A60-ADF1-47B8-ADA7-EF866D444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10826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7" name="Text Box 19">
            <a:extLst>
              <a:ext uri="{FF2B5EF4-FFF2-40B4-BE49-F238E27FC236}">
                <a16:creationId xmlns:a16="http://schemas.microsoft.com/office/drawing/2014/main" id="{6A3D9336-67F4-43A5-8890-060D761F7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082675"/>
            <a:ext cx="81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on  off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8" name="Line 21">
            <a:extLst>
              <a:ext uri="{FF2B5EF4-FFF2-40B4-BE49-F238E27FC236}">
                <a16:creationId xmlns:a16="http://schemas.microsoft.com/office/drawing/2014/main" id="{5E9127FE-F018-4183-B46B-F003D8D8E2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00" y="1443038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69" name="Line 22">
            <a:extLst>
              <a:ext uri="{FF2B5EF4-FFF2-40B4-BE49-F238E27FC236}">
                <a16:creationId xmlns:a16="http://schemas.microsoft.com/office/drawing/2014/main" id="{15E60609-0AB2-4F49-8463-93FB47253E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48263" y="1443038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70" name="Line 26">
            <a:extLst>
              <a:ext uri="{FF2B5EF4-FFF2-40B4-BE49-F238E27FC236}">
                <a16:creationId xmlns:a16="http://schemas.microsoft.com/office/drawing/2014/main" id="{25A1A459-F282-40F9-A222-C9F2C2B5BA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113" y="1658938"/>
            <a:ext cx="115093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71" name="Text Box 28">
            <a:extLst>
              <a:ext uri="{FF2B5EF4-FFF2-40B4-BE49-F238E27FC236}">
                <a16:creationId xmlns:a16="http://schemas.microsoft.com/office/drawing/2014/main" id="{7B73F025-C7DD-4542-BA53-AAE6130FB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1011238"/>
            <a:ext cx="417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ru-RU" sz="2000" b="1" i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ru-RU" altLang="ru-RU" sz="2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72" name="Text Box 53">
            <a:extLst>
              <a:ext uri="{FF2B5EF4-FFF2-40B4-BE49-F238E27FC236}">
                <a16:creationId xmlns:a16="http://schemas.microsoft.com/office/drawing/2014/main" id="{2AF9C18E-7F4E-4835-BEF8-F77564238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451100"/>
            <a:ext cx="467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Controllable Josephson effect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73" name="Text Box 27">
            <a:extLst>
              <a:ext uri="{FF2B5EF4-FFF2-40B4-BE49-F238E27FC236}">
                <a16:creationId xmlns:a16="http://schemas.microsoft.com/office/drawing/2014/main" id="{8F4B846A-6D72-441F-9BFF-CCF722975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11463"/>
            <a:ext cx="7967662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		A. 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Vedyayev, C. Lacroix, N. Pugach and N. Ryzhanova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. Europhys. Lett. </a:t>
            </a:r>
            <a:r>
              <a:rPr lang="ru-RU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, 679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(2005)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Spin-valve magnetic sandwich in a Josephson junction</a:t>
            </a:r>
            <a:endParaRPr lang="en-US" altLang="ru-RU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1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1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1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Эксперименты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/>
            <a:endParaRPr lang="en-US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Iovan, T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 Golod, and V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 M. Krasnov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/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B 90, 134514 (2014</a:t>
            </a:r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) “Scissors” 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SFFS</a:t>
            </a:r>
          </a:p>
          <a:p>
            <a:pPr eaLnBrk="1" hangingPunct="1"/>
            <a:endParaRPr lang="en-US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N. Banerjee, J.W.A. Robinson, M.G. Blamire, </a:t>
            </a:r>
          </a:p>
          <a:p>
            <a:pPr eaLnBrk="1" hangingPunct="1"/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Nature Comm. 5, 4771 (2014). 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SFFFS</a:t>
            </a:r>
          </a:p>
          <a:p>
            <a:pPr eaLnBrk="1" hangingPunct="1"/>
            <a:endParaRPr lang="en-US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W. Martinez, W.P. Pratt, Jr., N. O. Birge, </a:t>
            </a:r>
          </a:p>
          <a:p>
            <a:pPr eaLnBrk="1" hangingPunct="1"/>
            <a:r>
              <a:rPr lang="en-US" altLang="ru-RU" sz="1400">
                <a:latin typeface="Arial" panose="020B0604020202020204" pitchFamily="34" charset="0"/>
                <a:cs typeface="Arial" panose="020B0604020202020204" pitchFamily="34" charset="0"/>
              </a:rPr>
              <a:t>arXiv:1510.02144 (2015) </a:t>
            </a:r>
            <a:r>
              <a:rPr lang="en-US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SF…F”…FS</a:t>
            </a: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74" name="Line 22">
            <a:extLst>
              <a:ext uri="{FF2B5EF4-FFF2-40B4-BE49-F238E27FC236}">
                <a16:creationId xmlns:a16="http://schemas.microsoft.com/office/drawing/2014/main" id="{86FF9A86-E0F9-4A51-87CE-805E290BC4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8625" y="1443038"/>
            <a:ext cx="0" cy="86360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175" name="Rectangle 29">
            <a:extLst>
              <a:ext uri="{FF2B5EF4-FFF2-40B4-BE49-F238E27FC236}">
                <a16:creationId xmlns:a16="http://schemas.microsoft.com/office/drawing/2014/main" id="{010E3720-C306-4220-A282-4D49E51C8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011238"/>
            <a:ext cx="1079500" cy="14398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76" name="Rectangle 30">
            <a:extLst>
              <a:ext uri="{FF2B5EF4-FFF2-40B4-BE49-F238E27FC236}">
                <a16:creationId xmlns:a16="http://schemas.microsoft.com/office/drawing/2014/main" id="{159E5F13-EEF4-4A51-B311-4012AEFF9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011238"/>
            <a:ext cx="1079500" cy="14398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77" name="Text Box 32">
            <a:extLst>
              <a:ext uri="{FF2B5EF4-FFF2-40B4-BE49-F238E27FC236}">
                <a16:creationId xmlns:a16="http://schemas.microsoft.com/office/drawing/2014/main" id="{37BFEEC8-7500-4219-80A4-CC07AA4AB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076325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78" name="Text Box 33">
            <a:extLst>
              <a:ext uri="{FF2B5EF4-FFF2-40B4-BE49-F238E27FC236}">
                <a16:creationId xmlns:a16="http://schemas.microsoft.com/office/drawing/2014/main" id="{A9BACB55-3256-40DF-9B42-69C016D15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1076325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79" name="Line 26">
            <a:extLst>
              <a:ext uri="{FF2B5EF4-FFF2-40B4-BE49-F238E27FC236}">
                <a16:creationId xmlns:a16="http://schemas.microsoft.com/office/drawing/2014/main" id="{EB060000-7DAC-488C-81AC-A8B817B80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050" y="1658938"/>
            <a:ext cx="115093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>
            <a:extLst>
              <a:ext uri="{FF2B5EF4-FFF2-40B4-BE49-F238E27FC236}">
                <a16:creationId xmlns:a16="http://schemas.microsoft.com/office/drawing/2014/main" id="{1E205A9E-305C-4F21-AC87-3428CAF6E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0713"/>
            <a:ext cx="8121650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MnSi family compounds 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CoSi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FeCoSi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MnGe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FeGe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MnFeGe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Cubic and complex noncentrosymmetric crystal lattice =&gt; DM SO interaction </a:t>
            </a:r>
          </a:p>
          <a:p>
            <a:pPr>
              <a:lnSpc>
                <a:spcPct val="130000"/>
              </a:lnSpc>
            </a:pP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Magnetic spiral may be realized in 3 equivalent directions </a:t>
            </a:r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(111), (1-11), (-1-11)</a:t>
            </a: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l-GR" altLang="ru-RU" sz="180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~18nm (MnSi)&gt;&gt;</a:t>
            </a:r>
            <a:r>
              <a:rPr lang="el-GR" altLang="ru-RU" sz="1800" i="1">
                <a:latin typeface="Arial" panose="020B0604020202020204" pitchFamily="34" charset="0"/>
                <a:cs typeface="Arial" panose="020B0604020202020204" pitchFamily="34" charset="0"/>
              </a:rPr>
              <a:t>ξ</a:t>
            </a:r>
            <a:r>
              <a:rPr lang="en-US" altLang="ru-RU" sz="1800" i="1" baseline="-250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altLang="ru-RU" sz="1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The spiral direction may be switched =&gt; LRTC switch =&gt; </a:t>
            </a:r>
            <a:r>
              <a:rPr lang="en-US" altLang="ru-RU" sz="18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ru-RU" sz="1800" i="1" baseline="-25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 change</a:t>
            </a:r>
            <a:endParaRPr lang="el-GR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355" name="Picture 3">
            <a:extLst>
              <a:ext uri="{FF2B5EF4-FFF2-40B4-BE49-F238E27FC236}">
                <a16:creationId xmlns:a16="http://schemas.microsoft.com/office/drawing/2014/main" id="{A54F0024-40EC-459C-8A62-63EAC482B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97200"/>
            <a:ext cx="4537075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7FCBC3DE-73B7-41A2-94EE-3CF074F67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6092825"/>
            <a:ext cx="395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200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ru-RU" alt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862F9C2C-7DCF-41E8-B62E-54775CA43DF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10457" y="4341019"/>
            <a:ext cx="285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20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ru-RU" alt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358" name="Picture 6">
            <a:extLst>
              <a:ext uri="{FF2B5EF4-FFF2-40B4-BE49-F238E27FC236}">
                <a16:creationId xmlns:a16="http://schemas.microsoft.com/office/drawing/2014/main" id="{0FB1AB30-68B2-4619-B378-0A727A414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92375"/>
            <a:ext cx="3995737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9" name="Picture 7">
            <a:extLst>
              <a:ext uri="{FF2B5EF4-FFF2-40B4-BE49-F238E27FC236}">
                <a16:creationId xmlns:a16="http://schemas.microsoft.com/office/drawing/2014/main" id="{EA676174-D934-4EEB-812E-328E0948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24400"/>
            <a:ext cx="3960812" cy="207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0" name="Line 8">
            <a:extLst>
              <a:ext uri="{FF2B5EF4-FFF2-40B4-BE49-F238E27FC236}">
                <a16:creationId xmlns:a16="http://schemas.microsoft.com/office/drawing/2014/main" id="{D752C459-BFBA-49FC-B525-1CAEB6F626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7175" y="3213100"/>
            <a:ext cx="10810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1" name="Line 9">
            <a:extLst>
              <a:ext uri="{FF2B5EF4-FFF2-40B4-BE49-F238E27FC236}">
                <a16:creationId xmlns:a16="http://schemas.microsoft.com/office/drawing/2014/main" id="{060885D7-752F-4C45-9C47-01A20589FC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67175" y="3644900"/>
            <a:ext cx="936625" cy="1655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0362" name="Text Box 10">
            <a:extLst>
              <a:ext uri="{FF2B5EF4-FFF2-40B4-BE49-F238E27FC236}">
                <a16:creationId xmlns:a16="http://schemas.microsoft.com/office/drawing/2014/main" id="{B9E3B78F-89DE-48D5-8FCD-9B781520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109538"/>
            <a:ext cx="390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 superconducting spin valve</a:t>
            </a:r>
            <a:endParaRPr lang="ru-RU" altLang="ru-RU" sz="18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>
            <a:extLst>
              <a:ext uri="{FF2B5EF4-FFF2-40B4-BE49-F238E27FC236}">
                <a16:creationId xmlns:a16="http://schemas.microsoft.com/office/drawing/2014/main" id="{6CCCB011-5534-4238-9868-7C1C82E98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188913"/>
            <a:ext cx="534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spiral SSV as a memory element</a:t>
            </a:r>
            <a:endParaRPr lang="ru-RU" altLang="ru-RU" sz="18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79" name="Text Box 3">
            <a:extLst>
              <a:ext uri="{FF2B5EF4-FFF2-40B4-BE49-F238E27FC236}">
                <a16:creationId xmlns:a16="http://schemas.microsoft.com/office/drawing/2014/main" id="{3D675B48-72C0-455D-938F-97CBEA221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625475"/>
            <a:ext cx="5838825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  <a:buFontTx/>
              <a:buChar char="•"/>
            </a:pP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 simple structure (bilayer with a bulk magnetic material)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en-US" altLang="ru-RU" sz="18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ru-RU" sz="1800" i="1" baseline="-25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 change may be appreciable ~ 1K</a:t>
            </a:r>
          </a:p>
          <a:p>
            <a:pPr>
              <a:lnSpc>
                <a:spcPct val="170000"/>
              </a:lnSpc>
              <a:buFontTx/>
              <a:buChar char="•"/>
            </a:pP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 b="1">
                <a:latin typeface="Arial" panose="020B0604020202020204" pitchFamily="34" charset="0"/>
                <a:cs typeface="Arial" panose="020B0604020202020204" pitchFamily="34" charset="0"/>
              </a:rPr>
              <a:t>half-select problem</a:t>
            </a:r>
            <a:r>
              <a:rPr lang="en-US" altLang="ru-RU" sz="1800">
                <a:latin typeface="Arial" panose="020B0604020202020204" pitchFamily="34" charset="0"/>
                <a:cs typeface="Arial" panose="020B0604020202020204" pitchFamily="34" charset="0"/>
              </a:rPr>
              <a:t> solution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380" name="Text Box 4">
            <a:extLst>
              <a:ext uri="{FF2B5EF4-FFF2-40B4-BE49-F238E27FC236}">
                <a16:creationId xmlns:a16="http://schemas.microsoft.com/office/drawing/2014/main" id="{F0ECB270-2F7F-45A6-83D8-C8B473D63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500438"/>
            <a:ext cx="266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i-FI" sz="1800">
                <a:latin typeface="Arial" panose="020B0604020202020204" pitchFamily="34" charset="0"/>
                <a:cs typeface="Arial" panose="020B0604020202020204" pitchFamily="34" charset="0"/>
              </a:rPr>
              <a:t>Savchenko scheme</a:t>
            </a:r>
          </a:p>
          <a:p>
            <a:r>
              <a:rPr lang="en-US" altLang="fi-FI" sz="1800">
                <a:latin typeface="Arial" panose="020B0604020202020204" pitchFamily="34" charset="0"/>
                <a:cs typeface="Arial" panose="020B0604020202020204" pitchFamily="34" charset="0"/>
              </a:rPr>
              <a:t>In production from</a:t>
            </a:r>
            <a:r>
              <a:rPr lang="ru-RU" altLang="fi-FI" sz="1800">
                <a:latin typeface="Arial" panose="020B0604020202020204" pitchFamily="34" charset="0"/>
                <a:cs typeface="Arial" panose="020B0604020202020204" pitchFamily="34" charset="0"/>
              </a:rPr>
              <a:t>  2006</a:t>
            </a: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381" name="Picture 4">
            <a:extLst>
              <a:ext uri="{FF2B5EF4-FFF2-40B4-BE49-F238E27FC236}">
                <a16:creationId xmlns:a16="http://schemas.microsoft.com/office/drawing/2014/main" id="{CD23AA70-1AD5-4882-ABEB-E1A43E99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19350"/>
            <a:ext cx="43688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097465-99D0-4093-BD25-C3CDB3515C42}"/>
              </a:ext>
            </a:extLst>
          </p:cNvPr>
          <p:cNvSpPr/>
          <p:nvPr/>
        </p:nvSpPr>
        <p:spPr>
          <a:xfrm>
            <a:off x="1331640" y="2967335"/>
            <a:ext cx="7113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93267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>
            <a:extLst>
              <a:ext uri="{FF2B5EF4-FFF2-40B4-BE49-F238E27FC236}">
                <a16:creationId xmlns:a16="http://schemas.microsoft.com/office/drawing/2014/main" id="{E8D01F3B-7951-453A-95A9-301540D96F98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4964113"/>
            <a:ext cx="3151188" cy="1893887"/>
            <a:chOff x="227" y="1799"/>
            <a:chExt cx="1985" cy="1193"/>
          </a:xfrm>
        </p:grpSpPr>
        <p:graphicFrame>
          <p:nvGraphicFramePr>
            <p:cNvPr id="107523" name="Object 3">
              <a:extLst>
                <a:ext uri="{FF2B5EF4-FFF2-40B4-BE49-F238E27FC236}">
                  <a16:creationId xmlns:a16="http://schemas.microsoft.com/office/drawing/2014/main" id="{5E235EEF-191A-4454-9FDC-C702BFC951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7" y="1799"/>
            <a:ext cx="1985" cy="1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58" r:id="rId4" imgW="2276793" imgH="1419048" progId="PBrush">
                    <p:embed/>
                  </p:oleObj>
                </mc:Choice>
                <mc:Fallback>
                  <p:oleObj r:id="rId4" imgW="2276793" imgH="1419048" progId="PBrush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" y="1799"/>
                          <a:ext cx="1985" cy="1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7524" name="Text Box 4">
              <a:extLst>
                <a:ext uri="{FF2B5EF4-FFF2-40B4-BE49-F238E27FC236}">
                  <a16:creationId xmlns:a16="http://schemas.microsoft.com/office/drawing/2014/main" id="{47BC969B-8257-4CA1-A532-D9079029F8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" y="2742"/>
              <a:ext cx="10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449263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ts val="1250"/>
                </a:spcBef>
                <a:buSzPct val="100000"/>
              </a:pPr>
              <a:r>
                <a:rPr lang="en-US" altLang="ru-RU" sz="2000" b="1">
                  <a:solidFill>
                    <a:srgbClr val="A50021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</a:t>
              </a:r>
              <a:r>
                <a:rPr lang="en-US" altLang="ru-RU" sz="2000" b="1">
                  <a:solidFill>
                    <a:srgbClr val="A50021"/>
                  </a:solidFill>
                  <a:cs typeface="Arial" panose="020B0604020202020204" pitchFamily="34" charset="0"/>
                </a:rPr>
                <a:t>-junction</a:t>
              </a:r>
            </a:p>
          </p:txBody>
        </p:sp>
      </p:grpSp>
      <p:graphicFrame>
        <p:nvGraphicFramePr>
          <p:cNvPr id="107525" name="Object 5">
            <a:extLst>
              <a:ext uri="{FF2B5EF4-FFF2-40B4-BE49-F238E27FC236}">
                <a16:creationId xmlns:a16="http://schemas.microsoft.com/office/drawing/2014/main" id="{67F385B3-DBE6-4620-878A-B538AAAC3D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2997200"/>
          <a:ext cx="3124200" cy="189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9" r:id="rId6" imgW="5325612" imgH="3231377" progId="">
                  <p:embed/>
                </p:oleObj>
              </mc:Choice>
              <mc:Fallback>
                <p:oleObj r:id="rId6" imgW="5325612" imgH="3231377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997200"/>
                        <a:ext cx="3124200" cy="189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6" name="Text Box 6">
            <a:extLst>
              <a:ext uri="{FF2B5EF4-FFF2-40B4-BE49-F238E27FC236}">
                <a16:creationId xmlns:a16="http://schemas.microsoft.com/office/drawing/2014/main" id="{112BF8F9-95DB-43CD-A3F5-B0C5D1FDA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4450"/>
            <a:ext cx="8208963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SzPct val="100000"/>
            </a:pPr>
            <a:r>
              <a:rPr lang="en-US" altLang="ru-RU" sz="2000" b="1" i="1">
                <a:solidFill>
                  <a:srgbClr val="FF0066"/>
                </a:solidFill>
                <a:cs typeface="Arial" panose="020B0604020202020204" pitchFamily="34" charset="0"/>
              </a:rPr>
              <a:t>     SF proximity effect and FFLO states</a:t>
            </a:r>
          </a:p>
        </p:txBody>
      </p:sp>
      <p:sp>
        <p:nvSpPr>
          <p:cNvPr id="107527" name="Text Box 7">
            <a:extLst>
              <a:ext uri="{FF2B5EF4-FFF2-40B4-BE49-F238E27FC236}">
                <a16:creationId xmlns:a16="http://schemas.microsoft.com/office/drawing/2014/main" id="{A4593B3D-68EF-498D-93F9-53F3146A9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76250"/>
            <a:ext cx="180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SzPct val="100000"/>
            </a:pPr>
            <a:endParaRPr lang="ru-RU" altLang="ru-RU">
              <a:solidFill>
                <a:srgbClr val="333399"/>
              </a:solidFill>
              <a:cs typeface="Arial" panose="020B0604020202020204" pitchFamily="34" charset="0"/>
            </a:endParaRPr>
          </a:p>
          <a:p>
            <a:pPr eaLnBrk="1" hangingPunct="1">
              <a:buSzPct val="100000"/>
            </a:pPr>
            <a:endParaRPr lang="ru-RU" altLang="ru-RU">
              <a:solidFill>
                <a:srgbClr val="333399"/>
              </a:solidFill>
              <a:cs typeface="Arial" panose="020B0604020202020204" pitchFamily="34" charset="0"/>
            </a:endParaRPr>
          </a:p>
        </p:txBody>
      </p:sp>
      <p:sp>
        <p:nvSpPr>
          <p:cNvPr id="107528" name="Text Box 8">
            <a:extLst>
              <a:ext uri="{FF2B5EF4-FFF2-40B4-BE49-F238E27FC236}">
                <a16:creationId xmlns:a16="http://schemas.microsoft.com/office/drawing/2014/main" id="{603A4555-65AE-4AB8-BD44-71087714A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36322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529" name="Text Box 9">
            <a:extLst>
              <a:ext uri="{FF2B5EF4-FFF2-40B4-BE49-F238E27FC236}">
                <a16:creationId xmlns:a16="http://schemas.microsoft.com/office/drawing/2014/main" id="{BC6A64B1-C204-4422-90F6-58A91D20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7425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500"/>
              </a:spcBef>
              <a:buSzPct val="100000"/>
            </a:pPr>
            <a:r>
              <a:rPr lang="en-US" altLang="ru-RU" b="1">
                <a:solidFill>
                  <a:srgbClr val="FF3300"/>
                </a:solidFill>
                <a:cs typeface="Arial" panose="020B0604020202020204" pitchFamily="34" charset="0"/>
              </a:rPr>
              <a:t>Q</a:t>
            </a:r>
            <a:r>
              <a:rPr lang="en-US" altLang="ru-RU" b="1" i="1">
                <a:solidFill>
                  <a:srgbClr val="FF3300"/>
                </a:solidFill>
                <a:cs typeface="Arial" panose="020B0604020202020204" pitchFamily="34" charset="0"/>
              </a:rPr>
              <a:t>x</a:t>
            </a:r>
            <a:r>
              <a:rPr lang="en-US" altLang="ru-RU">
                <a:solidFill>
                  <a:srgbClr val="FF3300"/>
                </a:solidFill>
                <a:cs typeface="Arial" panose="020B0604020202020204" pitchFamily="34" charset="0"/>
              </a:rPr>
              <a:t>=</a:t>
            </a:r>
            <a:r>
              <a:rPr lang="en-US" altLang="ru-RU">
                <a:solidFill>
                  <a:srgbClr val="FF33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</a:t>
            </a:r>
            <a:r>
              <a:rPr lang="en-US" altLang="ru-RU">
                <a:solidFill>
                  <a:srgbClr val="FF3300"/>
                </a:solidFill>
                <a:cs typeface="Arial" panose="020B0604020202020204" pitchFamily="34" charset="0"/>
              </a:rPr>
              <a:t>;         </a:t>
            </a:r>
          </a:p>
        </p:txBody>
      </p:sp>
      <p:grpSp>
        <p:nvGrpSpPr>
          <p:cNvPr id="107530" name="Group 10">
            <a:extLst>
              <a:ext uri="{FF2B5EF4-FFF2-40B4-BE49-F238E27FC236}">
                <a16:creationId xmlns:a16="http://schemas.microsoft.com/office/drawing/2014/main" id="{A9BB9D0F-17BD-4AD8-87DA-B0A1F572D586}"/>
              </a:ext>
            </a:extLst>
          </p:cNvPr>
          <p:cNvGrpSpPr>
            <a:grpSpLocks/>
          </p:cNvGrpSpPr>
          <p:nvPr/>
        </p:nvGrpSpPr>
        <p:grpSpPr bwMode="auto">
          <a:xfrm>
            <a:off x="1863725" y="5137150"/>
            <a:ext cx="0" cy="0"/>
            <a:chOff x="1179" y="1481"/>
            <a:chExt cx="0" cy="0"/>
          </a:xfrm>
        </p:grpSpPr>
        <p:sp>
          <p:nvSpPr>
            <p:cNvPr id="107531" name="Line 11">
              <a:extLst>
                <a:ext uri="{FF2B5EF4-FFF2-40B4-BE49-F238E27FC236}">
                  <a16:creationId xmlns:a16="http://schemas.microsoft.com/office/drawing/2014/main" id="{CEDE6C7E-4444-4A58-A02D-7EA8CC4E55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" y="1481"/>
              <a:ext cx="0" cy="0"/>
            </a:xfrm>
            <a:prstGeom prst="line">
              <a:avLst/>
            </a:prstGeom>
            <a:noFill/>
            <a:ln w="19080">
              <a:solidFill>
                <a:srgbClr val="CC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7532" name="Text Box 12">
            <a:extLst>
              <a:ext uri="{FF2B5EF4-FFF2-40B4-BE49-F238E27FC236}">
                <a16:creationId xmlns:a16="http://schemas.microsoft.com/office/drawing/2014/main" id="{66E8C8ED-0A29-40A3-9760-A3BB94F9D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6021388"/>
            <a:ext cx="5472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SzPct val="100000"/>
            </a:pPr>
            <a:r>
              <a:rPr lang="en-US" altLang="ru-RU" sz="1800" b="1">
                <a:solidFill>
                  <a:srgbClr val="800000"/>
                </a:solidFill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107533" name="Rectangle 13">
            <a:extLst>
              <a:ext uri="{FF2B5EF4-FFF2-40B4-BE49-F238E27FC236}">
                <a16:creationId xmlns:a16="http://schemas.microsoft.com/office/drawing/2014/main" id="{FA5CFF2D-E69F-48B3-A54A-453F5C55D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5300663"/>
            <a:ext cx="247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altLang="ru-RU" sz="2000">
                <a:cs typeface="Arial" panose="020B0604020202020204" pitchFamily="34" charset="0"/>
              </a:rPr>
              <a:t> </a:t>
            </a:r>
            <a:endParaRPr lang="ru-RU" altLang="ru-RU" sz="2000">
              <a:cs typeface="Arial" panose="020B0604020202020204" pitchFamily="34" charset="0"/>
            </a:endParaRPr>
          </a:p>
        </p:txBody>
      </p:sp>
      <p:sp>
        <p:nvSpPr>
          <p:cNvPr id="107534" name="Text Box 14">
            <a:extLst>
              <a:ext uri="{FF2B5EF4-FFF2-40B4-BE49-F238E27FC236}">
                <a16:creationId xmlns:a16="http://schemas.microsoft.com/office/drawing/2014/main" id="{B79D2198-47C7-4DE3-8BE5-56259B2FE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600575"/>
            <a:ext cx="597693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000">
                <a:cs typeface="Arial" panose="020B0604020202020204" pitchFamily="34" charset="0"/>
              </a:rPr>
              <a:t>Does the exchange magnetic field strongly suppresses the BCS correlation and destroys the Cooper pairs in F?</a:t>
            </a:r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altLang="ru-RU" sz="200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ru-RU" sz="2000" b="1">
                <a:solidFill>
                  <a:schemeClr val="hlink"/>
                </a:solidFill>
                <a:cs typeface="Arial" panose="020B0604020202020204" pitchFamily="34" charset="0"/>
              </a:rPr>
              <a:t>It is true, but not whole.</a:t>
            </a:r>
          </a:p>
          <a:p>
            <a:pPr eaLnBrk="1" hangingPunct="1"/>
            <a:r>
              <a:rPr lang="en-US" altLang="ru-RU" sz="2000">
                <a:cs typeface="Arial" panose="020B0604020202020204" pitchFamily="34" charset="0"/>
              </a:rPr>
              <a:t>Nonuniform exchange field may produce</a:t>
            </a:r>
          </a:p>
          <a:p>
            <a:pPr eaLnBrk="1" hangingPunct="1"/>
            <a:r>
              <a:rPr lang="en-US" altLang="ru-RU" sz="2000">
                <a:cs typeface="Arial" panose="020B0604020202020204" pitchFamily="34" charset="0"/>
              </a:rPr>
              <a:t>the spin triplet (↑↑) superconducting correlation!</a:t>
            </a:r>
          </a:p>
          <a:p>
            <a:pPr eaLnBrk="1" hangingPunct="1">
              <a:spcBef>
                <a:spcPct val="30000"/>
              </a:spcBef>
            </a:pPr>
            <a:r>
              <a:rPr lang="en-US" altLang="ru-RU" sz="2000">
                <a:cs typeface="Arial" panose="020B0604020202020204" pitchFamily="34" charset="0"/>
              </a:rPr>
              <a:t>			*A.F. Volkov PRB (2001)</a:t>
            </a:r>
            <a:endParaRPr lang="ru-RU" altLang="ru-RU" sz="2000">
              <a:cs typeface="Arial" panose="020B0604020202020204" pitchFamily="34" charset="0"/>
            </a:endParaRPr>
          </a:p>
        </p:txBody>
      </p:sp>
      <p:pic>
        <p:nvPicPr>
          <p:cNvPr id="107535" name="Picture 15">
            <a:extLst>
              <a:ext uri="{FF2B5EF4-FFF2-40B4-BE49-F238E27FC236}">
                <a16:creationId xmlns:a16="http://schemas.microsoft.com/office/drawing/2014/main" id="{CCB742B4-A3EE-49BE-B0E0-B54B5BAB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404813"/>
            <a:ext cx="25622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6" name="Text Box 16">
            <a:extLst>
              <a:ext uri="{FF2B5EF4-FFF2-40B4-BE49-F238E27FC236}">
                <a16:creationId xmlns:a16="http://schemas.microsoft.com/office/drawing/2014/main" id="{69B36099-92A0-4FD9-8283-87D115D3E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6250"/>
            <a:ext cx="622776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ru-RU" sz="2000">
                <a:cs typeface="Arial" panose="020B0604020202020204" pitchFamily="34" charset="0"/>
              </a:rPr>
              <a:t>What happens when the Cooper pair ↑↓ penetrates into F?</a:t>
            </a:r>
            <a:endParaRPr lang="en-US" altLang="ru-RU" sz="180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ru-RU" sz="2000">
                <a:cs typeface="Arial" panose="020B0604020202020204" pitchFamily="34" charset="0"/>
              </a:rPr>
              <a:t>In F the sum momentum of the pair ↑↓  cannot be zero.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ru-RU" sz="2000" i="1">
                <a:cs typeface="Arial" panose="020B0604020202020204" pitchFamily="34" charset="0"/>
              </a:rPr>
              <a:t>k</a:t>
            </a:r>
            <a:r>
              <a:rPr lang="en-US" altLang="ru-RU" sz="2000" i="1" baseline="-25000">
                <a:cs typeface="Arial" panose="020B0604020202020204" pitchFamily="34" charset="0"/>
              </a:rPr>
              <a:t>F</a:t>
            </a:r>
            <a:r>
              <a:rPr lang="en-US" altLang="ru-RU" sz="2000" baseline="-25000">
                <a:cs typeface="Arial" panose="020B0604020202020204" pitchFamily="34" charset="0"/>
              </a:rPr>
              <a:t>↑</a:t>
            </a:r>
            <a:r>
              <a:rPr lang="en-US" altLang="ru-RU" sz="2000">
                <a:cs typeface="Arial" panose="020B0604020202020204" pitchFamily="34" charset="0"/>
              </a:rPr>
              <a:t> ≠</a:t>
            </a:r>
            <a:r>
              <a:rPr lang="en-US" altLang="ru-RU" sz="2000" i="1">
                <a:cs typeface="Arial" panose="020B0604020202020204" pitchFamily="34" charset="0"/>
              </a:rPr>
              <a:t> k</a:t>
            </a:r>
            <a:r>
              <a:rPr lang="en-US" altLang="ru-RU" sz="2000" i="1" baseline="-25000">
                <a:cs typeface="Arial" panose="020B0604020202020204" pitchFamily="34" charset="0"/>
              </a:rPr>
              <a:t>F</a:t>
            </a:r>
            <a:r>
              <a:rPr lang="en-US" altLang="ru-RU" sz="2000" baseline="-25000">
                <a:cs typeface="Arial" panose="020B0604020202020204" pitchFamily="34" charset="0"/>
              </a:rPr>
              <a:t>↓, </a:t>
            </a:r>
            <a:r>
              <a:rPr lang="en-US" altLang="ru-RU" sz="2000" i="1">
                <a:cs typeface="Arial" panose="020B0604020202020204" pitchFamily="34" charset="0"/>
              </a:rPr>
              <a:t>k</a:t>
            </a:r>
            <a:r>
              <a:rPr lang="en-US" altLang="ru-RU" sz="2000" i="1" baseline="-25000">
                <a:cs typeface="Arial" panose="020B0604020202020204" pitchFamily="34" charset="0"/>
              </a:rPr>
              <a:t>F</a:t>
            </a:r>
            <a:r>
              <a:rPr lang="en-US" altLang="ru-RU" sz="2000" baseline="-25000">
                <a:cs typeface="Arial" panose="020B0604020202020204" pitchFamily="34" charset="0"/>
              </a:rPr>
              <a:t>↑</a:t>
            </a:r>
            <a:r>
              <a:rPr lang="en-US" altLang="ru-RU" sz="2000">
                <a:cs typeface="Arial" panose="020B0604020202020204" pitchFamily="34" charset="0"/>
              </a:rPr>
              <a:t> -</a:t>
            </a:r>
            <a:r>
              <a:rPr lang="en-US" altLang="ru-RU" sz="2000" i="1">
                <a:cs typeface="Arial" panose="020B0604020202020204" pitchFamily="34" charset="0"/>
              </a:rPr>
              <a:t> k</a:t>
            </a:r>
            <a:r>
              <a:rPr lang="en-US" altLang="ru-RU" sz="2000" i="1" baseline="-25000">
                <a:cs typeface="Arial" panose="020B0604020202020204" pitchFamily="34" charset="0"/>
              </a:rPr>
              <a:t>F</a:t>
            </a:r>
            <a:r>
              <a:rPr lang="en-US" altLang="ru-RU" sz="2000" baseline="-25000">
                <a:cs typeface="Arial" panose="020B0604020202020204" pitchFamily="34" charset="0"/>
              </a:rPr>
              <a:t>↓</a:t>
            </a:r>
            <a:r>
              <a:rPr lang="en-US" altLang="ru-RU" sz="2000">
                <a:cs typeface="Arial" panose="020B0604020202020204" pitchFamily="34" charset="0"/>
              </a:rPr>
              <a:t>~</a:t>
            </a:r>
            <a:r>
              <a:rPr lang="en-US" altLang="ru-RU" sz="2000" i="1">
                <a:cs typeface="Arial" panose="020B0604020202020204" pitchFamily="34" charset="0"/>
              </a:rPr>
              <a:t>h, </a:t>
            </a:r>
            <a:r>
              <a:rPr lang="en-GB" altLang="ru-RU" sz="2000" b="1" i="1">
                <a:solidFill>
                  <a:srgbClr val="000000"/>
                </a:solidFill>
                <a:cs typeface="Arial" panose="020B0604020202020204" pitchFamily="34" charset="0"/>
              </a:rPr>
              <a:t>h - </a:t>
            </a:r>
            <a:r>
              <a:rPr lang="en-GB" altLang="ru-RU" sz="2000">
                <a:solidFill>
                  <a:srgbClr val="000000"/>
                </a:solidFill>
                <a:cs typeface="Arial" panose="020B0604020202020204" pitchFamily="34" charset="0"/>
              </a:rPr>
              <a:t>exchange field, </a:t>
            </a:r>
            <a:r>
              <a:rPr lang="en-US" altLang="ru-RU" sz="2000" i="1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ru-RU" sz="2000" i="1" baseline="-25000">
                <a:cs typeface="Arial" panose="020B0604020202020204" pitchFamily="34" charset="0"/>
              </a:rPr>
              <a:t>B</a:t>
            </a:r>
            <a:r>
              <a:rPr lang="en-US" altLang="ru-RU" sz="2000" b="1" i="1">
                <a:cs typeface="Arial" panose="020B0604020202020204" pitchFamily="34" charset="0"/>
              </a:rPr>
              <a:t>h</a:t>
            </a:r>
            <a:r>
              <a:rPr lang="en-US" altLang="ru-RU" sz="2000">
                <a:cs typeface="Arial" panose="020B0604020202020204" pitchFamily="34" charset="0"/>
              </a:rPr>
              <a:t>&gt;</a:t>
            </a:r>
            <a:r>
              <a:rPr lang="en-US" altLang="ru-RU" sz="2000">
                <a:solidFill>
                  <a:srgbClr val="CC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ru-RU" sz="2000">
                <a:cs typeface="Arial" panose="020B0604020202020204" pitchFamily="34" charset="0"/>
              </a:rPr>
              <a:t>,</a:t>
            </a:r>
            <a:r>
              <a:rPr lang="en-GB" altLang="ru-RU" sz="2000" b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US" altLang="ru-RU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ru-RU" sz="2000" baseline="-25000">
                <a:cs typeface="Arial" panose="020B0604020202020204" pitchFamily="34" charset="0"/>
              </a:rPr>
              <a:t> </a:t>
            </a:r>
            <a:r>
              <a:rPr lang="en-US" altLang="ru-RU" sz="2000">
                <a:solidFill>
                  <a:srgbClr val="FF33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nonzero</a:t>
            </a:r>
            <a:r>
              <a:rPr lang="ru-RU" altLang="ru-RU" sz="2000">
                <a:solidFill>
                  <a:srgbClr val="FF33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ru-RU" sz="2000">
                <a:solidFill>
                  <a:srgbClr val="FF3300"/>
                </a:solidFill>
                <a:cs typeface="Arial" panose="020B0604020202020204" pitchFamily="34" charset="0"/>
              </a:rPr>
              <a:t>pair momentum</a:t>
            </a:r>
            <a:endParaRPr lang="en-US" altLang="ru-RU" sz="200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ru-RU" sz="2000" b="1" i="1">
                <a:solidFill>
                  <a:srgbClr val="800000"/>
                </a:solidFill>
                <a:cs typeface="Arial" panose="020B0604020202020204" pitchFamily="34" charset="0"/>
              </a:rPr>
              <a:t>Non-uniform superconducting order parameter in F</a:t>
            </a:r>
          </a:p>
          <a:p>
            <a:pPr algn="ctr" eaLnBrk="1" hangingPunct="1">
              <a:lnSpc>
                <a:spcPct val="110000"/>
              </a:lnSpc>
              <a:buFont typeface="Symbol" panose="05050102010706020507" pitchFamily="18" charset="2"/>
              <a:buChar char="Y"/>
            </a:pPr>
            <a:r>
              <a:rPr lang="ru-RU" altLang="ru-RU" sz="2000">
                <a:cs typeface="Arial" panose="020B0604020202020204" pitchFamily="34" charset="0"/>
                <a:sym typeface="Symbol" panose="05050102010706020507" pitchFamily="18" charset="2"/>
              </a:rPr>
              <a:t>=</a:t>
            </a:r>
            <a:r>
              <a:rPr lang="en-US" altLang="ru-RU" sz="2000">
                <a:cs typeface="Arial" panose="020B0604020202020204" pitchFamily="34" charset="0"/>
                <a:sym typeface="Symbol" panose="05050102010706020507" pitchFamily="18" charset="2"/>
              </a:rPr>
              <a:t></a:t>
            </a:r>
            <a:r>
              <a:rPr lang="ru-RU" altLang="ru-RU" sz="2000" baseline="-25000">
                <a:cs typeface="Arial" panose="020B0604020202020204" pitchFamily="34" charset="0"/>
                <a:sym typeface="Symbol" panose="05050102010706020507" pitchFamily="18" charset="2"/>
              </a:rPr>
              <a:t>0</a:t>
            </a:r>
            <a:r>
              <a:rPr lang="en-US" altLang="ru-RU" sz="2000" baseline="-2500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ru-RU" sz="2000">
                <a:cs typeface="Arial" panose="020B0604020202020204" pitchFamily="34" charset="0"/>
                <a:sym typeface="Symbol" panose="05050102010706020507" pitchFamily="18" charset="2"/>
              </a:rPr>
              <a:t>cos(</a:t>
            </a:r>
            <a:r>
              <a:rPr lang="en-US" altLang="ru-RU" sz="2000" b="1" i="1">
                <a:solidFill>
                  <a:srgbClr val="FF33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en-US" altLang="ru-RU" sz="2000">
                <a:cs typeface="Arial" panose="020B0604020202020204" pitchFamily="34" charset="0"/>
                <a:sym typeface="Symbol" panose="05050102010706020507" pitchFamily="18" charset="2"/>
              </a:rPr>
              <a:t>r)</a:t>
            </a:r>
            <a:r>
              <a:rPr lang="ru-RU" altLang="ru-RU" sz="2000">
                <a:cs typeface="Arial" panose="020B0604020202020204" pitchFamily="34" charset="0"/>
                <a:sym typeface="Symbol" panose="05050102010706020507" pitchFamily="18" charset="2"/>
              </a:rPr>
              <a:t>,</a:t>
            </a:r>
            <a:r>
              <a:rPr lang="en-US" altLang="ru-RU" sz="200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 eaLnBrk="1" hangingPunct="1">
              <a:lnSpc>
                <a:spcPct val="110000"/>
              </a:lnSpc>
              <a:buFont typeface="Symbol" panose="05050102010706020507" pitchFamily="18" charset="2"/>
              <a:buNone/>
            </a:pPr>
            <a:r>
              <a:rPr lang="en-US" altLang="ru-RU" sz="2000" b="1" i="1">
                <a:solidFill>
                  <a:srgbClr val="FF33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Q</a:t>
            </a:r>
            <a:r>
              <a:rPr lang="en-US" altLang="ru-RU" sz="2000" i="1">
                <a:cs typeface="Arial" panose="020B0604020202020204" pitchFamily="34" charset="0"/>
                <a:sym typeface="Symbol" panose="05050102010706020507" pitchFamily="18" charset="2"/>
              </a:rPr>
              <a:t> is wave-vector, </a:t>
            </a:r>
            <a:r>
              <a:rPr lang="en-GB" altLang="ru-RU" sz="2000" b="1">
                <a:solidFill>
                  <a:srgbClr val="FF3300"/>
                </a:solidFill>
                <a:cs typeface="Arial" panose="020B0604020202020204" pitchFamily="34" charset="0"/>
              </a:rPr>
              <a:t>Q </a:t>
            </a:r>
            <a:r>
              <a:rPr lang="en-GB" altLang="ru-RU" sz="2000" b="1" i="1">
                <a:solidFill>
                  <a:srgbClr val="FF3300"/>
                </a:solidFill>
                <a:cs typeface="Arial" panose="020B0604020202020204" pitchFamily="34" charset="0"/>
              </a:rPr>
              <a:t>~ </a:t>
            </a:r>
            <a:r>
              <a:rPr lang="en-GB" altLang="ru-RU" sz="2000" b="1" i="1">
                <a:cs typeface="Arial" panose="020B0604020202020204" pitchFamily="34" charset="0"/>
              </a:rPr>
              <a:t>h</a:t>
            </a:r>
            <a:r>
              <a:rPr lang="en-GB" altLang="ru-RU" sz="2000" b="1">
                <a:solidFill>
                  <a:srgbClr val="FF3300"/>
                </a:solidFill>
                <a:cs typeface="Arial" panose="020B0604020202020204" pitchFamily="34" charset="0"/>
              </a:rPr>
              <a:t>/</a:t>
            </a:r>
            <a:r>
              <a:rPr lang="en-GB" altLang="ru-RU" sz="2000" b="1" i="1">
                <a:solidFill>
                  <a:srgbClr val="FF3300"/>
                </a:solidFill>
                <a:cs typeface="Arial" panose="020B0604020202020204" pitchFamily="34" charset="0"/>
              </a:rPr>
              <a:t>v</a:t>
            </a:r>
            <a:r>
              <a:rPr lang="en-GB" altLang="ru-RU" sz="2000" b="1" i="1" baseline="-25000">
                <a:solidFill>
                  <a:srgbClr val="FF3300"/>
                </a:solidFill>
                <a:cs typeface="Arial" panose="020B0604020202020204" pitchFamily="34" charset="0"/>
              </a:rPr>
              <a:t>F</a:t>
            </a:r>
            <a:r>
              <a:rPr lang="en-GB" altLang="ru-RU" sz="2000" b="1" i="1">
                <a:solidFill>
                  <a:srgbClr val="FF3300"/>
                </a:solidFill>
                <a:cs typeface="Arial" panose="020B0604020202020204" pitchFamily="34" charset="0"/>
              </a:rPr>
              <a:t>, </a:t>
            </a:r>
            <a:endParaRPr lang="en-US" altLang="ru-RU" sz="2000" b="1" i="1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107537" name="Text Box 17">
            <a:extLst>
              <a:ext uri="{FF2B5EF4-FFF2-40B4-BE49-F238E27FC236}">
                <a16:creationId xmlns:a16="http://schemas.microsoft.com/office/drawing/2014/main" id="{88879861-9948-423B-9FB9-0F329E3D3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2997200"/>
            <a:ext cx="3508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ru-RU" sz="2000" b="1">
                <a:solidFill>
                  <a:srgbClr val="FF3300"/>
                </a:solidFill>
                <a:cs typeface="Arial" panose="020B0604020202020204" pitchFamily="34" charset="0"/>
              </a:rPr>
              <a:t>spatially nonuniform states</a:t>
            </a:r>
            <a:r>
              <a:rPr lang="en-US" altLang="ru-RU" sz="200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ru-RU" sz="2000">
                <a:solidFill>
                  <a:srgbClr val="FF3300"/>
                </a:solidFill>
                <a:cs typeface="Arial" panose="020B0604020202020204" pitchFamily="34" charset="0"/>
              </a:rPr>
              <a:t>   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ru-RU" sz="2000">
                <a:solidFill>
                  <a:srgbClr val="FF3300"/>
                </a:solidFill>
                <a:cs typeface="Arial" panose="020B0604020202020204" pitchFamily="34" charset="0"/>
              </a:rPr>
              <a:t>Fulde, Ferrel (1964),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ru-RU" sz="2000">
                <a:solidFill>
                  <a:srgbClr val="FF3300"/>
                </a:solidFill>
                <a:cs typeface="Arial" panose="020B0604020202020204" pitchFamily="34" charset="0"/>
              </a:rPr>
              <a:t>Larkin, Ovchinnikov</a:t>
            </a:r>
            <a:r>
              <a:rPr lang="ru-RU" altLang="ru-RU" sz="2000">
                <a:solidFill>
                  <a:srgbClr val="FF3300"/>
                </a:solidFill>
                <a:cs typeface="Arial" panose="020B0604020202020204" pitchFamily="34" charset="0"/>
              </a:rPr>
              <a:t> (196</a:t>
            </a:r>
            <a:r>
              <a:rPr lang="en-US" altLang="ru-RU" sz="2000">
                <a:solidFill>
                  <a:srgbClr val="FF3300"/>
                </a:solidFill>
                <a:cs typeface="Arial" panose="020B0604020202020204" pitchFamily="34" charset="0"/>
              </a:rPr>
              <a:t>4</a:t>
            </a:r>
            <a:r>
              <a:rPr lang="ru-RU" altLang="ru-RU" sz="2000">
                <a:solidFill>
                  <a:srgbClr val="FF3300"/>
                </a:solidFill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>
            <a:extLst>
              <a:ext uri="{FF2B5EF4-FFF2-40B4-BE49-F238E27FC236}">
                <a16:creationId xmlns:a16="http://schemas.microsoft.com/office/drawing/2014/main" id="{3AA8F278-09B3-4DBD-94D8-C6571ED3E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6250"/>
            <a:ext cx="8353425" cy="1296988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CCCCBB79-1E19-449B-A3F4-A8F534509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8207375" cy="1143000"/>
          </a:xfrm>
        </p:spPr>
        <p:txBody>
          <a:bodyPr/>
          <a:lstStyle/>
          <a:p>
            <a:r>
              <a:rPr lang="ru-RU" altLang="ru-RU" sz="4000" b="1">
                <a:solidFill>
                  <a:srgbClr val="CC0000"/>
                </a:solidFill>
              </a:rPr>
              <a:t>Сверхпроводящие наноструктуры</a:t>
            </a:r>
          </a:p>
        </p:txBody>
      </p:sp>
      <p:sp>
        <p:nvSpPr>
          <p:cNvPr id="78857" name="Rectangle 9">
            <a:extLst>
              <a:ext uri="{FF2B5EF4-FFF2-40B4-BE49-F238E27FC236}">
                <a16:creationId xmlns:a16="http://schemas.microsoft.com/office/drawing/2014/main" id="{0141AC5B-F935-4945-8513-0DBA85D4B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708275"/>
            <a:ext cx="5041900" cy="865188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ru-RU" altLang="ru-RU" sz="2800"/>
              <a:t>Криогенная электроника (</a:t>
            </a:r>
            <a:r>
              <a:rPr lang="en-US" altLang="ru-RU" sz="2800"/>
              <a:t>RSFQ)</a:t>
            </a:r>
            <a:r>
              <a:rPr lang="ru-RU" altLang="ru-RU" sz="2800"/>
              <a:t>,</a:t>
            </a:r>
          </a:p>
          <a:p>
            <a:pPr algn="ctr"/>
            <a:r>
              <a:rPr lang="ru-RU" altLang="ru-RU" sz="2800"/>
              <a:t>Джозефсоника</a:t>
            </a:r>
          </a:p>
        </p:txBody>
      </p:sp>
      <p:sp>
        <p:nvSpPr>
          <p:cNvPr id="78859" name="Rectangle 11">
            <a:extLst>
              <a:ext uri="{FF2B5EF4-FFF2-40B4-BE49-F238E27FC236}">
                <a16:creationId xmlns:a16="http://schemas.microsoft.com/office/drawing/2014/main" id="{E235B58C-177E-4C4D-81E3-798F89858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4149725"/>
            <a:ext cx="5041900" cy="576263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ru-RU" altLang="ru-RU" sz="2800"/>
              <a:t>Квантовая логика</a:t>
            </a:r>
          </a:p>
        </p:txBody>
      </p:sp>
      <p:sp>
        <p:nvSpPr>
          <p:cNvPr id="78860" name="Rectangle 12">
            <a:extLst>
              <a:ext uri="{FF2B5EF4-FFF2-40B4-BE49-F238E27FC236}">
                <a16:creationId xmlns:a16="http://schemas.microsoft.com/office/drawing/2014/main" id="{1583B9F2-9774-46F2-8E71-92DA7A40F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5589588"/>
            <a:ext cx="5041900" cy="576262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r>
              <a:rPr lang="ru-RU" altLang="ru-RU" sz="2800"/>
              <a:t>Сверхпроводящая спинтроника</a:t>
            </a:r>
          </a:p>
        </p:txBody>
      </p:sp>
      <p:sp>
        <p:nvSpPr>
          <p:cNvPr id="78861" name="Line 13">
            <a:extLst>
              <a:ext uri="{FF2B5EF4-FFF2-40B4-BE49-F238E27FC236}">
                <a16:creationId xmlns:a16="http://schemas.microsoft.com/office/drawing/2014/main" id="{932DD989-3CB1-4B24-8910-F2A8952870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87675" y="1773238"/>
            <a:ext cx="0" cy="792162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8862" name="Line 14">
            <a:extLst>
              <a:ext uri="{FF2B5EF4-FFF2-40B4-BE49-F238E27FC236}">
                <a16:creationId xmlns:a16="http://schemas.microsoft.com/office/drawing/2014/main" id="{90017758-6C87-4BF5-9398-A119CEE940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7763" y="1773238"/>
            <a:ext cx="0" cy="2232025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8863" name="Line 15">
            <a:extLst>
              <a:ext uri="{FF2B5EF4-FFF2-40B4-BE49-F238E27FC236}">
                <a16:creationId xmlns:a16="http://schemas.microsoft.com/office/drawing/2014/main" id="{F922D54D-AB0D-4470-87E1-6DC703131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6550" y="1773238"/>
            <a:ext cx="0" cy="3671887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5CE650C-107D-4DF4-B0C6-596062B45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4734" y="138976"/>
            <a:ext cx="5508104" cy="6286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ru-RU" altLang="ru-RU" sz="2800" dirty="0">
                <a:solidFill>
                  <a:srgbClr val="CC0000"/>
                </a:solidFill>
              </a:rPr>
              <a:t>Сверхпроводимость</a:t>
            </a:r>
            <a:endParaRPr lang="en-US" altLang="ru-RU" sz="2800" dirty="0">
              <a:solidFill>
                <a:srgbClr val="CC0000"/>
              </a:solidFill>
            </a:endParaRPr>
          </a:p>
        </p:txBody>
      </p:sp>
      <p:pic>
        <p:nvPicPr>
          <p:cNvPr id="21507" name="Picture 3" descr="http://3.bp.blogspot.com/-PDHxplazncY/UWBptfmLGbI/AAAAAAAAA-U/Q8mmoIIAwKA/s640/08super.xlarge1.jpg">
            <a:extLst>
              <a:ext uri="{FF2B5EF4-FFF2-40B4-BE49-F238E27FC236}">
                <a16:creationId xmlns:a16="http://schemas.microsoft.com/office/drawing/2014/main" id="{2F00E0C3-43AC-4F37-9BE0-6F62F4F6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50" y="3429000"/>
            <a:ext cx="5635625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http://www.nobelprize.org/nobel_prizes/physics/laureates/1913/onnes.jpg">
            <a:extLst>
              <a:ext uri="{FF2B5EF4-FFF2-40B4-BE49-F238E27FC236}">
                <a16:creationId xmlns:a16="http://schemas.microsoft.com/office/drawing/2014/main" id="{96426AD3-9C68-407A-B4F9-CA89501D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14" y="165808"/>
            <a:ext cx="2092765" cy="293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7">
            <a:extLst>
              <a:ext uri="{FF2B5EF4-FFF2-40B4-BE49-F238E27FC236}">
                <a16:creationId xmlns:a16="http://schemas.microsoft.com/office/drawing/2014/main" id="{DD9EB483-5A50-4362-883D-30CA3D5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562" y="6189663"/>
            <a:ext cx="40513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057400" indent="-228600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20574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057400"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 i="0">
                <a:solidFill>
                  <a:schemeClr val="accent1"/>
                </a:solidFill>
                <a:cs typeface="Arial Unicode MS" panose="020B0604020202020204" pitchFamily="34" charset="-128"/>
              </a:rPr>
              <a:t>Купер, Бардин и Шриффер</a:t>
            </a:r>
            <a:r>
              <a:rPr lang="fr-FR" altLang="ru-RU" sz="2000" b="1" i="0">
                <a:solidFill>
                  <a:schemeClr val="accent1"/>
                </a:solidFill>
                <a:cs typeface="Arial Unicode MS" panose="020B0604020202020204" pitchFamily="34" charset="-128"/>
              </a:rPr>
              <a:t> 1957</a:t>
            </a:r>
            <a:endParaRPr lang="ru-RU" altLang="ru-RU" sz="2000" b="1" i="0">
              <a:solidFill>
                <a:schemeClr val="accent1"/>
              </a:solidFill>
              <a:cs typeface="Arial Unicode MS" panose="020B0604020202020204" pitchFamily="34" charset="-128"/>
            </a:endParaRPr>
          </a:p>
        </p:txBody>
      </p:sp>
      <p:sp>
        <p:nvSpPr>
          <p:cNvPr id="21512" name="Rectangle 8">
            <a:extLst>
              <a:ext uri="{FF2B5EF4-FFF2-40B4-BE49-F238E27FC236}">
                <a16:creationId xmlns:a16="http://schemas.microsoft.com/office/drawing/2014/main" id="{3BA5802D-B253-467B-90C7-6B0943063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013" y="2551391"/>
            <a:ext cx="17653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057400" indent="-228600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20574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057400"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000" b="1" i="0" dirty="0" err="1">
                <a:solidFill>
                  <a:srgbClr val="FFFF00"/>
                </a:solidFill>
                <a:cs typeface="Arial Unicode MS" panose="020B0604020202020204" pitchFamily="34" charset="-128"/>
              </a:rPr>
              <a:t>Камерлинг</a:t>
            </a:r>
            <a:r>
              <a:rPr lang="ru-RU" altLang="ru-RU" sz="2000" b="1" i="0" dirty="0">
                <a:solidFill>
                  <a:srgbClr val="FFFF00"/>
                </a:solidFill>
                <a:cs typeface="Arial Unicode MS" panose="020B0604020202020204" pitchFamily="34" charset="-128"/>
              </a:rPr>
              <a:t> </a:t>
            </a:r>
            <a:r>
              <a:rPr lang="ru-RU" altLang="ru-RU" sz="2000" b="1" i="0" dirty="0" err="1">
                <a:solidFill>
                  <a:srgbClr val="FFFF00"/>
                </a:solidFill>
                <a:cs typeface="Arial Unicode MS" panose="020B0604020202020204" pitchFamily="34" charset="-128"/>
              </a:rPr>
              <a:t>Оннес</a:t>
            </a:r>
            <a:r>
              <a:rPr lang="fr-FR" altLang="ru-RU" sz="2000" b="1" i="0" dirty="0">
                <a:solidFill>
                  <a:srgbClr val="FFFF00"/>
                </a:solidFill>
                <a:cs typeface="Arial Unicode MS" panose="020B0604020202020204" pitchFamily="34" charset="-128"/>
              </a:rPr>
              <a:t> 1911</a:t>
            </a:r>
            <a:endParaRPr lang="ru-RU" altLang="ru-RU" sz="2000" b="1" i="0" dirty="0">
              <a:solidFill>
                <a:srgbClr val="FFFF00"/>
              </a:solidFill>
              <a:cs typeface="Arial Unicode MS" panose="020B0604020202020204" pitchFamily="34" charset="-128"/>
            </a:endParaRPr>
          </a:p>
        </p:txBody>
      </p:sp>
      <p:sp>
        <p:nvSpPr>
          <p:cNvPr id="21513" name="Rectangle 9">
            <a:extLst>
              <a:ext uri="{FF2B5EF4-FFF2-40B4-BE49-F238E27FC236}">
                <a16:creationId xmlns:a16="http://schemas.microsoft.com/office/drawing/2014/main" id="{36AEA86F-9BCC-4DC6-9F64-C5FCA3331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5872163"/>
            <a:ext cx="29337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057400" indent="-228600"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20574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057400"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729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2000" b="1" i="0" dirty="0">
              <a:solidFill>
                <a:srgbClr val="CC0000"/>
              </a:solidFill>
              <a:cs typeface="Arial Unicode MS" panose="020B0604020202020204" pitchFamily="34" charset="-128"/>
            </a:endParaRP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5EBDE05E-D4E0-44FC-A700-74F201BE9AAF}"/>
              </a:ext>
            </a:extLst>
          </p:cNvPr>
          <p:cNvGrpSpPr>
            <a:grpSpLocks/>
          </p:cNvGrpSpPr>
          <p:nvPr/>
        </p:nvGrpSpPr>
        <p:grpSpPr bwMode="auto">
          <a:xfrm>
            <a:off x="3986460" y="799065"/>
            <a:ext cx="990600" cy="1306512"/>
            <a:chOff x="4800" y="3024"/>
            <a:chExt cx="624" cy="823"/>
          </a:xfrm>
        </p:grpSpPr>
        <p:pic>
          <p:nvPicPr>
            <p:cNvPr id="12" name="Picture 18" descr="NOBEL1">
              <a:extLst>
                <a:ext uri="{FF2B5EF4-FFF2-40B4-BE49-F238E27FC236}">
                  <a16:creationId xmlns:a16="http://schemas.microsoft.com/office/drawing/2014/main" id="{6312DBDE-E508-4D07-AE89-0B5CDA6C0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0" y="3024"/>
              <a:ext cx="624" cy="624"/>
            </a:xfrm>
            <a:prstGeom prst="rect">
              <a:avLst/>
            </a:prstGeom>
            <a:noFill/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3" name="Text Box 19">
              <a:extLst>
                <a:ext uri="{FF2B5EF4-FFF2-40B4-BE49-F238E27FC236}">
                  <a16:creationId xmlns:a16="http://schemas.microsoft.com/office/drawing/2014/main" id="{6A8265E7-5CD5-4B2D-8AE2-E10707E7D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4" y="3655"/>
              <a:ext cx="36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+mn-cs"/>
                </a:rPr>
                <a:t>1913</a:t>
              </a:r>
            </a:p>
          </p:txBody>
        </p:sp>
      </p:grpSp>
      <p:grpSp>
        <p:nvGrpSpPr>
          <p:cNvPr id="14" name="Group 27">
            <a:extLst>
              <a:ext uri="{FF2B5EF4-FFF2-40B4-BE49-F238E27FC236}">
                <a16:creationId xmlns:a16="http://schemas.microsoft.com/office/drawing/2014/main" id="{C0285F5F-FC7E-4D6F-949B-4C4B3C47697D}"/>
              </a:ext>
            </a:extLst>
          </p:cNvPr>
          <p:cNvGrpSpPr>
            <a:grpSpLocks/>
          </p:cNvGrpSpPr>
          <p:nvPr/>
        </p:nvGrpSpPr>
        <p:grpSpPr bwMode="auto">
          <a:xfrm>
            <a:off x="7999181" y="2552217"/>
            <a:ext cx="990600" cy="1306513"/>
            <a:chOff x="4800" y="3024"/>
            <a:chExt cx="624" cy="823"/>
          </a:xfrm>
        </p:grpSpPr>
        <p:pic>
          <p:nvPicPr>
            <p:cNvPr id="15" name="Picture 28" descr="NOBEL1">
              <a:extLst>
                <a:ext uri="{FF2B5EF4-FFF2-40B4-BE49-F238E27FC236}">
                  <a16:creationId xmlns:a16="http://schemas.microsoft.com/office/drawing/2014/main" id="{F81E401C-52BE-4DCB-9C88-D909C65AD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0" y="3024"/>
              <a:ext cx="624" cy="624"/>
            </a:xfrm>
            <a:prstGeom prst="rect">
              <a:avLst/>
            </a:prstGeom>
            <a:noFill/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16" name="Text Box 29">
              <a:extLst>
                <a:ext uri="{FF2B5EF4-FFF2-40B4-BE49-F238E27FC236}">
                  <a16:creationId xmlns:a16="http://schemas.microsoft.com/office/drawing/2014/main" id="{86C0DD93-3C97-4F2D-9897-8684ABBE9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4" y="3655"/>
              <a:ext cx="36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cs typeface="+mn-cs"/>
                </a:rPr>
                <a:t>1972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6F2B5D-8999-495F-B0B8-DEB35F2F1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34" y="1716088"/>
            <a:ext cx="36861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AD32B2F1-3D77-4680-9634-1F66156530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40188" y="764704"/>
            <a:ext cx="4103812" cy="431800"/>
          </a:xfrm>
        </p:spPr>
        <p:txBody>
          <a:bodyPr lIns="0" tIns="0" rIns="0" bIns="0" anchor="t"/>
          <a:lstStyle/>
          <a:p>
            <a:r>
              <a:rPr lang="ru-RU" altLang="ru-RU" sz="2400" dirty="0" err="1"/>
              <a:t>Джозефсоновский</a:t>
            </a:r>
            <a:r>
              <a:rPr lang="ru-RU" altLang="ru-RU" sz="2400" dirty="0"/>
              <a:t> переход</a:t>
            </a:r>
            <a:endParaRPr lang="en-US" alt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51521-C003-43C5-BD03-2B4DFE6CEAA9}"/>
              </a:ext>
            </a:extLst>
          </p:cNvPr>
          <p:cNvSpPr txBox="1">
            <a:spLocks noGrp="1"/>
          </p:cNvSpPr>
          <p:nvPr/>
        </p:nvSpPr>
        <p:spPr bwMode="auto">
          <a:xfrm>
            <a:off x="2485543" y="5257572"/>
            <a:ext cx="884238" cy="339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endParaRPr lang="en-US" alt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E6EE6D-008E-4094-9B52-B6578E6ABB8F}"/>
              </a:ext>
            </a:extLst>
          </p:cNvPr>
          <p:cNvCxnSpPr/>
          <p:nvPr/>
        </p:nvCxnSpPr>
        <p:spPr>
          <a:xfrm rot="16200000" flipH="1">
            <a:off x="4462755" y="2270448"/>
            <a:ext cx="955675" cy="1905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4" name="Line 26">
            <a:extLst>
              <a:ext uri="{FF2B5EF4-FFF2-40B4-BE49-F238E27FC236}">
                <a16:creationId xmlns:a16="http://schemas.microsoft.com/office/drawing/2014/main" id="{D6E013F0-60F6-4F19-8657-FBFD39A629D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4818356" y="2168847"/>
            <a:ext cx="254000" cy="2444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6025" name="Line 26">
            <a:extLst>
              <a:ext uri="{FF2B5EF4-FFF2-40B4-BE49-F238E27FC236}">
                <a16:creationId xmlns:a16="http://schemas.microsoft.com/office/drawing/2014/main" id="{3DB12FD7-2CDB-4961-91B2-362E0C2218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8356" y="2168847"/>
            <a:ext cx="254000" cy="2444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86026" name="Object 10">
            <a:extLst>
              <a:ext uri="{FF2B5EF4-FFF2-40B4-BE49-F238E27FC236}">
                <a16:creationId xmlns:a16="http://schemas.microsoft.com/office/drawing/2014/main" id="{01FCB9D6-980D-4AF6-9083-5DA0D7AD56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309017"/>
              </p:ext>
            </p:extLst>
          </p:nvPr>
        </p:nvGraphicFramePr>
        <p:xfrm>
          <a:off x="954851" y="5579643"/>
          <a:ext cx="1255712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3" name="Equation" r:id="rId3" imgW="698339" imgH="431570" progId="Equation.3">
                  <p:embed/>
                </p:oleObj>
              </mc:Choice>
              <mc:Fallback>
                <p:oleObj name="Equation" r:id="rId3" imgW="698339" imgH="43157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851" y="5579643"/>
                        <a:ext cx="1255712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7" name="Text Box 17">
            <a:extLst>
              <a:ext uri="{FF2B5EF4-FFF2-40B4-BE49-F238E27FC236}">
                <a16:creationId xmlns:a16="http://schemas.microsoft.com/office/drawing/2014/main" id="{8FE12FAE-FB36-4A2A-ABDD-DA9C08439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74" y="4156895"/>
            <a:ext cx="329360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Уравнения Джозефсона</a:t>
            </a: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28" name="AutoShape 18">
            <a:extLst>
              <a:ext uri="{FF2B5EF4-FFF2-40B4-BE49-F238E27FC236}">
                <a16:creationId xmlns:a16="http://schemas.microsoft.com/office/drawing/2014/main" id="{4EE74E8A-134C-48DD-829B-20F4D53F3A07}"/>
              </a:ext>
            </a:extLst>
          </p:cNvPr>
          <p:cNvSpPr>
            <a:spLocks/>
          </p:cNvSpPr>
          <p:nvPr/>
        </p:nvSpPr>
        <p:spPr bwMode="auto">
          <a:xfrm>
            <a:off x="535751" y="4852568"/>
            <a:ext cx="288925" cy="1584325"/>
          </a:xfrm>
          <a:prstGeom prst="leftBrace">
            <a:avLst>
              <a:gd name="adj1" fmla="val 45696"/>
              <a:gd name="adj2" fmla="val 50000"/>
            </a:avLst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6029" name="Object 13">
            <a:extLst>
              <a:ext uri="{FF2B5EF4-FFF2-40B4-BE49-F238E27FC236}">
                <a16:creationId xmlns:a16="http://schemas.microsoft.com/office/drawing/2014/main" id="{1FF7F9B5-6B92-49A2-BB5B-64F34CA4A9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523187"/>
              </p:ext>
            </p:extLst>
          </p:nvPr>
        </p:nvGraphicFramePr>
        <p:xfrm>
          <a:off x="929451" y="4957343"/>
          <a:ext cx="14430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4" name="Equation" r:id="rId5" imgW="799756" imgH="228738" progId="Equation.3">
                  <p:embed/>
                </p:oleObj>
              </mc:Choice>
              <mc:Fallback>
                <p:oleObj name="Equation" r:id="rId5" imgW="799756" imgH="228738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451" y="4957343"/>
                        <a:ext cx="1443037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6030" name="Picture 5">
            <a:extLst>
              <a:ext uri="{FF2B5EF4-FFF2-40B4-BE49-F238E27FC236}">
                <a16:creationId xmlns:a16="http://schemas.microsoft.com/office/drawing/2014/main" id="{BB43F6F0-BBFA-4FB4-B0C2-FFA1793A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00" y="363316"/>
            <a:ext cx="1787525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1" name="Text Box 7">
            <a:extLst>
              <a:ext uri="{FF2B5EF4-FFF2-40B4-BE49-F238E27FC236}">
                <a16:creationId xmlns:a16="http://schemas.microsoft.com/office/drawing/2014/main" id="{D0C9C1CF-A1DF-40E2-B1B4-CAC1DFE30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39" y="3001418"/>
            <a:ext cx="202723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600">
                <a:latin typeface="Arial" panose="020B0604020202020204" pitchFamily="34" charset="0"/>
                <a:cs typeface="Arial" panose="020B0604020202020204" pitchFamily="34" charset="0"/>
              </a:rPr>
              <a:t>Брайан Джозефсон</a:t>
            </a:r>
          </a:p>
          <a:p>
            <a:pPr algn="ctr" eaLnBrk="1" hangingPunct="1"/>
            <a:r>
              <a:rPr lang="ru-RU" altLang="ru-RU" sz="16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ru-RU" sz="1600">
                <a:latin typeface="Arial" panose="020B0604020202020204" pitchFamily="34" charset="0"/>
                <a:cs typeface="Arial" panose="020B0604020202020204" pitchFamily="34" charset="0"/>
              </a:rPr>
              <a:t>Brian Josephson</a:t>
            </a:r>
            <a:r>
              <a:rPr lang="ru-RU" altLang="ru-RU" sz="1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ru-RU" altLang="ru-RU" sz="1600">
                <a:latin typeface="Arial" panose="020B0604020202020204" pitchFamily="34" charset="0"/>
                <a:cs typeface="Arial" panose="020B0604020202020204" pitchFamily="34" charset="0"/>
              </a:rPr>
              <a:t>1962 г.</a:t>
            </a:r>
            <a:endParaRPr lang="de-DE" alt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032" name="Picture 2" descr="https://encrypted-tbn1.gstatic.com/images?q=tbn:ANd9GcQS_wgFJPZoK2XXx_8yNK6aDI773URRAD38gDg_-zGo84fGe4Ng4A">
            <a:extLst>
              <a:ext uri="{FF2B5EF4-FFF2-40B4-BE49-F238E27FC236}">
                <a16:creationId xmlns:a16="http://schemas.microsoft.com/office/drawing/2014/main" id="{6B56528F-96B3-481C-B8D9-5245D4E32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376" y="3096668"/>
            <a:ext cx="6334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6033" name="Object 17">
            <a:extLst>
              <a:ext uri="{FF2B5EF4-FFF2-40B4-BE49-F238E27FC236}">
                <a16:creationId xmlns:a16="http://schemas.microsoft.com/office/drawing/2014/main" id="{50287ED4-1E39-457A-93A5-CA691D66A3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425406"/>
              </p:ext>
            </p:extLst>
          </p:nvPr>
        </p:nvGraphicFramePr>
        <p:xfrm>
          <a:off x="3100387" y="5191187"/>
          <a:ext cx="2943225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95" name="Equation" r:id="rId9" imgW="1638093" imgH="393539" progId="Equation.3">
                  <p:embed/>
                </p:oleObj>
              </mc:Choice>
              <mc:Fallback>
                <p:oleObj name="Equation" r:id="rId9" imgW="1638093" imgH="393539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0387" y="5191187"/>
                        <a:ext cx="2943225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34" name="TextBox 27">
            <a:extLst>
              <a:ext uri="{FF2B5EF4-FFF2-40B4-BE49-F238E27FC236}">
                <a16:creationId xmlns:a16="http://schemas.microsoft.com/office/drawing/2014/main" id="{642FF38F-54A9-4515-84AF-A0435D357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5983349"/>
            <a:ext cx="2809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квант магнитного потока</a:t>
            </a:r>
          </a:p>
        </p:txBody>
      </p:sp>
      <p:sp>
        <p:nvSpPr>
          <p:cNvPr id="86038" name="Text Box 22">
            <a:extLst>
              <a:ext uri="{FF2B5EF4-FFF2-40B4-BE49-F238E27FC236}">
                <a16:creationId xmlns:a16="http://schemas.microsoft.com/office/drawing/2014/main" id="{34CF29E5-75B7-4DBE-BCC9-CCB38103F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01600"/>
            <a:ext cx="3486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800" b="1">
                <a:solidFill>
                  <a:srgbClr val="CC0000"/>
                </a:solidFill>
              </a:rPr>
              <a:t>Эффект Джозефсона</a:t>
            </a:r>
          </a:p>
        </p:txBody>
      </p:sp>
      <p:grpSp>
        <p:nvGrpSpPr>
          <p:cNvPr id="86039" name="Group 5">
            <a:extLst>
              <a:ext uri="{FF2B5EF4-FFF2-40B4-BE49-F238E27FC236}">
                <a16:creationId xmlns:a16="http://schemas.microsoft.com/office/drawing/2014/main" id="{C6BBC98D-469F-4E2B-A058-CF0C943963B2}"/>
              </a:ext>
            </a:extLst>
          </p:cNvPr>
          <p:cNvGrpSpPr>
            <a:grpSpLocks/>
          </p:cNvGrpSpPr>
          <p:nvPr/>
        </p:nvGrpSpPr>
        <p:grpSpPr bwMode="auto">
          <a:xfrm>
            <a:off x="5580112" y="1462148"/>
            <a:ext cx="2667000" cy="1828800"/>
            <a:chOff x="2928" y="2016"/>
            <a:chExt cx="2279" cy="1488"/>
          </a:xfrm>
        </p:grpSpPr>
        <p:grpSp>
          <p:nvGrpSpPr>
            <p:cNvPr id="86040" name="Group 6">
              <a:extLst>
                <a:ext uri="{FF2B5EF4-FFF2-40B4-BE49-F238E27FC236}">
                  <a16:creationId xmlns:a16="http://schemas.microsoft.com/office/drawing/2014/main" id="{1DA879DE-279C-4B26-8A45-C19D57DFEE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2016"/>
              <a:ext cx="2016" cy="1488"/>
              <a:chOff x="3120" y="2016"/>
              <a:chExt cx="2016" cy="1488"/>
            </a:xfrm>
          </p:grpSpPr>
          <p:sp>
            <p:nvSpPr>
              <p:cNvPr id="86041" name="Line 7">
                <a:extLst>
                  <a:ext uri="{FF2B5EF4-FFF2-40B4-BE49-F238E27FC236}">
                    <a16:creationId xmlns:a16="http://schemas.microsoft.com/office/drawing/2014/main" id="{8B5564F1-12B1-4BAA-83C9-B93F7D86B5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2784"/>
                <a:ext cx="20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6042" name="Line 8">
                <a:extLst>
                  <a:ext uri="{FF2B5EF4-FFF2-40B4-BE49-F238E27FC236}">
                    <a16:creationId xmlns:a16="http://schemas.microsoft.com/office/drawing/2014/main" id="{270FCD99-31C6-44F8-8DCE-40503ADD6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8" y="2016"/>
                <a:ext cx="0" cy="14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6043" name="Line 9">
                <a:extLst>
                  <a:ext uri="{FF2B5EF4-FFF2-40B4-BE49-F238E27FC236}">
                    <a16:creationId xmlns:a16="http://schemas.microsoft.com/office/drawing/2014/main" id="{9A261A7C-4A00-42B2-8B90-CEF872437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4" y="2016"/>
                <a:ext cx="0" cy="14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86044" name="Text Box 10">
              <a:extLst>
                <a:ext uri="{FF2B5EF4-FFF2-40B4-BE49-F238E27FC236}">
                  <a16:creationId xmlns:a16="http://schemas.microsoft.com/office/drawing/2014/main" id="{99C03770-C923-447D-8099-A6D697997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" y="2282"/>
              <a:ext cx="349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19414" tIns="59707" rIns="119414" bIns="5970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86045" name="Text Box 11">
              <a:extLst>
                <a:ext uri="{FF2B5EF4-FFF2-40B4-BE49-F238E27FC236}">
                  <a16:creationId xmlns:a16="http://schemas.microsoft.com/office/drawing/2014/main" id="{2F2EC252-DE30-4C47-A203-645BCEED9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6" y="2282"/>
              <a:ext cx="392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19414" tIns="59707" rIns="119414" bIns="5970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86046" name="Text Box 12">
              <a:extLst>
                <a:ext uri="{FF2B5EF4-FFF2-40B4-BE49-F238E27FC236}">
                  <a16:creationId xmlns:a16="http://schemas.microsoft.com/office/drawing/2014/main" id="{CCD938AA-895F-4B9D-9A07-B62B2E121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8" y="2282"/>
              <a:ext cx="349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19414" tIns="59707" rIns="119414" bIns="5970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>
                  <a:cs typeface="Arial" panose="020B0604020202020204" pitchFamily="34" charset="0"/>
                </a:rPr>
                <a:t>S</a:t>
              </a:r>
            </a:p>
          </p:txBody>
        </p:sp>
        <p:grpSp>
          <p:nvGrpSpPr>
            <p:cNvPr id="86047" name="Group 13">
              <a:extLst>
                <a:ext uri="{FF2B5EF4-FFF2-40B4-BE49-F238E27FC236}">
                  <a16:creationId xmlns:a16="http://schemas.microsoft.com/office/drawing/2014/main" id="{08B993E3-BD3B-407E-B25C-D69CAF9781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2112"/>
              <a:ext cx="1872" cy="632"/>
              <a:chOff x="3120" y="2112"/>
              <a:chExt cx="1872" cy="632"/>
            </a:xfrm>
          </p:grpSpPr>
          <p:sp>
            <p:nvSpPr>
              <p:cNvPr id="86048" name="Freeform 14">
                <a:extLst>
                  <a:ext uri="{FF2B5EF4-FFF2-40B4-BE49-F238E27FC236}">
                    <a16:creationId xmlns:a16="http://schemas.microsoft.com/office/drawing/2014/main" id="{11361946-C4F1-44EA-BCFB-C4A356470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" y="2112"/>
                <a:ext cx="816" cy="632"/>
              </a:xfrm>
              <a:custGeom>
                <a:avLst/>
                <a:gdLst>
                  <a:gd name="T0" fmla="*/ 0 w 816"/>
                  <a:gd name="T1" fmla="*/ 0 h 776"/>
                  <a:gd name="T2" fmla="*/ 288 w 816"/>
                  <a:gd name="T3" fmla="*/ 362 h 776"/>
                  <a:gd name="T4" fmla="*/ 576 w 816"/>
                  <a:gd name="T5" fmla="*/ 337 h 776"/>
                  <a:gd name="T6" fmla="*/ 816 w 816"/>
                  <a:gd name="T7" fmla="*/ 0 h 7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776"/>
                  <a:gd name="T14" fmla="*/ 816 w 816"/>
                  <a:gd name="T15" fmla="*/ 776 h 7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776">
                    <a:moveTo>
                      <a:pt x="0" y="0"/>
                    </a:moveTo>
                    <a:cubicBezTo>
                      <a:pt x="96" y="284"/>
                      <a:pt x="192" y="568"/>
                      <a:pt x="288" y="672"/>
                    </a:cubicBezTo>
                    <a:cubicBezTo>
                      <a:pt x="384" y="776"/>
                      <a:pt x="488" y="736"/>
                      <a:pt x="576" y="624"/>
                    </a:cubicBezTo>
                    <a:cubicBezTo>
                      <a:pt x="664" y="512"/>
                      <a:pt x="776" y="104"/>
                      <a:pt x="816" y="0"/>
                    </a:cubicBezTo>
                  </a:path>
                </a:pathLst>
              </a:cu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6049" name="Line 15">
                <a:extLst>
                  <a:ext uri="{FF2B5EF4-FFF2-40B4-BE49-F238E27FC236}">
                    <a16:creationId xmlns:a16="http://schemas.microsoft.com/office/drawing/2014/main" id="{B7CC1A2F-CBFB-47E1-A774-3BBF18D0E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20" y="2112"/>
                <a:ext cx="528" cy="0"/>
              </a:xfrm>
              <a:prstGeom prst="line">
                <a:avLst/>
              </a:pr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6050" name="Line 16">
                <a:extLst>
                  <a:ext uri="{FF2B5EF4-FFF2-40B4-BE49-F238E27FC236}">
                    <a16:creationId xmlns:a16="http://schemas.microsoft.com/office/drawing/2014/main" id="{73B010DA-BF9F-40EA-A821-2D1DCEC01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4" y="2112"/>
                <a:ext cx="528" cy="0"/>
              </a:xfrm>
              <a:prstGeom prst="line">
                <a:avLst/>
              </a:pr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</p:grpSp>
        <p:graphicFrame>
          <p:nvGraphicFramePr>
            <p:cNvPr id="86051" name="Object 17">
              <a:extLst>
                <a:ext uri="{FF2B5EF4-FFF2-40B4-BE49-F238E27FC236}">
                  <a16:creationId xmlns:a16="http://schemas.microsoft.com/office/drawing/2014/main" id="{9D74A73F-C65A-425C-9AD0-E2E3DFED5C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" y="2016"/>
            <a:ext cx="167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96" name="Équation" r:id="rId11" imgW="139680" imgH="164880" progId="Equation.3">
                    <p:embed/>
                  </p:oleObj>
                </mc:Choice>
                <mc:Fallback>
                  <p:oleObj name="Équation" r:id="rId11" imgW="139680" imgH="16488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016"/>
                          <a:ext cx="167" cy="1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052" name="Object 18">
              <a:extLst>
                <a:ext uri="{FF2B5EF4-FFF2-40B4-BE49-F238E27FC236}">
                  <a16:creationId xmlns:a16="http://schemas.microsoft.com/office/drawing/2014/main" id="{409A903C-4929-46C9-B807-9108B2E1740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40" y="2016"/>
            <a:ext cx="167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97" name="Équation" r:id="rId13" imgW="139680" imgH="164880" progId="Equation.3">
                    <p:embed/>
                  </p:oleObj>
                </mc:Choice>
                <mc:Fallback>
                  <p:oleObj name="Équation" r:id="rId13" imgW="139680" imgH="16488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2016"/>
                          <a:ext cx="167" cy="1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8" name="Picture 6" descr="http://www.nature.com/nature/journal/v474/n7353/images/nature10122-i1.0.jpg">
            <a:extLst>
              <a:ext uri="{FF2B5EF4-FFF2-40B4-BE49-F238E27FC236}">
                <a16:creationId xmlns:a16="http://schemas.microsoft.com/office/drawing/2014/main" id="{1EBEB109-D4A7-4AA8-9CD1-6C12A222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2" y="3429061"/>
            <a:ext cx="401002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DEDFF51A-60FC-4B91-8D1A-68E74C2901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4213" y="260350"/>
            <a:ext cx="7772400" cy="1017588"/>
          </a:xfrm>
        </p:spPr>
        <p:txBody>
          <a:bodyPr lIns="0" tIns="0" rIns="0" bIns="0" anchor="t"/>
          <a:lstStyle/>
          <a:p>
            <a:r>
              <a:rPr lang="ru-RU" altLang="ru-RU"/>
              <a:t>Компьютеры на сверхпроводниках</a:t>
            </a:r>
            <a:endParaRPr lang="en-US" alt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C934-C693-4EB2-A11A-10AD432CD360}"/>
              </a:ext>
            </a:extLst>
          </p:cNvPr>
          <p:cNvSpPr txBox="1">
            <a:spLocks noGrp="1"/>
          </p:cNvSpPr>
          <p:nvPr/>
        </p:nvSpPr>
        <p:spPr bwMode="auto">
          <a:xfrm>
            <a:off x="8070850" y="6424613"/>
            <a:ext cx="884238" cy="339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endParaRPr lang="en-US" alt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5" name="Rectangle 6">
            <a:extLst>
              <a:ext uri="{FF2B5EF4-FFF2-40B4-BE49-F238E27FC236}">
                <a16:creationId xmlns:a16="http://schemas.microsoft.com/office/drawing/2014/main" id="{FE349A15-9AC7-44C3-9756-83FB8F785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3988" y="5605463"/>
            <a:ext cx="935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©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Hypres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87045" name="TextBox 9">
            <a:extLst>
              <a:ext uri="{FF2B5EF4-FFF2-40B4-BE49-F238E27FC236}">
                <a16:creationId xmlns:a16="http://schemas.microsoft.com/office/drawing/2014/main" id="{13776A69-7E20-457E-9B05-D7E67823F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1989138"/>
            <a:ext cx="403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сверхпроводящая цифровая логика</a:t>
            </a: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046" name="Picture 2" descr="SEMENOV">
            <a:extLst>
              <a:ext uri="{FF2B5EF4-FFF2-40B4-BE49-F238E27FC236}">
                <a16:creationId xmlns:a16="http://schemas.microsoft.com/office/drawing/2014/main" id="{B4B1CFE7-F9E6-4EBA-8548-ED8B904E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13000"/>
            <a:ext cx="156051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4" descr="Prof. Likharev">
            <a:extLst>
              <a:ext uri="{FF2B5EF4-FFF2-40B4-BE49-F238E27FC236}">
                <a16:creationId xmlns:a16="http://schemas.microsoft.com/office/drawing/2014/main" id="{CFA39CFC-9933-40B8-A841-62F9CFD77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384425"/>
            <a:ext cx="1439862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TextBox 20">
            <a:extLst>
              <a:ext uri="{FF2B5EF4-FFF2-40B4-BE49-F238E27FC236}">
                <a16:creationId xmlns:a16="http://schemas.microsoft.com/office/drawing/2014/main" id="{771CFB6F-5402-4230-9E43-B84F828DE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237288"/>
            <a:ext cx="734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apid 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ingle 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lux 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uantum logic = </a:t>
            </a:r>
            <a:r>
              <a:rPr lang="en-US" altLang="ru-RU" b="1">
                <a:latin typeface="Arial" panose="020B0604020202020204" pitchFamily="34" charset="0"/>
                <a:cs typeface="Arial" panose="020B0604020202020204" pitchFamily="34" charset="0"/>
              </a:rPr>
              <a:t>RSFQ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logic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9" name="TextBox 21">
            <a:extLst>
              <a:ext uri="{FF2B5EF4-FFF2-40B4-BE49-F238E27FC236}">
                <a16:creationId xmlns:a16="http://schemas.microsoft.com/office/drawing/2014/main" id="{3849571F-119F-4E99-9C34-A0767A9D5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" y="4537075"/>
            <a:ext cx="35798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K. K. </a:t>
            </a:r>
            <a:r>
              <a:rPr lang="ru-RU" altLang="ru-RU" sz="1600">
                <a:latin typeface="Arial" panose="020B0604020202020204" pitchFamily="34" charset="0"/>
                <a:cs typeface="Arial" panose="020B0604020202020204" pitchFamily="34" charset="0"/>
              </a:rPr>
              <a:t>Лихарев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altLang="ru-RU" sz="1600">
                <a:latin typeface="Arial" panose="020B0604020202020204" pitchFamily="34" charset="0"/>
                <a:cs typeface="Arial" panose="020B0604020202020204" pitchFamily="34" charset="0"/>
              </a:rPr>
              <a:t>В. К</a:t>
            </a:r>
            <a:r>
              <a:rPr lang="en-US" altLang="ru-RU" sz="16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600">
                <a:latin typeface="Arial" panose="020B0604020202020204" pitchFamily="34" charset="0"/>
                <a:cs typeface="Arial" panose="020B0604020202020204" pitchFamily="34" charset="0"/>
              </a:rPr>
              <a:t>Семенов</a:t>
            </a:r>
          </a:p>
        </p:txBody>
      </p:sp>
      <p:sp>
        <p:nvSpPr>
          <p:cNvPr id="87050" name="Text Box 55">
            <a:extLst>
              <a:ext uri="{FF2B5EF4-FFF2-40B4-BE49-F238E27FC236}">
                <a16:creationId xmlns:a16="http://schemas.microsoft.com/office/drawing/2014/main" id="{3071B88E-51C9-4004-A051-C776BEEDD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4935538"/>
            <a:ext cx="39258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ru-RU" sz="1600">
                <a:latin typeface="Arial" panose="020B0604020202020204" pitchFamily="34" charset="0"/>
                <a:cs typeface="Arial" panose="020B0604020202020204" pitchFamily="34" charset="0"/>
              </a:rPr>
              <a:t>K. K. Likharev and V. K. Semenov, </a:t>
            </a:r>
          </a:p>
          <a:p>
            <a:r>
              <a:rPr lang="de-DE" altLang="ru-RU" sz="1600" i="1">
                <a:latin typeface="Arial" panose="020B0604020202020204" pitchFamily="34" charset="0"/>
                <a:cs typeface="Arial" panose="020B0604020202020204" pitchFamily="34" charset="0"/>
              </a:rPr>
              <a:t>IEEE Trans. Appl. Supercon.</a:t>
            </a:r>
            <a:r>
              <a:rPr lang="de-DE" altLang="ru-RU" sz="1600" b="1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de-DE" altLang="ru-RU" sz="1600">
                <a:latin typeface="Arial" panose="020B0604020202020204" pitchFamily="34" charset="0"/>
                <a:cs typeface="Arial" panose="020B0604020202020204" pitchFamily="34" charset="0"/>
              </a:rPr>
              <a:t>, 3 (1991)</a:t>
            </a:r>
          </a:p>
          <a:p>
            <a:endParaRPr lang="en-US" alt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E786894-32F9-4F02-9847-6DA9A784A101}"/>
              </a:ext>
            </a:extLst>
          </p:cNvPr>
          <p:cNvSpPr/>
          <p:nvPr/>
        </p:nvSpPr>
        <p:spPr>
          <a:xfrm>
            <a:off x="847725" y="5686425"/>
            <a:ext cx="434975" cy="492125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87052" name="TextBox 15">
            <a:extLst>
              <a:ext uri="{FF2B5EF4-FFF2-40B4-BE49-F238E27FC236}">
                <a16:creationId xmlns:a16="http://schemas.microsoft.com/office/drawing/2014/main" id="{43A580D5-06A2-4837-86CE-A3F8E2EC5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5743575"/>
            <a:ext cx="2368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1800">
                <a:latin typeface="Arial" panose="020B0604020202020204" pitchFamily="34" charset="0"/>
                <a:cs typeface="Arial" panose="020B0604020202020204" pitchFamily="34" charset="0"/>
              </a:rPr>
              <a:t>придумано в России</a:t>
            </a:r>
          </a:p>
        </p:txBody>
      </p:sp>
      <p:pic>
        <p:nvPicPr>
          <p:cNvPr id="87053" name="Picture 1">
            <a:extLst>
              <a:ext uri="{FF2B5EF4-FFF2-40B4-BE49-F238E27FC236}">
                <a16:creationId xmlns:a16="http://schemas.microsoft.com/office/drawing/2014/main" id="{916AF36F-D2A0-45C2-ABC1-6D8A859C3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420938"/>
            <a:ext cx="4262437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675E7815-28FD-4803-BC6F-57A05EEC0EC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0"/>
            <a:ext cx="7772400" cy="792163"/>
          </a:xfrm>
        </p:spPr>
        <p:txBody>
          <a:bodyPr/>
          <a:lstStyle/>
          <a:p>
            <a:pPr eaLnBrk="1" hangingPunct="1"/>
            <a:r>
              <a:rPr lang="en-US" altLang="ru-RU" sz="3200" b="1">
                <a:solidFill>
                  <a:srgbClr val="993300"/>
                </a:solidFill>
              </a:rPr>
              <a:t>RSFQ-logic principles</a:t>
            </a:r>
            <a:endParaRPr lang="ru-RU" altLang="ru-RU" sz="3200" b="1">
              <a:solidFill>
                <a:srgbClr val="993300"/>
              </a:solidFill>
            </a:endParaRPr>
          </a:p>
        </p:txBody>
      </p:sp>
      <p:sp>
        <p:nvSpPr>
          <p:cNvPr id="84995" name="Text Box 11">
            <a:extLst>
              <a:ext uri="{FF2B5EF4-FFF2-40B4-BE49-F238E27FC236}">
                <a16:creationId xmlns:a16="http://schemas.microsoft.com/office/drawing/2014/main" id="{B4C98279-65FC-4328-8FF3-14FC1FAF2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516563"/>
            <a:ext cx="871378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600" b="1"/>
              <a:t>K.K. Likharev</a:t>
            </a:r>
            <a:r>
              <a:rPr lang="en-US" altLang="ru-RU" sz="1600" b="1"/>
              <a:t>, O.A. Mukhanov,</a:t>
            </a:r>
            <a:r>
              <a:rPr lang="ru-RU" altLang="ru-RU" sz="1600" b="1"/>
              <a:t> and V.K. Semenov, </a:t>
            </a:r>
            <a:r>
              <a:rPr lang="en-US" altLang="ru-RU" sz="1600" b="1"/>
              <a:t>SQUID’85, pp.1103, Germany (1985)</a:t>
            </a:r>
            <a:r>
              <a:rPr lang="ru-RU" altLang="ru-RU" sz="1600" b="1"/>
              <a:t>;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600" b="1"/>
              <a:t>K.K. Likharev and V.K. Semenov, IEEE Trans. Appl. Supercond. 1, 3 (1991)</a:t>
            </a:r>
            <a:r>
              <a:rPr lang="en-US" altLang="ru-RU" sz="1600" b="1"/>
              <a:t>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ru-RU" sz="1600" b="1"/>
              <a:t>V.P. Koshelets, </a:t>
            </a:r>
            <a:r>
              <a:rPr lang="ru-RU" altLang="ru-RU" sz="1600" b="1"/>
              <a:t>K.K. Likharev</a:t>
            </a:r>
            <a:r>
              <a:rPr lang="en-US" altLang="ru-RU" sz="1600" b="1"/>
              <a:t> et al., </a:t>
            </a:r>
            <a:r>
              <a:rPr lang="ru-RU" altLang="ru-RU" sz="1600" b="1"/>
              <a:t>IEEE Trans.</a:t>
            </a:r>
            <a:r>
              <a:rPr lang="ru-RU" altLang="ru-RU" sz="1600"/>
              <a:t> </a:t>
            </a:r>
            <a:r>
              <a:rPr lang="en-US" altLang="ru-RU" sz="1600" b="1"/>
              <a:t>Magn. 23, 755 (1987)</a:t>
            </a:r>
            <a:endParaRPr lang="ru-RU" altLang="ru-RU" sz="1600" b="1"/>
          </a:p>
        </p:txBody>
      </p:sp>
      <p:graphicFrame>
        <p:nvGraphicFramePr>
          <p:cNvPr id="84996" name="Object 20">
            <a:extLst>
              <a:ext uri="{FF2B5EF4-FFF2-40B4-BE49-F238E27FC236}">
                <a16:creationId xmlns:a16="http://schemas.microsoft.com/office/drawing/2014/main" id="{45FC5901-157D-47C8-8822-A7C3E96182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9850" y="3357563"/>
          <a:ext cx="6465888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5" name="Точечный рисунок" r:id="rId3" imgW="6466667" imgH="1848108" progId="Paint.Picture">
                  <p:embed/>
                </p:oleObj>
              </mc:Choice>
              <mc:Fallback>
                <p:oleObj name="Точечный рисунок" r:id="rId3" imgW="6466667" imgH="1848108" progId="Paint.Picture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3357563"/>
                        <a:ext cx="6465888" cy="184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7" name="Text Box 19">
            <a:extLst>
              <a:ext uri="{FF2B5EF4-FFF2-40B4-BE49-F238E27FC236}">
                <a16:creationId xmlns:a16="http://schemas.microsoft.com/office/drawing/2014/main" id="{4656247F-8144-4BF9-AC57-386C09CF1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868863"/>
            <a:ext cx="216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i="1">
                <a:solidFill>
                  <a:srgbClr val="CC3300"/>
                </a:solidFill>
              </a:rPr>
              <a:t>data register</a:t>
            </a:r>
            <a:endParaRPr lang="ru-RU" altLang="ru-RU" sz="2000" b="1" i="1">
              <a:solidFill>
                <a:srgbClr val="CC3300"/>
              </a:solidFill>
            </a:endParaRPr>
          </a:p>
        </p:txBody>
      </p:sp>
      <p:grpSp>
        <p:nvGrpSpPr>
          <p:cNvPr id="84998" name="Group 31">
            <a:extLst>
              <a:ext uri="{FF2B5EF4-FFF2-40B4-BE49-F238E27FC236}">
                <a16:creationId xmlns:a16="http://schemas.microsoft.com/office/drawing/2014/main" id="{D8229412-9061-4EC8-A4D0-B8FAE29C90C6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692150"/>
            <a:ext cx="8997950" cy="3011488"/>
            <a:chOff x="22" y="436"/>
            <a:chExt cx="5668" cy="1897"/>
          </a:xfrm>
        </p:grpSpPr>
        <p:graphicFrame>
          <p:nvGraphicFramePr>
            <p:cNvPr id="84999" name="Object 6">
              <a:extLst>
                <a:ext uri="{FF2B5EF4-FFF2-40B4-BE49-F238E27FC236}">
                  <a16:creationId xmlns:a16="http://schemas.microsoft.com/office/drawing/2014/main" id="{41E95E64-6D9A-46BE-91FB-F80F8649211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" y="663"/>
            <a:ext cx="732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26" name="Bitmap Image" r:id="rId5" imgW="980952" imgH="1009791" progId="Paint.Picture">
                    <p:embed/>
                  </p:oleObj>
                </mc:Choice>
                <mc:Fallback>
                  <p:oleObj name="Bitmap Image" r:id="rId5" imgW="980952" imgH="1009791" progId="Paint.Picture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" y="663"/>
                          <a:ext cx="732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000" name="Rectangle 7">
              <a:extLst>
                <a:ext uri="{FF2B5EF4-FFF2-40B4-BE49-F238E27FC236}">
                  <a16:creationId xmlns:a16="http://schemas.microsoft.com/office/drawing/2014/main" id="{F757F733-E00F-41FD-91BE-FB28D715B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" y="1474"/>
              <a:ext cx="1008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ru-RU" sz="2200" b="1" i="1">
                  <a:solidFill>
                    <a:srgbClr val="000099"/>
                  </a:solidFill>
                </a:rPr>
                <a:t>LI</a:t>
              </a:r>
              <a:r>
                <a:rPr lang="en-US" altLang="ru-RU" sz="2200" b="1" i="1" baseline="-25000">
                  <a:solidFill>
                    <a:srgbClr val="000099"/>
                  </a:solidFill>
                </a:rPr>
                <a:t>c </a:t>
              </a:r>
              <a:r>
                <a:rPr lang="en-US" altLang="ru-RU" sz="2200" b="1" i="1">
                  <a:solidFill>
                    <a:srgbClr val="000099"/>
                  </a:solidFill>
                </a:rPr>
                <a:t>&gt;</a:t>
              </a:r>
              <a:r>
                <a:rPr lang="en-US" altLang="ru-RU" sz="2200" b="1" i="1">
                  <a:solidFill>
                    <a:srgbClr val="000099"/>
                  </a:solidFill>
                  <a:sym typeface="Symbol" panose="05050102010706020507" pitchFamily="18" charset="2"/>
                </a:rPr>
                <a:t></a:t>
              </a:r>
              <a:r>
                <a:rPr lang="en-US" altLang="ru-RU" sz="2200" b="1" i="1" baseline="-25000">
                  <a:solidFill>
                    <a:srgbClr val="000099"/>
                  </a:solidFill>
                </a:rPr>
                <a:t>0</a:t>
              </a:r>
              <a:endParaRPr lang="ru-RU" altLang="ru-RU" sz="2200" b="1" i="1" baseline="-25000">
                <a:solidFill>
                  <a:srgbClr val="000099"/>
                </a:solidFill>
              </a:endParaRPr>
            </a:p>
            <a:p>
              <a:pPr eaLnBrk="1" hangingPunct="1"/>
              <a:r>
                <a:rPr lang="en-US" altLang="ru-RU" b="1" i="1">
                  <a:solidFill>
                    <a:srgbClr val="000099"/>
                  </a:solidFill>
                </a:rPr>
                <a:t>j</a:t>
              </a:r>
              <a:r>
                <a:rPr lang="en-US" altLang="ru-RU" b="1" i="1" baseline="-25000">
                  <a:solidFill>
                    <a:srgbClr val="000099"/>
                  </a:solidFill>
                </a:rPr>
                <a:t>c</a:t>
              </a:r>
              <a:r>
                <a:rPr lang="en-US" altLang="ru-RU" b="1" i="1">
                  <a:solidFill>
                    <a:srgbClr val="000099"/>
                  </a:solidFill>
                </a:rPr>
                <a:t>~</a:t>
              </a:r>
              <a:r>
                <a:rPr lang="en-US" altLang="ru-RU"/>
                <a:t> </a:t>
              </a:r>
              <a:r>
                <a:rPr lang="en-US" altLang="ru-RU" sz="1800" b="1">
                  <a:solidFill>
                    <a:srgbClr val="000099"/>
                  </a:solidFill>
                </a:rPr>
                <a:t>1</a:t>
              </a:r>
              <a:r>
                <a:rPr lang="ru-RU" altLang="ru-RU" sz="1800" b="1">
                  <a:solidFill>
                    <a:srgbClr val="000099"/>
                  </a:solidFill>
                </a:rPr>
                <a:t> кА</a:t>
              </a:r>
              <a:r>
                <a:rPr lang="en-US" altLang="ru-RU" sz="1800" b="1">
                  <a:solidFill>
                    <a:srgbClr val="000099"/>
                  </a:solidFill>
                </a:rPr>
                <a:t>/</a:t>
              </a:r>
              <a:r>
                <a:rPr lang="ru-RU" altLang="ru-RU" sz="1800" b="1">
                  <a:solidFill>
                    <a:srgbClr val="000099"/>
                  </a:solidFill>
                </a:rPr>
                <a:t>см</a:t>
              </a:r>
              <a:r>
                <a:rPr lang="ru-RU" altLang="ru-RU" sz="1800" b="1" baseline="30000">
                  <a:solidFill>
                    <a:srgbClr val="000099"/>
                  </a:solidFill>
                </a:rPr>
                <a:t>2</a:t>
              </a:r>
              <a:endParaRPr lang="en-US" altLang="ru-RU" sz="1800" b="1" baseline="30000">
                <a:solidFill>
                  <a:srgbClr val="000099"/>
                </a:solidFill>
              </a:endParaRPr>
            </a:p>
          </p:txBody>
        </p:sp>
        <p:sp>
          <p:nvSpPr>
            <p:cNvPr id="85001" name="Text Box 21">
              <a:extLst>
                <a:ext uri="{FF2B5EF4-FFF2-40B4-BE49-F238E27FC236}">
                  <a16:creationId xmlns:a16="http://schemas.microsoft.com/office/drawing/2014/main" id="{4461D182-8A5B-4DFA-90D5-60A0BA5521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4" y="2083"/>
              <a:ext cx="5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RU" sz="2000" b="1">
                  <a:solidFill>
                    <a:srgbClr val="CC3300"/>
                  </a:solidFill>
                </a:rPr>
                <a:t>“AND</a:t>
              </a:r>
              <a:endParaRPr lang="ru-RU" altLang="ru-RU" sz="2000" b="1">
                <a:solidFill>
                  <a:srgbClr val="CC3300"/>
                </a:solidFill>
              </a:endParaRPr>
            </a:p>
          </p:txBody>
        </p:sp>
        <p:sp>
          <p:nvSpPr>
            <p:cNvPr id="85002" name="Text Box 22">
              <a:extLst>
                <a:ext uri="{FF2B5EF4-FFF2-40B4-BE49-F238E27FC236}">
                  <a16:creationId xmlns:a16="http://schemas.microsoft.com/office/drawing/2014/main" id="{55626B4E-AAAC-4F10-8AAC-4C4E060D2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069"/>
              <a:ext cx="8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RU" sz="2000" b="1">
                  <a:solidFill>
                    <a:srgbClr val="CC3300"/>
                  </a:solidFill>
                </a:rPr>
                <a:t>“OR”</a:t>
              </a:r>
              <a:endParaRPr lang="ru-RU" altLang="ru-RU" sz="2000" b="1">
                <a:solidFill>
                  <a:srgbClr val="CC3300"/>
                </a:solidFill>
              </a:endParaRPr>
            </a:p>
          </p:txBody>
        </p:sp>
        <p:pic>
          <p:nvPicPr>
            <p:cNvPr id="85003" name="Picture 12">
              <a:extLst>
                <a:ext uri="{FF2B5EF4-FFF2-40B4-BE49-F238E27FC236}">
                  <a16:creationId xmlns:a16="http://schemas.microsoft.com/office/drawing/2014/main" id="{0B091A28-3F62-4F6A-8385-2EA481A86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" y="436"/>
              <a:ext cx="2812" cy="1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004" name="Text Box 14">
              <a:extLst>
                <a:ext uri="{FF2B5EF4-FFF2-40B4-BE49-F238E27FC236}">
                  <a16:creationId xmlns:a16="http://schemas.microsoft.com/office/drawing/2014/main" id="{316C8B0C-34CA-4DFA-AAB5-98FD5EB38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8" y="1026"/>
              <a:ext cx="9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b="1" i="1">
                  <a:solidFill>
                    <a:srgbClr val="CC3300"/>
                  </a:solidFill>
                  <a:cs typeface="Times New Roman" panose="02020603050405020304" pitchFamily="18" charset="0"/>
                </a:rPr>
                <a:t>∫</a:t>
              </a:r>
              <a:r>
                <a:rPr lang="en-US" altLang="ru-RU" i="1">
                  <a:solidFill>
                    <a:srgbClr val="CC3300"/>
                  </a:solidFill>
                  <a:cs typeface="Times New Roman" panose="02020603050405020304" pitchFamily="18" charset="0"/>
                </a:rPr>
                <a:t>Vdt=</a:t>
              </a:r>
              <a:r>
                <a:rPr lang="en-US" altLang="ru-RU">
                  <a:solidFill>
                    <a:srgbClr val="CC33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ru-RU" sz="2200" b="1" i="1">
                  <a:solidFill>
                    <a:srgbClr val="CC3300"/>
                  </a:solidFill>
                  <a:sym typeface="Symbol" panose="05050102010706020507" pitchFamily="18" charset="2"/>
                </a:rPr>
                <a:t></a:t>
              </a:r>
              <a:r>
                <a:rPr lang="en-US" altLang="ru-RU" sz="2200" b="1" i="1" baseline="-25000">
                  <a:solidFill>
                    <a:srgbClr val="CC3300"/>
                  </a:solidFill>
                </a:rPr>
                <a:t>0</a:t>
              </a:r>
              <a:endParaRPr lang="ru-RU" altLang="ru-RU" sz="2200" b="1" i="1" baseline="-25000">
                <a:solidFill>
                  <a:srgbClr val="CC3300"/>
                </a:solidFill>
              </a:endParaRPr>
            </a:p>
          </p:txBody>
        </p:sp>
        <p:sp>
          <p:nvSpPr>
            <p:cNvPr id="85005" name="Line 15">
              <a:extLst>
                <a:ext uri="{FF2B5EF4-FFF2-40B4-BE49-F238E27FC236}">
                  <a16:creationId xmlns:a16="http://schemas.microsoft.com/office/drawing/2014/main" id="{08037D06-0D0D-4696-AECF-1E705982D8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57" y="1162"/>
              <a:ext cx="227" cy="91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06" name="Text Box 16">
              <a:extLst>
                <a:ext uri="{FF2B5EF4-FFF2-40B4-BE49-F238E27FC236}">
                  <a16:creationId xmlns:a16="http://schemas.microsoft.com/office/drawing/2014/main" id="{79976943-5230-46AD-A3DC-40487FA3A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1434"/>
              <a:ext cx="43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RU" sz="2000" b="1" i="1">
                  <a:solidFill>
                    <a:srgbClr val="CC3300"/>
                  </a:solidFill>
                </a:rPr>
                <a:t>Passive Josephson transmission line for picosecond SFQ-pulses</a:t>
              </a:r>
              <a:endParaRPr lang="ru-RU" altLang="ru-RU" sz="2000" b="1" i="1">
                <a:solidFill>
                  <a:srgbClr val="CC3300"/>
                </a:solidFill>
              </a:endParaRPr>
            </a:p>
          </p:txBody>
        </p:sp>
        <p:sp>
          <p:nvSpPr>
            <p:cNvPr id="85007" name="Text Box 23">
              <a:extLst>
                <a:ext uri="{FF2B5EF4-FFF2-40B4-BE49-F238E27FC236}">
                  <a16:creationId xmlns:a16="http://schemas.microsoft.com/office/drawing/2014/main" id="{6708FE4A-0566-4B05-A4CA-24288BBD74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482"/>
              <a:ext cx="63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RU" sz="1400" b="1" i="1"/>
                <a:t>Current bias</a:t>
              </a:r>
              <a:endParaRPr lang="ru-RU" altLang="ru-RU" sz="1400" b="1" i="1"/>
            </a:p>
          </p:txBody>
        </p:sp>
        <p:pic>
          <p:nvPicPr>
            <p:cNvPr id="85008" name="Picture 25">
              <a:extLst>
                <a:ext uri="{FF2B5EF4-FFF2-40B4-BE49-F238E27FC236}">
                  <a16:creationId xmlns:a16="http://schemas.microsoft.com/office/drawing/2014/main" id="{082ADDF0-362E-42F3-8223-269D6EC00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663"/>
              <a:ext cx="635" cy="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5009" name="Line 28">
              <a:extLst>
                <a:ext uri="{FF2B5EF4-FFF2-40B4-BE49-F238E27FC236}">
                  <a16:creationId xmlns:a16="http://schemas.microsoft.com/office/drawing/2014/main" id="{49348D00-3FE8-4085-9B0C-AA2BB4C50A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0" y="1026"/>
              <a:ext cx="272" cy="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5010" name="Text Box 30">
              <a:extLst>
                <a:ext uri="{FF2B5EF4-FFF2-40B4-BE49-F238E27FC236}">
                  <a16:creationId xmlns:a16="http://schemas.microsoft.com/office/drawing/2014/main" id="{45F6F4EA-A9F9-4341-8802-89BA612ED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519"/>
              <a:ext cx="63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ru-RU" sz="1400" b="1" i="1"/>
                <a:t>Current bias</a:t>
              </a:r>
              <a:endParaRPr lang="ru-RU" altLang="ru-RU" sz="1400" b="1" i="1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ls11_38b">
            <a:extLst>
              <a:ext uri="{FF2B5EF4-FFF2-40B4-BE49-F238E27FC236}">
                <a16:creationId xmlns:a16="http://schemas.microsoft.com/office/drawing/2014/main" id="{8376A83A-0BA6-4F22-A696-238B8734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41800"/>
            <a:ext cx="43434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75" name="Group 11">
            <a:extLst>
              <a:ext uri="{FF2B5EF4-FFF2-40B4-BE49-F238E27FC236}">
                <a16:creationId xmlns:a16="http://schemas.microsoft.com/office/drawing/2014/main" id="{4A8AFF0A-C5B9-4979-BE7E-B105E263277D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990850"/>
            <a:ext cx="1066800" cy="1143000"/>
            <a:chOff x="336" y="2832"/>
            <a:chExt cx="1152" cy="1152"/>
          </a:xfrm>
        </p:grpSpPr>
        <p:sp>
          <p:nvSpPr>
            <p:cNvPr id="88076" name="Rectangle 12">
              <a:extLst>
                <a:ext uri="{FF2B5EF4-FFF2-40B4-BE49-F238E27FC236}">
                  <a16:creationId xmlns:a16="http://schemas.microsoft.com/office/drawing/2014/main" id="{A2D95720-97D0-4F9E-AE3C-615A29CA9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2832"/>
              <a:ext cx="576" cy="5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8077" name="Rectangle 13">
              <a:extLst>
                <a:ext uri="{FF2B5EF4-FFF2-40B4-BE49-F238E27FC236}">
                  <a16:creationId xmlns:a16="http://schemas.microsoft.com/office/drawing/2014/main" id="{67446281-F463-4249-B7BA-673333E30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832"/>
              <a:ext cx="576" cy="5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8078" name="Rectangle 14">
              <a:extLst>
                <a:ext uri="{FF2B5EF4-FFF2-40B4-BE49-F238E27FC236}">
                  <a16:creationId xmlns:a16="http://schemas.microsoft.com/office/drawing/2014/main" id="{CBA834D6-5CC0-484E-A336-789D3A757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3408"/>
              <a:ext cx="576" cy="5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8079" name="Rectangle 15">
              <a:extLst>
                <a:ext uri="{FF2B5EF4-FFF2-40B4-BE49-F238E27FC236}">
                  <a16:creationId xmlns:a16="http://schemas.microsoft.com/office/drawing/2014/main" id="{F5BB9808-E8A4-42B1-B6EC-26465BD30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3408"/>
              <a:ext cx="576" cy="576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88081" name="Text Box 17">
            <a:extLst>
              <a:ext uri="{FF2B5EF4-FFF2-40B4-BE49-F238E27FC236}">
                <a16:creationId xmlns:a16="http://schemas.microsoft.com/office/drawing/2014/main" id="{48ABFABF-A3E0-422A-AA13-EAC0A9055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210050"/>
            <a:ext cx="13430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en-US" altLang="ru-RU" sz="1800">
                <a:latin typeface="Comic Sans MS" panose="030F0702030302020204" pitchFamily="66" charset="0"/>
              </a:rPr>
              <a:t>Fully</a:t>
            </a:r>
          </a:p>
          <a:p>
            <a:pPr algn="ctr" eaLnBrk="1" hangingPunct="1">
              <a:lnSpc>
                <a:spcPct val="115000"/>
              </a:lnSpc>
            </a:pPr>
            <a:r>
              <a:rPr lang="en-US" altLang="ru-RU" sz="1800">
                <a:latin typeface="Comic Sans MS" panose="030F0702030302020204" pitchFamily="66" charset="0"/>
              </a:rPr>
              <a:t>frustrated</a:t>
            </a:r>
          </a:p>
        </p:txBody>
      </p:sp>
      <p:sp>
        <p:nvSpPr>
          <p:cNvPr id="88082" name="Text Box 18">
            <a:extLst>
              <a:ext uri="{FF2B5EF4-FFF2-40B4-BE49-F238E27FC236}">
                <a16:creationId xmlns:a16="http://schemas.microsoft.com/office/drawing/2014/main" id="{2307B61D-3F63-4859-B698-B22B113E7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 – контакт (с ферромагнитной связью</a:t>
            </a:r>
            <a:r>
              <a:rPr lang="en-US" altLang="ru-RU" sz="2800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8083" name="Picture 19">
            <a:extLst>
              <a:ext uri="{FF2B5EF4-FFF2-40B4-BE49-F238E27FC236}">
                <a16:creationId xmlns:a16="http://schemas.microsoft.com/office/drawing/2014/main" id="{52AFAE62-212F-41EF-90FC-0819FC3C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913063"/>
            <a:ext cx="4192587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84" name="Picture 20" descr="cls11_38a">
            <a:extLst>
              <a:ext uri="{FF2B5EF4-FFF2-40B4-BE49-F238E27FC236}">
                <a16:creationId xmlns:a16="http://schemas.microsoft.com/office/drawing/2014/main" id="{93981296-9EFB-484E-B59D-A654C834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75200"/>
            <a:ext cx="22860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6" name="Picture 22">
            <a:extLst>
              <a:ext uri="{FF2B5EF4-FFF2-40B4-BE49-F238E27FC236}">
                <a16:creationId xmlns:a16="http://schemas.microsoft.com/office/drawing/2014/main" id="{63A13484-1621-4AB9-AFF9-6F28F48E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609850"/>
            <a:ext cx="175260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87" name="Line 23">
            <a:extLst>
              <a:ext uri="{FF2B5EF4-FFF2-40B4-BE49-F238E27FC236}">
                <a16:creationId xmlns:a16="http://schemas.microsoft.com/office/drawing/2014/main" id="{09EE2FA9-B8CE-416E-9923-AC40906119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3067050"/>
            <a:ext cx="1447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8088" name="Line 24">
            <a:extLst>
              <a:ext uri="{FF2B5EF4-FFF2-40B4-BE49-F238E27FC236}">
                <a16:creationId xmlns:a16="http://schemas.microsoft.com/office/drawing/2014/main" id="{47942B2A-88AA-4153-8675-A6F9CF46A9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200" y="4133850"/>
            <a:ext cx="533400" cy="914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88089" name="Group 25">
            <a:extLst>
              <a:ext uri="{FF2B5EF4-FFF2-40B4-BE49-F238E27FC236}">
                <a16:creationId xmlns:a16="http://schemas.microsoft.com/office/drawing/2014/main" id="{353E6D5F-A6A5-4784-9B6A-3767AA4A6C3E}"/>
              </a:ext>
            </a:extLst>
          </p:cNvPr>
          <p:cNvGrpSpPr>
            <a:grpSpLocks/>
          </p:cNvGrpSpPr>
          <p:nvPr/>
        </p:nvGrpSpPr>
        <p:grpSpPr bwMode="auto">
          <a:xfrm>
            <a:off x="-107950" y="5059363"/>
            <a:ext cx="2971800" cy="1676400"/>
            <a:chOff x="-48" y="2064"/>
            <a:chExt cx="1872" cy="1056"/>
          </a:xfrm>
        </p:grpSpPr>
        <p:sp>
          <p:nvSpPr>
            <p:cNvPr id="88090" name="Rectangle 26">
              <a:extLst>
                <a:ext uri="{FF2B5EF4-FFF2-40B4-BE49-F238E27FC236}">
                  <a16:creationId xmlns:a16="http://schemas.microsoft.com/office/drawing/2014/main" id="{4D2FB46C-2BA5-44D4-9936-C83B87C45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8" y="2400"/>
              <a:ext cx="1872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 typeface="Symbol" panose="05050102010706020507" pitchFamily="18" charset="2"/>
                <a:buNone/>
              </a:pPr>
              <a:r>
                <a:rPr lang="en-US" altLang="ru-RU" sz="2000" b="1">
                  <a:sym typeface="Symbol" panose="05050102010706020507" pitchFamily="18" charset="2"/>
                </a:rPr>
                <a:t>                            </a:t>
              </a:r>
              <a:r>
                <a:rPr lang="en-US" altLang="ru-RU" sz="2000" b="1">
                  <a:solidFill>
                    <a:srgbClr val="CC3300"/>
                  </a:solidFill>
                  <a:sym typeface="Symbol" panose="05050102010706020507" pitchFamily="18" charset="2"/>
                </a:rPr>
                <a:t></a:t>
              </a:r>
              <a:r>
                <a:rPr lang="en-US" altLang="ru-RU" sz="1800" b="1" i="1">
                  <a:solidFill>
                    <a:srgbClr val="FF3300"/>
                  </a:solidFill>
                </a:rPr>
                <a:t> = </a:t>
              </a:r>
              <a:r>
                <a:rPr lang="ru-RU" altLang="ru-RU" b="1" i="1">
                  <a:solidFill>
                    <a:srgbClr val="FF3300"/>
                  </a:solidFill>
                  <a:sym typeface="Symbol" panose="05050102010706020507" pitchFamily="18" charset="2"/>
                </a:rPr>
                <a:t> </a:t>
              </a:r>
              <a:r>
                <a:rPr lang="en-US" altLang="ru-RU" sz="1800" b="1" i="1">
                  <a:solidFill>
                    <a:srgbClr val="FF3300"/>
                  </a:solidFill>
                </a:rPr>
                <a:t>=</a:t>
              </a:r>
            </a:p>
            <a:p>
              <a:pPr eaLnBrk="1" hangingPunct="1">
                <a:buFont typeface="Symbol" panose="05050102010706020507" pitchFamily="18" charset="2"/>
                <a:buNone/>
              </a:pPr>
              <a:r>
                <a:rPr lang="en-US" altLang="ru-RU" sz="1800" b="1" i="1">
                  <a:solidFill>
                    <a:srgbClr val="FF3300"/>
                  </a:solidFill>
                </a:rPr>
                <a:t>                          </a:t>
              </a:r>
              <a:r>
                <a:rPr lang="ru-RU" altLang="ru-RU" sz="1800" b="1" i="1">
                  <a:solidFill>
                    <a:srgbClr val="FF3300"/>
                  </a:solidFill>
                </a:rPr>
                <a:t> </a:t>
              </a:r>
              <a:r>
                <a:rPr lang="en-US" altLang="ru-RU" sz="1800" b="1" i="1">
                  <a:solidFill>
                    <a:srgbClr val="FF3300"/>
                  </a:solidFill>
                </a:rPr>
                <a:t>= </a:t>
              </a:r>
              <a:r>
                <a:rPr lang="en-US" altLang="ru-RU" b="1" i="1">
                  <a:solidFill>
                    <a:srgbClr val="FF3300"/>
                  </a:solidFill>
                </a:rPr>
                <a:t>2</a:t>
              </a:r>
              <a:r>
                <a:rPr lang="ru-RU" altLang="ru-RU" b="1" i="1">
                  <a:solidFill>
                    <a:srgbClr val="FF3300"/>
                  </a:solidFill>
                  <a:sym typeface="Symbol" panose="05050102010706020507" pitchFamily="18" charset="2"/>
                </a:rPr>
                <a:t></a:t>
              </a:r>
              <a:r>
                <a:rPr lang="en-US" altLang="ru-RU" b="1" i="1">
                  <a:solidFill>
                    <a:srgbClr val="FF3300"/>
                  </a:solidFill>
                </a:rPr>
                <a:t> </a:t>
              </a:r>
              <a:r>
                <a:rPr lang="en-US" altLang="ru-RU" sz="2000" b="1">
                  <a:solidFill>
                    <a:srgbClr val="FF3300"/>
                  </a:solidFill>
                  <a:sym typeface="Symbol" panose="05050102010706020507" pitchFamily="18" charset="2"/>
                </a:rPr>
                <a:t></a:t>
              </a:r>
              <a:r>
                <a:rPr lang="en-US" altLang="ru-RU" sz="2000" b="1" i="1">
                  <a:solidFill>
                    <a:srgbClr val="FF3300"/>
                  </a:solidFill>
                </a:rPr>
                <a:t>/</a:t>
              </a:r>
              <a:r>
                <a:rPr lang="en-US" altLang="ru-RU" sz="2000" b="1">
                  <a:solidFill>
                    <a:srgbClr val="FF3300"/>
                  </a:solidFill>
                  <a:sym typeface="Symbol" panose="05050102010706020507" pitchFamily="18" charset="2"/>
                </a:rPr>
                <a:t></a:t>
              </a:r>
              <a:r>
                <a:rPr lang="en-US" altLang="ru-RU" sz="2000" b="1" baseline="-25000">
                  <a:solidFill>
                    <a:srgbClr val="FF3300"/>
                  </a:solidFill>
                  <a:sym typeface="Symbol" panose="05050102010706020507" pitchFamily="18" charset="2"/>
                </a:rPr>
                <a:t>0</a:t>
              </a:r>
            </a:p>
            <a:p>
              <a:pPr eaLnBrk="1" hangingPunct="1"/>
              <a:r>
                <a:rPr lang="en-US" altLang="ru-RU" sz="2000" b="1">
                  <a:solidFill>
                    <a:srgbClr val="FF3300"/>
                  </a:solidFill>
                  <a:sym typeface="Symbol" panose="05050102010706020507" pitchFamily="18" charset="2"/>
                </a:rPr>
                <a:t>                            =</a:t>
              </a:r>
              <a:r>
                <a:rPr lang="en-US" altLang="ru-RU" sz="2000" b="1" baseline="-25000">
                  <a:solidFill>
                    <a:srgbClr val="FF3300"/>
                  </a:solidFill>
                  <a:sym typeface="Symbol" panose="05050102010706020507" pitchFamily="18" charset="2"/>
                </a:rPr>
                <a:t>0 </a:t>
              </a:r>
              <a:r>
                <a:rPr lang="en-US" altLang="ru-RU" sz="2000" b="1" i="1">
                  <a:solidFill>
                    <a:srgbClr val="FF3300"/>
                  </a:solidFill>
                </a:rPr>
                <a:t>/2</a:t>
              </a:r>
              <a:endParaRPr lang="ru-RU" altLang="ru-RU" sz="2000" b="1" i="1">
                <a:solidFill>
                  <a:srgbClr val="FF3300"/>
                </a:solidFill>
              </a:endParaRPr>
            </a:p>
          </p:txBody>
        </p:sp>
        <p:grpSp>
          <p:nvGrpSpPr>
            <p:cNvPr id="88091" name="Group 27">
              <a:extLst>
                <a:ext uri="{FF2B5EF4-FFF2-40B4-BE49-F238E27FC236}">
                  <a16:creationId xmlns:a16="http://schemas.microsoft.com/office/drawing/2014/main" id="{88BE21D8-BD9B-48A6-B17D-D1CEED3CED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0" y="2064"/>
              <a:ext cx="1789" cy="1056"/>
              <a:chOff x="-20" y="2064"/>
              <a:chExt cx="1789" cy="1056"/>
            </a:xfrm>
          </p:grpSpPr>
          <p:pic>
            <p:nvPicPr>
              <p:cNvPr id="88092" name="Picture 28">
                <a:extLst>
                  <a:ext uri="{FF2B5EF4-FFF2-40B4-BE49-F238E27FC236}">
                    <a16:creationId xmlns:a16="http://schemas.microsoft.com/office/drawing/2014/main" id="{253925B0-A11F-4D04-B926-81E65007A0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2141"/>
                <a:ext cx="1047" cy="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33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093" name="Text Box 29">
                <a:extLst>
                  <a:ext uri="{FF2B5EF4-FFF2-40B4-BE49-F238E27FC236}">
                    <a16:creationId xmlns:a16="http://schemas.microsoft.com/office/drawing/2014/main" id="{1CF7626C-D477-4B7B-9560-87C88D82F7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4" y="2074"/>
                <a:ext cx="21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ru-RU" sz="2000" b="1" i="1">
                    <a:solidFill>
                      <a:srgbClr val="FF3300"/>
                    </a:solidFill>
                  </a:rPr>
                  <a:t>L</a:t>
                </a:r>
                <a:endParaRPr lang="ru-RU" altLang="ru-RU" sz="2000" b="1" i="1">
                  <a:solidFill>
                    <a:srgbClr val="FF3300"/>
                  </a:solidFill>
                </a:endParaRPr>
              </a:p>
            </p:txBody>
          </p:sp>
          <p:sp>
            <p:nvSpPr>
              <p:cNvPr id="88094" name="Rectangle 30">
                <a:extLst>
                  <a:ext uri="{FF2B5EF4-FFF2-40B4-BE49-F238E27FC236}">
                    <a16:creationId xmlns:a16="http://schemas.microsoft.com/office/drawing/2014/main" id="{5E55B98C-7502-4BAE-8274-7A8B810B54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05" cy="275"/>
              </a:xfrm>
              <a:prstGeom prst="rect">
                <a:avLst/>
              </a:prstGeom>
              <a:noFill/>
              <a:ln w="9525">
                <a:solidFill>
                  <a:srgbClr val="A5002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ru-RU" sz="2000" b="1">
                    <a:solidFill>
                      <a:srgbClr val="993300"/>
                    </a:solidFill>
                  </a:rPr>
                  <a:t>2</a:t>
                </a:r>
                <a:r>
                  <a:rPr lang="ru-RU" altLang="ru-RU" sz="2000" b="1">
                    <a:solidFill>
                      <a:srgbClr val="993300"/>
                    </a:solidFill>
                    <a:sym typeface="Symbol" panose="05050102010706020507" pitchFamily="18" charset="2"/>
                  </a:rPr>
                  <a:t></a:t>
                </a:r>
                <a:r>
                  <a:rPr lang="en-US" altLang="ru-RU" sz="2000" b="1" i="1">
                    <a:solidFill>
                      <a:srgbClr val="993300"/>
                    </a:solidFill>
                  </a:rPr>
                  <a:t>LI</a:t>
                </a:r>
                <a:r>
                  <a:rPr lang="en-US" altLang="ru-RU" sz="2200" b="1" i="1" baseline="-25000">
                    <a:solidFill>
                      <a:srgbClr val="993300"/>
                    </a:solidFill>
                  </a:rPr>
                  <a:t>c</a:t>
                </a:r>
                <a:r>
                  <a:rPr lang="en-US" altLang="ru-RU" sz="2000" b="1">
                    <a:solidFill>
                      <a:srgbClr val="993300"/>
                    </a:solidFill>
                  </a:rPr>
                  <a:t>&gt;</a:t>
                </a:r>
                <a:r>
                  <a:rPr lang="en-US" altLang="ru-RU" sz="2000" b="1">
                    <a:solidFill>
                      <a:srgbClr val="993300"/>
                    </a:solidFill>
                    <a:sym typeface="Symbol" panose="05050102010706020507" pitchFamily="18" charset="2"/>
                  </a:rPr>
                  <a:t></a:t>
                </a:r>
                <a:r>
                  <a:rPr lang="en-US" altLang="ru-RU" sz="2200" b="1" baseline="-25000">
                    <a:solidFill>
                      <a:srgbClr val="993300"/>
                    </a:solidFill>
                    <a:sym typeface="Symbol" panose="05050102010706020507" pitchFamily="18" charset="2"/>
                  </a:rPr>
                  <a:t>0</a:t>
                </a:r>
                <a:r>
                  <a:rPr lang="en-US" altLang="ru-RU" sz="2200" b="1">
                    <a:solidFill>
                      <a:srgbClr val="993300"/>
                    </a:solidFill>
                    <a:sym typeface="Symbol" panose="05050102010706020507" pitchFamily="18" charset="2"/>
                  </a:rPr>
                  <a:t>/</a:t>
                </a:r>
                <a:r>
                  <a:rPr lang="en-US" altLang="ru-RU" sz="2000" b="1">
                    <a:solidFill>
                      <a:srgbClr val="993300"/>
                    </a:solidFill>
                    <a:sym typeface="Symbol" panose="05050102010706020507" pitchFamily="18" charset="2"/>
                  </a:rPr>
                  <a:t>2</a:t>
                </a:r>
                <a:endParaRPr lang="ru-RU" altLang="ru-RU" sz="2000" b="1">
                  <a:solidFill>
                    <a:srgbClr val="993300"/>
                  </a:solidFill>
                  <a:sym typeface="Symbol" panose="05050102010706020507" pitchFamily="18" charset="2"/>
                </a:endParaRPr>
              </a:p>
            </p:txBody>
          </p:sp>
          <p:sp>
            <p:nvSpPr>
              <p:cNvPr id="88095" name="Text Box 31">
                <a:extLst>
                  <a:ext uri="{FF2B5EF4-FFF2-40B4-BE49-F238E27FC236}">
                    <a16:creationId xmlns:a16="http://schemas.microsoft.com/office/drawing/2014/main" id="{D73FDA10-80A8-43A3-9096-8446B4DA2B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0" y="2377"/>
                <a:ext cx="17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ru-RU" sz="2000" b="1" i="1">
                    <a:solidFill>
                      <a:srgbClr val="FF3300"/>
                    </a:solidFill>
                  </a:rPr>
                  <a:t>I</a:t>
                </a:r>
                <a:endParaRPr lang="ru-RU" altLang="ru-RU" sz="2000" b="1" i="1">
                  <a:solidFill>
                    <a:srgbClr val="FF3300"/>
                  </a:solidFill>
                </a:endParaRPr>
              </a:p>
            </p:txBody>
          </p:sp>
          <p:sp>
            <p:nvSpPr>
              <p:cNvPr id="88096" name="Line 32">
                <a:extLst>
                  <a:ext uri="{FF2B5EF4-FFF2-40B4-BE49-F238E27FC236}">
                    <a16:creationId xmlns:a16="http://schemas.microsoft.com/office/drawing/2014/main" id="{7F7591D0-408F-4B8A-B7CB-1E7EB85CC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9" y="2592"/>
                <a:ext cx="0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88153" name="Group 5">
            <a:extLst>
              <a:ext uri="{FF2B5EF4-FFF2-40B4-BE49-F238E27FC236}">
                <a16:creationId xmlns:a16="http://schemas.microsoft.com/office/drawing/2014/main" id="{BEDDFD6D-58C1-461E-8E1B-05C7A920357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052513"/>
            <a:ext cx="2667000" cy="1828800"/>
            <a:chOff x="2928" y="2016"/>
            <a:chExt cx="2279" cy="1488"/>
          </a:xfrm>
        </p:grpSpPr>
        <p:grpSp>
          <p:nvGrpSpPr>
            <p:cNvPr id="88154" name="Group 6">
              <a:extLst>
                <a:ext uri="{FF2B5EF4-FFF2-40B4-BE49-F238E27FC236}">
                  <a16:creationId xmlns:a16="http://schemas.microsoft.com/office/drawing/2014/main" id="{8A4231FC-16BF-4ADF-ADC1-02D592E3D2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2016"/>
              <a:ext cx="2016" cy="1488"/>
              <a:chOff x="3120" y="2016"/>
              <a:chExt cx="2016" cy="1488"/>
            </a:xfrm>
          </p:grpSpPr>
          <p:sp>
            <p:nvSpPr>
              <p:cNvPr id="88155" name="Line 7">
                <a:extLst>
                  <a:ext uri="{FF2B5EF4-FFF2-40B4-BE49-F238E27FC236}">
                    <a16:creationId xmlns:a16="http://schemas.microsoft.com/office/drawing/2014/main" id="{9CFAE246-3E68-4A5F-AA49-ABA078E8F1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2784"/>
                <a:ext cx="20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8156" name="Line 8">
                <a:extLst>
                  <a:ext uri="{FF2B5EF4-FFF2-40B4-BE49-F238E27FC236}">
                    <a16:creationId xmlns:a16="http://schemas.microsoft.com/office/drawing/2014/main" id="{0724BB3A-CC8D-4E22-BB9D-18D9CB8D5E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8" y="2016"/>
                <a:ext cx="0" cy="14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8157" name="Line 9">
                <a:extLst>
                  <a:ext uri="{FF2B5EF4-FFF2-40B4-BE49-F238E27FC236}">
                    <a16:creationId xmlns:a16="http://schemas.microsoft.com/office/drawing/2014/main" id="{34F2FCDE-BDA8-4740-B92A-C64905ACC7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4" y="2016"/>
                <a:ext cx="0" cy="14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88158" name="Text Box 10">
              <a:extLst>
                <a:ext uri="{FF2B5EF4-FFF2-40B4-BE49-F238E27FC236}">
                  <a16:creationId xmlns:a16="http://schemas.microsoft.com/office/drawing/2014/main" id="{C26CCE8C-9FB0-474F-95DF-9038AC74E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" y="2282"/>
              <a:ext cx="349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19414" tIns="59707" rIns="119414" bIns="5970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88159" name="Text Box 11">
              <a:extLst>
                <a:ext uri="{FF2B5EF4-FFF2-40B4-BE49-F238E27FC236}">
                  <a16:creationId xmlns:a16="http://schemas.microsoft.com/office/drawing/2014/main" id="{EFCB450B-D97A-4F8B-B9E3-BDA290B6B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6" y="2282"/>
              <a:ext cx="349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19414" tIns="59707" rIns="119414" bIns="5970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88160" name="Text Box 12">
              <a:extLst>
                <a:ext uri="{FF2B5EF4-FFF2-40B4-BE49-F238E27FC236}">
                  <a16:creationId xmlns:a16="http://schemas.microsoft.com/office/drawing/2014/main" id="{C2312B4A-5A15-4FE3-AA3D-34CE0E716C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8" y="2282"/>
              <a:ext cx="349" cy="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19414" tIns="59707" rIns="119414" bIns="5970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>
                  <a:cs typeface="Arial" panose="020B0604020202020204" pitchFamily="34" charset="0"/>
                </a:rPr>
                <a:t>S</a:t>
              </a:r>
            </a:p>
          </p:txBody>
        </p:sp>
        <p:grpSp>
          <p:nvGrpSpPr>
            <p:cNvPr id="88161" name="Group 13">
              <a:extLst>
                <a:ext uri="{FF2B5EF4-FFF2-40B4-BE49-F238E27FC236}">
                  <a16:creationId xmlns:a16="http://schemas.microsoft.com/office/drawing/2014/main" id="{6D79FF98-B774-4E90-B101-5F4EE8C8E5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2112"/>
              <a:ext cx="1872" cy="632"/>
              <a:chOff x="3120" y="2112"/>
              <a:chExt cx="1872" cy="632"/>
            </a:xfrm>
          </p:grpSpPr>
          <p:sp>
            <p:nvSpPr>
              <p:cNvPr id="88162" name="Freeform 14">
                <a:extLst>
                  <a:ext uri="{FF2B5EF4-FFF2-40B4-BE49-F238E27FC236}">
                    <a16:creationId xmlns:a16="http://schemas.microsoft.com/office/drawing/2014/main" id="{ABAD4F26-76C7-421E-9D51-F0C0229D4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" y="2112"/>
                <a:ext cx="816" cy="632"/>
              </a:xfrm>
              <a:custGeom>
                <a:avLst/>
                <a:gdLst>
                  <a:gd name="T0" fmla="*/ 0 w 816"/>
                  <a:gd name="T1" fmla="*/ 0 h 776"/>
                  <a:gd name="T2" fmla="*/ 288 w 816"/>
                  <a:gd name="T3" fmla="*/ 362 h 776"/>
                  <a:gd name="T4" fmla="*/ 576 w 816"/>
                  <a:gd name="T5" fmla="*/ 337 h 776"/>
                  <a:gd name="T6" fmla="*/ 816 w 816"/>
                  <a:gd name="T7" fmla="*/ 0 h 7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776"/>
                  <a:gd name="T14" fmla="*/ 816 w 816"/>
                  <a:gd name="T15" fmla="*/ 776 h 7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776">
                    <a:moveTo>
                      <a:pt x="0" y="0"/>
                    </a:moveTo>
                    <a:cubicBezTo>
                      <a:pt x="96" y="284"/>
                      <a:pt x="192" y="568"/>
                      <a:pt x="288" y="672"/>
                    </a:cubicBezTo>
                    <a:cubicBezTo>
                      <a:pt x="384" y="776"/>
                      <a:pt x="488" y="736"/>
                      <a:pt x="576" y="624"/>
                    </a:cubicBezTo>
                    <a:cubicBezTo>
                      <a:pt x="664" y="512"/>
                      <a:pt x="776" y="104"/>
                      <a:pt x="816" y="0"/>
                    </a:cubicBezTo>
                  </a:path>
                </a:pathLst>
              </a:cu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8163" name="Line 15">
                <a:extLst>
                  <a:ext uri="{FF2B5EF4-FFF2-40B4-BE49-F238E27FC236}">
                    <a16:creationId xmlns:a16="http://schemas.microsoft.com/office/drawing/2014/main" id="{33C98457-F1C3-4718-9571-687BE11C9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20" y="2112"/>
                <a:ext cx="528" cy="0"/>
              </a:xfrm>
              <a:prstGeom prst="line">
                <a:avLst/>
              </a:pr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8164" name="Line 16">
                <a:extLst>
                  <a:ext uri="{FF2B5EF4-FFF2-40B4-BE49-F238E27FC236}">
                    <a16:creationId xmlns:a16="http://schemas.microsoft.com/office/drawing/2014/main" id="{41DAD193-F1F9-4BDE-8092-A5F83FD07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4" y="2112"/>
                <a:ext cx="528" cy="0"/>
              </a:xfrm>
              <a:prstGeom prst="line">
                <a:avLst/>
              </a:pr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</p:grpSp>
        <p:graphicFrame>
          <p:nvGraphicFramePr>
            <p:cNvPr id="88165" name="Object 17">
              <a:extLst>
                <a:ext uri="{FF2B5EF4-FFF2-40B4-BE49-F238E27FC236}">
                  <a16:creationId xmlns:a16="http://schemas.microsoft.com/office/drawing/2014/main" id="{BA2523C0-DE49-4C90-8423-17FFE821E2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" y="2016"/>
            <a:ext cx="167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10" name="Équation" r:id="rId8" imgW="139680" imgH="164880" progId="Equation.3">
                    <p:embed/>
                  </p:oleObj>
                </mc:Choice>
                <mc:Fallback>
                  <p:oleObj name="Équation" r:id="rId8" imgW="139680" imgH="164880" progId="Equation.3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016"/>
                          <a:ext cx="167" cy="1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166" name="Object 18">
              <a:extLst>
                <a:ext uri="{FF2B5EF4-FFF2-40B4-BE49-F238E27FC236}">
                  <a16:creationId xmlns:a16="http://schemas.microsoft.com/office/drawing/2014/main" id="{2BEFAF39-EBA4-4107-855A-E2003258FED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40" y="2016"/>
            <a:ext cx="167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11" name="Équation" r:id="rId10" imgW="139680" imgH="164880" progId="Equation.3">
                    <p:embed/>
                  </p:oleObj>
                </mc:Choice>
                <mc:Fallback>
                  <p:oleObj name="Équation" r:id="rId10" imgW="139680" imgH="164880" progId="Equation.3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0" y="2016"/>
                          <a:ext cx="167" cy="1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8167" name="Text Box 32">
            <a:extLst>
              <a:ext uri="{FF2B5EF4-FFF2-40B4-BE49-F238E27FC236}">
                <a16:creationId xmlns:a16="http://schemas.microsoft.com/office/drawing/2014/main" id="{36E5BE5F-7436-474B-BA12-E27E875D7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0" y="595313"/>
            <a:ext cx="480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ru-RU" sz="1800">
                <a:cs typeface="Arial" panose="020B0604020202020204" pitchFamily="34" charset="0"/>
              </a:rPr>
              <a:t>«</a:t>
            </a:r>
            <a:r>
              <a:rPr lang="en-US" altLang="ru-RU" sz="1800">
                <a:cs typeface="Arial" panose="020B0604020202020204" pitchFamily="34" charset="0"/>
                <a:sym typeface="Symbol" panose="05050102010706020507" pitchFamily="18" charset="2"/>
              </a:rPr>
              <a:t> 0 phase »		  </a:t>
            </a:r>
            <a:r>
              <a:rPr lang="en-US" altLang="ru-RU" sz="1800">
                <a:cs typeface="Arial" panose="020B0604020202020204" pitchFamily="34" charset="0"/>
              </a:rPr>
              <a:t>«</a:t>
            </a:r>
            <a:r>
              <a:rPr lang="en-US" altLang="ru-RU" sz="1800">
                <a:cs typeface="Arial" panose="020B0604020202020204" pitchFamily="34" charset="0"/>
                <a:sym typeface="Symbol" panose="05050102010706020507" pitchFamily="18" charset="2"/>
              </a:rPr>
              <a:t> </a:t>
            </a:r>
            <a:r>
              <a:rPr lang="el-GR" altLang="ru-RU" sz="1800">
                <a:cs typeface="Times New Roman" panose="02020603050405020304" pitchFamily="18" charset="0"/>
                <a:sym typeface="Symbol" panose="05050102010706020507" pitchFamily="18" charset="2"/>
              </a:rPr>
              <a:t>π</a:t>
            </a:r>
            <a:r>
              <a:rPr lang="en-US" altLang="ru-RU" sz="1800">
                <a:cs typeface="Arial" panose="020B0604020202020204" pitchFamily="34" charset="0"/>
                <a:sym typeface="Symbol" panose="05050102010706020507" pitchFamily="18" charset="2"/>
              </a:rPr>
              <a:t> phase »</a:t>
            </a:r>
          </a:p>
        </p:txBody>
      </p:sp>
      <p:grpSp>
        <p:nvGrpSpPr>
          <p:cNvPr id="88168" name="Group 33">
            <a:extLst>
              <a:ext uri="{FF2B5EF4-FFF2-40B4-BE49-F238E27FC236}">
                <a16:creationId xmlns:a16="http://schemas.microsoft.com/office/drawing/2014/main" id="{C0D4A147-FA59-4E8D-A6B3-F2582BB2526F}"/>
              </a:ext>
            </a:extLst>
          </p:cNvPr>
          <p:cNvGrpSpPr>
            <a:grpSpLocks/>
          </p:cNvGrpSpPr>
          <p:nvPr/>
        </p:nvGrpSpPr>
        <p:grpSpPr bwMode="auto">
          <a:xfrm>
            <a:off x="3309938" y="1052513"/>
            <a:ext cx="2957512" cy="1828800"/>
            <a:chOff x="240" y="2016"/>
            <a:chExt cx="2443" cy="1488"/>
          </a:xfrm>
        </p:grpSpPr>
        <p:sp>
          <p:nvSpPr>
            <p:cNvPr id="88169" name="Line 34">
              <a:extLst>
                <a:ext uri="{FF2B5EF4-FFF2-40B4-BE49-F238E27FC236}">
                  <a16:creationId xmlns:a16="http://schemas.microsoft.com/office/drawing/2014/main" id="{C788C1A9-3C10-4F9F-A9B3-81D539BA1B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2784"/>
              <a:ext cx="20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6473" tIns="68237" rIns="136473" bIns="68237">
              <a:spAutoFit/>
            </a:bodyPr>
            <a:lstStyle/>
            <a:p>
              <a:endParaRPr lang="ru-RU"/>
            </a:p>
          </p:txBody>
        </p:sp>
        <p:sp>
          <p:nvSpPr>
            <p:cNvPr id="88170" name="Line 35">
              <a:extLst>
                <a:ext uri="{FF2B5EF4-FFF2-40B4-BE49-F238E27FC236}">
                  <a16:creationId xmlns:a16="http://schemas.microsoft.com/office/drawing/2014/main" id="{D2E30A3F-EDD7-446D-8527-A3A551353A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016"/>
              <a:ext cx="0" cy="1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6473" tIns="68237" rIns="136473" bIns="68237">
              <a:spAutoFit/>
            </a:bodyPr>
            <a:lstStyle/>
            <a:p>
              <a:endParaRPr lang="ru-RU"/>
            </a:p>
          </p:txBody>
        </p:sp>
        <p:sp>
          <p:nvSpPr>
            <p:cNvPr id="88171" name="Line 36">
              <a:extLst>
                <a:ext uri="{FF2B5EF4-FFF2-40B4-BE49-F238E27FC236}">
                  <a16:creationId xmlns:a16="http://schemas.microsoft.com/office/drawing/2014/main" id="{73507AD2-C30D-4A8A-8208-09C1C22F0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016"/>
              <a:ext cx="0" cy="14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36473" tIns="68237" rIns="136473" bIns="68237">
              <a:spAutoFit/>
            </a:bodyPr>
            <a:lstStyle/>
            <a:p>
              <a:endParaRPr lang="ru-RU"/>
            </a:p>
          </p:txBody>
        </p:sp>
        <p:grpSp>
          <p:nvGrpSpPr>
            <p:cNvPr id="88172" name="Group 37">
              <a:extLst>
                <a:ext uri="{FF2B5EF4-FFF2-40B4-BE49-F238E27FC236}">
                  <a16:creationId xmlns:a16="http://schemas.microsoft.com/office/drawing/2014/main" id="{B01D553C-5EA0-47DE-AD2B-5BBD223281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2112"/>
              <a:ext cx="1968" cy="1248"/>
              <a:chOff x="240" y="2112"/>
              <a:chExt cx="1968" cy="1248"/>
            </a:xfrm>
          </p:grpSpPr>
          <p:sp>
            <p:nvSpPr>
              <p:cNvPr id="88173" name="Freeform 38">
                <a:extLst>
                  <a:ext uri="{FF2B5EF4-FFF2-40B4-BE49-F238E27FC236}">
                    <a16:creationId xmlns:a16="http://schemas.microsoft.com/office/drawing/2014/main" id="{88423CC6-93F1-4984-9F64-ECA9AD955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" y="2112"/>
                <a:ext cx="816" cy="1248"/>
              </a:xfrm>
              <a:custGeom>
                <a:avLst/>
                <a:gdLst>
                  <a:gd name="T0" fmla="*/ 0 w 624"/>
                  <a:gd name="T1" fmla="*/ 0 h 1248"/>
                  <a:gd name="T2" fmla="*/ 429 w 624"/>
                  <a:gd name="T3" fmla="*/ 864 h 1248"/>
                  <a:gd name="T4" fmla="*/ 966 w 624"/>
                  <a:gd name="T5" fmla="*/ 480 h 1248"/>
                  <a:gd name="T6" fmla="*/ 1395 w 624"/>
                  <a:gd name="T7" fmla="*/ 1248 h 12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4"/>
                  <a:gd name="T13" fmla="*/ 0 h 1248"/>
                  <a:gd name="T14" fmla="*/ 624 w 624"/>
                  <a:gd name="T15" fmla="*/ 1248 h 12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4" h="1248">
                    <a:moveTo>
                      <a:pt x="0" y="0"/>
                    </a:moveTo>
                    <a:cubicBezTo>
                      <a:pt x="60" y="392"/>
                      <a:pt x="120" y="784"/>
                      <a:pt x="192" y="864"/>
                    </a:cubicBezTo>
                    <a:cubicBezTo>
                      <a:pt x="264" y="944"/>
                      <a:pt x="360" y="416"/>
                      <a:pt x="432" y="480"/>
                    </a:cubicBezTo>
                    <a:cubicBezTo>
                      <a:pt x="504" y="544"/>
                      <a:pt x="592" y="1120"/>
                      <a:pt x="624" y="1248"/>
                    </a:cubicBezTo>
                  </a:path>
                </a:pathLst>
              </a:cu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8174" name="Line 39">
                <a:extLst>
                  <a:ext uri="{FF2B5EF4-FFF2-40B4-BE49-F238E27FC236}">
                    <a16:creationId xmlns:a16="http://schemas.microsoft.com/office/drawing/2014/main" id="{977F2E91-4A86-4B25-9D81-E766B4514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0" y="2112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88175" name="Line 40">
                <a:extLst>
                  <a:ext uri="{FF2B5EF4-FFF2-40B4-BE49-F238E27FC236}">
                    <a16:creationId xmlns:a16="http://schemas.microsoft.com/office/drawing/2014/main" id="{9662174F-16DD-409A-9808-F408C5337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32" y="3360"/>
                <a:ext cx="576" cy="0"/>
              </a:xfrm>
              <a:prstGeom prst="line">
                <a:avLst/>
              </a:prstGeom>
              <a:noFill/>
              <a:ln w="25400">
                <a:solidFill>
                  <a:srgbClr val="33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136473" tIns="68237" rIns="136473" bIns="68237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88176" name="Text Box 41">
              <a:extLst>
                <a:ext uri="{FF2B5EF4-FFF2-40B4-BE49-F238E27FC236}">
                  <a16:creationId xmlns:a16="http://schemas.microsoft.com/office/drawing/2014/main" id="{0DC87A4B-7322-4478-AE9C-77FBB3975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" y="2283"/>
              <a:ext cx="337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19414" tIns="59707" rIns="119414" bIns="5970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88177" name="Text Box 42">
              <a:extLst>
                <a:ext uri="{FF2B5EF4-FFF2-40B4-BE49-F238E27FC236}">
                  <a16:creationId xmlns:a16="http://schemas.microsoft.com/office/drawing/2014/main" id="{FF27FA05-562A-4544-8332-3F240ECFE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6" y="2283"/>
              <a:ext cx="337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19414" tIns="59707" rIns="119414" bIns="5970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88178" name="Text Box 43">
              <a:extLst>
                <a:ext uri="{FF2B5EF4-FFF2-40B4-BE49-F238E27FC236}">
                  <a16:creationId xmlns:a16="http://schemas.microsoft.com/office/drawing/2014/main" id="{6AEF4563-CF9C-4FDE-9AB4-D0FB87F9D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8" y="2283"/>
              <a:ext cx="337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19414" tIns="59707" rIns="119414" bIns="59707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ru-RU">
                  <a:cs typeface="Arial" panose="020B0604020202020204" pitchFamily="34" charset="0"/>
                </a:rPr>
                <a:t>S</a:t>
              </a:r>
            </a:p>
          </p:txBody>
        </p:sp>
        <p:graphicFrame>
          <p:nvGraphicFramePr>
            <p:cNvPr id="88179" name="Object 44">
              <a:extLst>
                <a:ext uri="{FF2B5EF4-FFF2-40B4-BE49-F238E27FC236}">
                  <a16:creationId xmlns:a16="http://schemas.microsoft.com/office/drawing/2014/main" id="{D33CF44F-5D76-4824-BAA4-4622F138DD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0" y="2016"/>
            <a:ext cx="167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12" name="Équation" r:id="rId11" imgW="139680" imgH="164880" progId="Equation.3">
                    <p:embed/>
                  </p:oleObj>
                </mc:Choice>
                <mc:Fallback>
                  <p:oleObj name="Équation" r:id="rId11" imgW="139680" imgH="164880" progId="Equation.3">
                    <p:embed/>
                    <p:pic>
                      <p:nvPicPr>
                        <p:cNvPr id="0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2016"/>
                          <a:ext cx="167" cy="1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180" name="Object 45">
              <a:extLst>
                <a:ext uri="{FF2B5EF4-FFF2-40B4-BE49-F238E27FC236}">
                  <a16:creationId xmlns:a16="http://schemas.microsoft.com/office/drawing/2014/main" id="{1582E876-00C6-47A2-AD1B-E50DEB3B7D1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81" y="3264"/>
            <a:ext cx="302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13" name="Équation" r:id="rId12" imgW="253800" imgH="164880" progId="Equation.3">
                    <p:embed/>
                  </p:oleObj>
                </mc:Choice>
                <mc:Fallback>
                  <p:oleObj name="Équation" r:id="rId12" imgW="253800" imgH="164880" progId="Equation.3">
                    <p:embed/>
                    <p:pic>
                      <p:nvPicPr>
                        <p:cNvPr id="0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1" y="3264"/>
                          <a:ext cx="302" cy="1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8181" name="Rectangle 117">
            <a:extLst>
              <a:ext uri="{FF2B5EF4-FFF2-40B4-BE49-F238E27FC236}">
                <a16:creationId xmlns:a16="http://schemas.microsoft.com/office/drawing/2014/main" id="{BE4C4F69-237A-411A-AC09-8914B76AB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205038"/>
            <a:ext cx="3127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/>
              <a:t>Frolov, et.al. Nature Physics 4, 32 (2008)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F159F548-FAB1-4E4E-BF58-551D985315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0"/>
            <a:ext cx="8355013" cy="746125"/>
          </a:xfrm>
        </p:spPr>
        <p:txBody>
          <a:bodyPr/>
          <a:lstStyle/>
          <a:p>
            <a:pPr eaLnBrk="1" hangingPunct="1"/>
            <a:r>
              <a:rPr lang="en-US" altLang="ru-RU" sz="2800" b="1">
                <a:solidFill>
                  <a:srgbClr val="993300"/>
                </a:solidFill>
              </a:rPr>
              <a:t>Superconducting digital electronics</a:t>
            </a:r>
            <a:endParaRPr lang="en-US" altLang="ru-RU" sz="2800" b="1">
              <a:solidFill>
                <a:srgbClr val="993300"/>
              </a:solidFill>
              <a:sym typeface="Symbol" panose="05050102010706020507" pitchFamily="18" charset="2"/>
            </a:endParaRPr>
          </a:p>
        </p:txBody>
      </p:sp>
      <p:sp>
        <p:nvSpPr>
          <p:cNvPr id="58372" name="Text Box 18">
            <a:extLst>
              <a:ext uri="{FF2B5EF4-FFF2-40B4-BE49-F238E27FC236}">
                <a16:creationId xmlns:a16="http://schemas.microsoft.com/office/drawing/2014/main" id="{186F0E77-558E-4FB4-935F-0C74890AD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65175"/>
            <a:ext cx="89646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 in Russia in 19</a:t>
            </a:r>
            <a:r>
              <a:rPr lang="ru-RU" altLang="ru-RU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85:</a:t>
            </a:r>
            <a:r>
              <a:rPr lang="en-US" altLang="ru-RU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ru-RU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RSFQ –logic</a:t>
            </a:r>
            <a:r>
              <a:rPr lang="ru-RU" altLang="ru-RU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altLang="ru-RU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Single Flux Quantum logic</a:t>
            </a:r>
            <a:r>
              <a:rPr lang="en-US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en-US" altLang="ru-RU">
                <a:solidFill>
                  <a:srgbClr val="993300"/>
                </a:solidFill>
              </a:rPr>
              <a:t>Based on storage of the magnetic flux quanta</a:t>
            </a:r>
            <a:r>
              <a:rPr lang="ru-RU" altLang="ru-RU">
                <a:solidFill>
                  <a:srgbClr val="993300"/>
                </a:solidFill>
              </a:rPr>
              <a:t> </a:t>
            </a:r>
            <a:r>
              <a:rPr lang="ru-RU" altLang="ru-RU" sz="2000">
                <a:solidFill>
                  <a:srgbClr val="FF0000"/>
                </a:solidFill>
                <a:sym typeface="Symbol" panose="05050102010706020507" pitchFamily="18" charset="2"/>
              </a:rPr>
              <a:t></a:t>
            </a:r>
            <a:r>
              <a:rPr lang="en-US" altLang="ru-RU" sz="2000" baseline="-25000">
                <a:solidFill>
                  <a:srgbClr val="FF0000"/>
                </a:solidFill>
                <a:sym typeface="Symbol" panose="05050102010706020507" pitchFamily="18" charset="2"/>
              </a:rPr>
              <a:t>0</a:t>
            </a:r>
            <a:r>
              <a:rPr lang="en-US" altLang="ru-RU" sz="2000">
                <a:solidFill>
                  <a:srgbClr val="FF3300"/>
                </a:solidFill>
                <a:sym typeface="Symbol" panose="05050102010706020507" pitchFamily="18" charset="2"/>
              </a:rPr>
              <a:t> = </a:t>
            </a:r>
            <a:r>
              <a:rPr lang="en-US" altLang="ru-RU" sz="2000" i="1">
                <a:solidFill>
                  <a:srgbClr val="FF3300"/>
                </a:solidFill>
                <a:sym typeface="Symbol" panose="05050102010706020507" pitchFamily="18" charset="2"/>
              </a:rPr>
              <a:t>h/</a:t>
            </a:r>
            <a:r>
              <a:rPr lang="en-US" altLang="ru-RU" sz="2000">
                <a:solidFill>
                  <a:srgbClr val="FF3300"/>
                </a:solidFill>
                <a:sym typeface="Symbol" panose="05050102010706020507" pitchFamily="18" charset="2"/>
              </a:rPr>
              <a:t>(</a:t>
            </a:r>
            <a:r>
              <a:rPr lang="en-US" altLang="ru-RU" sz="2000" i="1">
                <a:solidFill>
                  <a:srgbClr val="FF3300"/>
                </a:solidFill>
              </a:rPr>
              <a:t>2e</a:t>
            </a:r>
            <a:r>
              <a:rPr lang="en-US" altLang="ru-RU" sz="2000">
                <a:solidFill>
                  <a:srgbClr val="FF3300"/>
                </a:solidFill>
                <a:sym typeface="Symbol" panose="05050102010706020507" pitchFamily="18" charset="2"/>
              </a:rPr>
              <a:t>) = 2.07×10−15 </a:t>
            </a:r>
            <a:r>
              <a:rPr lang="ru-RU" altLang="ru-RU" sz="2000">
                <a:solidFill>
                  <a:srgbClr val="FF3300"/>
                </a:solidFill>
                <a:sym typeface="Symbol" panose="05050102010706020507" pitchFamily="18" charset="2"/>
              </a:rPr>
              <a:t> </a:t>
            </a:r>
            <a:r>
              <a:rPr lang="en-US" altLang="ru-RU" sz="2000">
                <a:solidFill>
                  <a:srgbClr val="FF3300"/>
                </a:solidFill>
                <a:sym typeface="Symbol" panose="05050102010706020507" pitchFamily="18" charset="2"/>
              </a:rPr>
              <a:t>Wb</a:t>
            </a:r>
            <a:r>
              <a:rPr lang="ru-RU" altLang="ru-RU" sz="2000">
                <a:solidFill>
                  <a:srgbClr val="993300"/>
                </a:solidFill>
                <a:sym typeface="Symbol" panose="05050102010706020507" pitchFamily="18" charset="2"/>
              </a:rPr>
              <a:t> </a:t>
            </a:r>
            <a:r>
              <a:rPr lang="en-US" altLang="ru-RU" sz="2000">
                <a:solidFill>
                  <a:srgbClr val="993300"/>
                </a:solidFill>
                <a:sym typeface="Symbol" panose="05050102010706020507" pitchFamily="18" charset="2"/>
              </a:rPr>
              <a:t>   </a:t>
            </a:r>
          </a:p>
          <a:p>
            <a:pPr eaLnBrk="1" hangingPunct="1"/>
            <a:endParaRPr lang="en-US" altLang="ru-RU" sz="2000"/>
          </a:p>
          <a:p>
            <a:pPr eaLnBrk="1" hangingPunct="1"/>
            <a:endParaRPr lang="ru-RU" altLang="ru-RU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de-DE" altLang="ru-RU" sz="22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sz="2200" b="1" i="1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4" name="Rectangle 3">
            <a:extLst>
              <a:ext uri="{FF2B5EF4-FFF2-40B4-BE49-F238E27FC236}">
                <a16:creationId xmlns:a16="http://schemas.microsoft.com/office/drawing/2014/main" id="{2461F99E-00F2-4068-BEF6-32CD363E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060575"/>
            <a:ext cx="8642350" cy="43926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ru-RU" sz="2400" b="1">
                <a:solidFill>
                  <a:srgbClr val="CC3300"/>
                </a:solidFill>
                <a:sym typeface="Symbol" panose="05050102010706020507" pitchFamily="18" charset="2"/>
              </a:rPr>
              <a:t>Josephson magnetic memory based on the SFS </a:t>
            </a:r>
            <a:r>
              <a:rPr lang="en-US" altLang="ru-RU" sz="2400" b="1">
                <a:solidFill>
                  <a:srgbClr val="CC3300"/>
                </a:solidFill>
              </a:rPr>
              <a:t>junction </a:t>
            </a:r>
            <a:r>
              <a:rPr lang="en-US" altLang="ru-RU" sz="2400" b="1">
                <a:solidFill>
                  <a:srgbClr val="CC3300"/>
                </a:solidFill>
                <a:sym typeface="Symbol" panose="05050102010706020507" pitchFamily="18" charset="2"/>
              </a:rPr>
              <a:t>(MJJ) 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ru-RU" sz="2400" b="1">
                <a:solidFill>
                  <a:srgbClr val="CC3300"/>
                </a:solidFill>
              </a:rPr>
              <a:t>Complementary classical </a:t>
            </a:r>
            <a:r>
              <a:rPr lang="en-US" altLang="ru-RU" sz="2400" b="1">
                <a:solidFill>
                  <a:srgbClr val="CC3300"/>
                </a:solidFill>
                <a:sym typeface="Symbol" panose="05050102010706020507" pitchFamily="18" charset="2"/>
              </a:rPr>
              <a:t>-</a:t>
            </a:r>
            <a:r>
              <a:rPr lang="en-US" altLang="ru-RU" sz="2400" b="1">
                <a:solidFill>
                  <a:srgbClr val="CC3300"/>
                </a:solidFill>
              </a:rPr>
              <a:t>SFQ-cell and </a:t>
            </a:r>
            <a:r>
              <a:rPr lang="en-US" altLang="ru-RU" sz="2400" b="1">
                <a:solidFill>
                  <a:srgbClr val="CC3300"/>
                </a:solidFill>
                <a:sym typeface="Symbol" panose="05050102010706020507" pitchFamily="18" charset="2"/>
              </a:rPr>
              <a:t>-</a:t>
            </a:r>
            <a:r>
              <a:rPr lang="en-US" altLang="ru-RU" sz="2400" b="1">
                <a:solidFill>
                  <a:srgbClr val="CC3300"/>
                </a:solidFill>
              </a:rPr>
              <a:t>SFQ- </a:t>
            </a:r>
            <a:r>
              <a:rPr lang="en-US" altLang="ru-RU" sz="2400" b="1">
                <a:solidFill>
                  <a:srgbClr val="CC3300"/>
                </a:solidFill>
                <a:sym typeface="Symbol" panose="05050102010706020507" pitchFamily="18" charset="2"/>
              </a:rPr>
              <a:t>Toggle Flip-Flop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ru-RU" sz="2400" b="1">
                <a:solidFill>
                  <a:srgbClr val="CC3300"/>
                </a:solidFill>
                <a:sym typeface="Symbol" panose="05050102010706020507" pitchFamily="18" charset="2"/>
              </a:rPr>
              <a:t>RSFQ-logic operations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en-US" altLang="ru-RU" sz="2400" b="1">
                <a:solidFill>
                  <a:srgbClr val="CC3300"/>
                </a:solidFill>
                <a:sym typeface="Symbol" panose="05050102010706020507" pitchFamily="18" charset="2"/>
              </a:rPr>
              <a:t>Superconducting data lines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Char char="·"/>
            </a:pPr>
            <a:endParaRPr lang="en-US" altLang="ru-RU" sz="2400" b="1">
              <a:solidFill>
                <a:srgbClr val="CC3300"/>
              </a:solidFill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ru-RU" sz="2400" b="1">
                <a:solidFill>
                  <a:srgbClr val="000099"/>
                </a:solidFill>
                <a:sym typeface="Symbol" panose="05050102010706020507" pitchFamily="18" charset="2"/>
              </a:rPr>
              <a:t>Advantages:</a:t>
            </a:r>
            <a:r>
              <a:rPr lang="en-US" altLang="ru-RU" sz="2400" b="1">
                <a:solidFill>
                  <a:srgbClr val="CC3300"/>
                </a:solidFill>
                <a:sym typeface="Symbol" panose="05050102010706020507" pitchFamily="18" charset="2"/>
              </a:rPr>
              <a:t> </a:t>
            </a:r>
            <a:endParaRPr lang="ru-RU" altLang="ru-RU" sz="2400" b="1">
              <a:solidFill>
                <a:srgbClr val="CC3300"/>
              </a:solidFill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endParaRPr lang="ru-RU" altLang="ru-RU" sz="2400" b="1">
              <a:solidFill>
                <a:srgbClr val="CC3300"/>
              </a:solidFill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ru-RU" altLang="ru-RU" sz="2400" b="1">
                <a:solidFill>
                  <a:srgbClr val="CC3300"/>
                </a:solidFill>
                <a:sym typeface="Symbol" panose="05050102010706020507" pitchFamily="18" charset="2"/>
              </a:rPr>
              <a:t>	</a:t>
            </a:r>
            <a:r>
              <a:rPr lang="en-US" altLang="ru-RU" sz="2400" b="1">
                <a:solidFill>
                  <a:srgbClr val="006600"/>
                </a:solidFill>
                <a:sym typeface="Symbol" panose="05050102010706020507" pitchFamily="18" charset="2"/>
              </a:rPr>
              <a:t>High frequencies:  20 - 700 GHz</a:t>
            </a:r>
            <a:endParaRPr lang="ru-RU" altLang="ru-RU" sz="2400" b="1">
              <a:solidFill>
                <a:srgbClr val="006600"/>
              </a:solidFill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ru-RU" sz="2400" b="1">
              <a:solidFill>
                <a:srgbClr val="006600"/>
              </a:solidFill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ru-RU" sz="2400" b="1">
                <a:solidFill>
                  <a:srgbClr val="006600"/>
                </a:solidFill>
                <a:sym typeface="Symbol" panose="05050102010706020507" pitchFamily="18" charset="2"/>
              </a:rPr>
              <a:t>	</a:t>
            </a:r>
            <a:r>
              <a:rPr lang="en-US" altLang="ru-RU" sz="2400" b="1">
                <a:solidFill>
                  <a:srgbClr val="006600"/>
                </a:solidFill>
              </a:rPr>
              <a:t>Ultra-low power, can be used for reversible computing</a:t>
            </a:r>
            <a:endParaRPr lang="en-US" altLang="ru-RU" sz="2400" b="1">
              <a:solidFill>
                <a:srgbClr val="006600"/>
              </a:solidFill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ru-RU" sz="2400" b="1">
              <a:solidFill>
                <a:srgbClr val="006600"/>
              </a:solidFill>
              <a:sym typeface="Symbol" panose="05050102010706020507" pitchFamily="18" charset="2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GB" altLang="ru-RU" sz="2400" b="1">
                <a:cs typeface="Times New Roman" panose="02020603050405020304" pitchFamily="18" charset="0"/>
              </a:rPr>
              <a:t>All these achievements may present a base for the development of the new type of advanced electronics – cryogenic nanoelectronics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15728</TotalTime>
  <Words>1069</Words>
  <Application>Microsoft Office PowerPoint</Application>
  <PresentationFormat>Экран (4:3)</PresentationFormat>
  <Paragraphs>256</Paragraphs>
  <Slides>28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40" baseType="lpstr">
      <vt:lpstr>Arial</vt:lpstr>
      <vt:lpstr>Arial Unicode MS</vt:lpstr>
      <vt:lpstr>Calibri</vt:lpstr>
      <vt:lpstr>Comic Sans MS</vt:lpstr>
      <vt:lpstr>Helvetica</vt:lpstr>
      <vt:lpstr>Symbol</vt:lpstr>
      <vt:lpstr>Times New Roman</vt:lpstr>
      <vt:lpstr>Оформление по умолчанию</vt:lpstr>
      <vt:lpstr>Equation</vt:lpstr>
      <vt:lpstr>Équation</vt:lpstr>
      <vt:lpstr>Точечный рисунок</vt:lpstr>
      <vt:lpstr>Bitmap Image</vt:lpstr>
      <vt:lpstr>Сверхпроводящие наноструктуры для  электроники будущего</vt:lpstr>
      <vt:lpstr>Сверхпроводниковая спинтроника, как часть наноэлектроники квантовых систем </vt:lpstr>
      <vt:lpstr>Сверхпроводящие наноструктуры</vt:lpstr>
      <vt:lpstr>Сверхпроводимость</vt:lpstr>
      <vt:lpstr>Джозефсоновский переход</vt:lpstr>
      <vt:lpstr>Компьютеры на сверхпроводниках</vt:lpstr>
      <vt:lpstr>RSFQ-logic principles</vt:lpstr>
      <vt:lpstr>Презентация PowerPoint</vt:lpstr>
      <vt:lpstr>Superconducting digital electronics</vt:lpstr>
      <vt:lpstr>Презентация PowerPoint</vt:lpstr>
      <vt:lpstr>* Теория сверхпроводимости * Макроскопическое квантовое туннеллирование (эффект Джозефсона) * Антагонизм и сосуществование сверхпроводимости и магнетизма * Триплетная сверхпроводимость * Квантовые свойства нанообъектов для вычислительных систем</vt:lpstr>
      <vt:lpstr>Какие существуют кубиты?</vt:lpstr>
      <vt:lpstr>Презентация PowerPoint</vt:lpstr>
      <vt:lpstr>Сверхпроводниковый кубит</vt:lpstr>
      <vt:lpstr>Сверхпроводящий кубит (тихий)</vt:lpstr>
      <vt:lpstr>Superconducting qubits</vt:lpstr>
      <vt:lpstr>Квантовый отжиг</vt:lpstr>
      <vt:lpstr>«Квантовый компьютер» компании D-Wave</vt:lpstr>
      <vt:lpstr>Исследования 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LS ISSP RAS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LS-leader</dc:creator>
  <cp:lastModifiedBy>Natasha</cp:lastModifiedBy>
  <cp:revision>290</cp:revision>
  <dcterms:created xsi:type="dcterms:W3CDTF">2007-09-12T15:40:41Z</dcterms:created>
  <dcterms:modified xsi:type="dcterms:W3CDTF">2019-01-18T19:36:34Z</dcterms:modified>
</cp:coreProperties>
</file>