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Nunito"/>
      <p:regular r:id="rId25"/>
      <p:bold r:id="rId26"/>
      <p:italic r:id="rId27"/>
      <p:boldItalic r:id="rId28"/>
    </p:embeddedFont>
    <p:embeddedFont>
      <p:font typeface="Merriweather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Павел Кучин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erriweather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erriweather-italic.fntdata"/><Relationship Id="rId30" Type="http://schemas.openxmlformats.org/officeDocument/2006/relationships/font" Target="fonts/Merriweather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Merriweather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8-11-13T20:50:49.587">
    <p:pos x="516" y="129"/>
    <p:text>Алгоритм работы с программой -звучит неправильно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7e6c756e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7e6c756e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7e6c756e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7e6c756e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5e6ebe550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5e6ebe550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6e3a7c59d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6e3a7c59d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5dc4ea6a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5dc4ea6a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6e3a7c59d_7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6e3a7c59d_7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6e3a7c59d_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6e3a7c59d_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6e3a7c59d_4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6e3a7c59d_4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6e3a7c59d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6e3a7c59d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5dc4ea6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5dc4ea6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5e0dddf7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5e0dddf7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7e6c756e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7e6c756e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5dc4ea6a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5dc4ea6a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6e3a7c59d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6e3a7c59d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6e3a7c59d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6e3a7c59d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5e6ebe550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5e6ebe550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7e6c756e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7e6c756e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p14:dur="40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2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1.xml"/><Relationship Id="rId4" Type="http://schemas.openxmlformats.org/officeDocument/2006/relationships/image" Target="../media/image27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790350" y="1241100"/>
            <a:ext cx="7878900" cy="22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Виртуальная реконструкция ex-vivo диссекции проводящих путей головного мозга человека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6144250" y="3819000"/>
            <a:ext cx="2722800" cy="1081500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Стрельцов Макар Андреевич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Галигеров Владислав Сергеевич</a:t>
            </a:r>
            <a:br>
              <a:rPr lang="ru" sz="1200"/>
            </a:br>
            <a:r>
              <a:rPr lang="ru" sz="1200"/>
              <a:t>Кучин Павел Андреевич</a:t>
            </a:r>
            <a:br>
              <a:rPr lang="ru" sz="1200"/>
            </a:br>
            <a:r>
              <a:rPr lang="ru" sz="1200"/>
              <a:t>Островский Всеволод Петрович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Неврюзин Андрей Михайлович</a:t>
            </a:r>
            <a:br>
              <a:rPr lang="ru" sz="1200"/>
            </a:b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 txBox="1"/>
          <p:nvPr>
            <p:ph type="title"/>
          </p:nvPr>
        </p:nvSpPr>
        <p:spPr>
          <a:xfrm>
            <a:off x="739700" y="218350"/>
            <a:ext cx="35001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Сборка модели</a:t>
            </a: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316400" y="2891825"/>
            <a:ext cx="8624100" cy="16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Добавляется</a:t>
            </a: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.obj файл, который содержит модель внешней оболочки - </a:t>
            </a:r>
            <a:r>
              <a:rPr i="1"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исходная модель</a:t>
            </a: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Добавляется .obj файл, который содержит модель препарата, над которым провели диссекцию - </a:t>
            </a:r>
            <a:r>
              <a:rPr i="1"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модель со срезом</a:t>
            </a: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Пользователь ассоциирует </a:t>
            </a:r>
            <a:r>
              <a:rPr i="1"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модель со срезом</a:t>
            </a: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i="1"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исходной модели</a:t>
            </a: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по нескольким точкам.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1434900" y="2516550"/>
            <a:ext cx="16557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Исходная модель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3414275" y="2516550"/>
            <a:ext cx="17880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Модели со срезом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22"/>
          <p:cNvSpPr/>
          <p:nvPr/>
        </p:nvSpPr>
        <p:spPr>
          <a:xfrm>
            <a:off x="2913950" y="1643938"/>
            <a:ext cx="397500" cy="366600"/>
          </a:xfrm>
          <a:prstGeom prst="mathPlus">
            <a:avLst>
              <a:gd fmla="val 27741" name="adj1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"/>
          <p:cNvSpPr/>
          <p:nvPr/>
        </p:nvSpPr>
        <p:spPr>
          <a:xfrm>
            <a:off x="5397425" y="1643950"/>
            <a:ext cx="500400" cy="3666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2"/>
          <p:cNvPicPr preferRelativeResize="0"/>
          <p:nvPr/>
        </p:nvPicPr>
        <p:blipFill rotWithShape="1">
          <a:blip r:embed="rId3">
            <a:alphaModFix/>
          </a:blip>
          <a:srcRect b="59320" l="5220" r="61333" t="4420"/>
          <a:stretch/>
        </p:blipFill>
        <p:spPr>
          <a:xfrm>
            <a:off x="3463350" y="1037525"/>
            <a:ext cx="1739027" cy="15082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2"/>
          <p:cNvCxnSpPr/>
          <p:nvPr/>
        </p:nvCxnSpPr>
        <p:spPr>
          <a:xfrm>
            <a:off x="4385600" y="1226250"/>
            <a:ext cx="22200" cy="58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12" name="Google Shape;212;p22"/>
          <p:cNvCxnSpPr/>
          <p:nvPr/>
        </p:nvCxnSpPr>
        <p:spPr>
          <a:xfrm>
            <a:off x="4022925" y="1945013"/>
            <a:ext cx="22200" cy="58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13" name="Google Shape;213;p22"/>
          <p:cNvCxnSpPr/>
          <p:nvPr/>
        </p:nvCxnSpPr>
        <p:spPr>
          <a:xfrm>
            <a:off x="4970025" y="1840075"/>
            <a:ext cx="22200" cy="58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pic>
        <p:nvPicPr>
          <p:cNvPr id="214" name="Google Shape;2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428" y="1028800"/>
            <a:ext cx="1859700" cy="16188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cxnSp>
        <p:nvCxnSpPr>
          <p:cNvPr id="215" name="Google Shape;215;p22"/>
          <p:cNvCxnSpPr/>
          <p:nvPr/>
        </p:nvCxnSpPr>
        <p:spPr>
          <a:xfrm>
            <a:off x="1504225" y="2039988"/>
            <a:ext cx="22200" cy="58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16" name="Google Shape;216;p22"/>
          <p:cNvCxnSpPr/>
          <p:nvPr/>
        </p:nvCxnSpPr>
        <p:spPr>
          <a:xfrm>
            <a:off x="1865175" y="1373463"/>
            <a:ext cx="22200" cy="58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0425" y="868100"/>
            <a:ext cx="2121900" cy="18471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cxnSp>
        <p:nvCxnSpPr>
          <p:cNvPr id="218" name="Google Shape;218;p22"/>
          <p:cNvCxnSpPr/>
          <p:nvPr/>
        </p:nvCxnSpPr>
        <p:spPr>
          <a:xfrm>
            <a:off x="2478650" y="1945000"/>
            <a:ext cx="22200" cy="58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219" name="Google Shape;219;p22"/>
          <p:cNvSpPr txBox="1"/>
          <p:nvPr/>
        </p:nvSpPr>
        <p:spPr>
          <a:xfrm>
            <a:off x="6041225" y="2516550"/>
            <a:ext cx="17880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Результат сборки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20" name="Google Shape;220;p22"/>
          <p:cNvCxnSpPr/>
          <p:nvPr/>
        </p:nvCxnSpPr>
        <p:spPr>
          <a:xfrm flipH="1">
            <a:off x="6164875" y="1078025"/>
            <a:ext cx="478200" cy="978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22"/>
          <p:cNvCxnSpPr/>
          <p:nvPr/>
        </p:nvCxnSpPr>
        <p:spPr>
          <a:xfrm flipH="1" rot="10800000">
            <a:off x="6261975" y="1037525"/>
            <a:ext cx="603300" cy="1059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2"/>
          <p:cNvCxnSpPr/>
          <p:nvPr/>
        </p:nvCxnSpPr>
        <p:spPr>
          <a:xfrm flipH="1" rot="10800000">
            <a:off x="5997075" y="1125600"/>
            <a:ext cx="419400" cy="853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450" y="1654475"/>
            <a:ext cx="2862400" cy="318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 txBox="1"/>
          <p:nvPr>
            <p:ph type="title"/>
          </p:nvPr>
        </p:nvSpPr>
        <p:spPr>
          <a:xfrm>
            <a:off x="762600" y="207275"/>
            <a:ext cx="3809400" cy="6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Сборка модели</a:t>
            </a:r>
            <a:endParaRPr/>
          </a:p>
        </p:txBody>
      </p:sp>
      <p:sp>
        <p:nvSpPr>
          <p:cNvPr id="229" name="Google Shape;229;p23"/>
          <p:cNvSpPr txBox="1"/>
          <p:nvPr/>
        </p:nvSpPr>
        <p:spPr>
          <a:xfrm>
            <a:off x="912950" y="1204400"/>
            <a:ext cx="78393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Автоматически высчитывается разница между исходной моделью и моделью со срезом и записывается в редактор слоев как срез.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2524400" y="2292425"/>
            <a:ext cx="2266500" cy="481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Исходная модель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2524400" y="3378500"/>
            <a:ext cx="2266500" cy="481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Срез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 rotWithShape="1">
          <a:blip r:embed="rId4">
            <a:alphaModFix/>
          </a:blip>
          <a:srcRect b="66369" l="3673" r="65504" t="2369"/>
          <a:stretch/>
        </p:blipFill>
        <p:spPr>
          <a:xfrm>
            <a:off x="629326" y="3280174"/>
            <a:ext cx="1615578" cy="1310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23"/>
          <p:cNvCxnSpPr>
            <a:stCxn id="231" idx="1"/>
          </p:cNvCxnSpPr>
          <p:nvPr/>
        </p:nvCxnSpPr>
        <p:spPr>
          <a:xfrm flipH="1">
            <a:off x="1118600" y="3619400"/>
            <a:ext cx="1405800" cy="192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" name="Google Shape;234;p23"/>
          <p:cNvCxnSpPr/>
          <p:nvPr/>
        </p:nvCxnSpPr>
        <p:spPr>
          <a:xfrm flipH="1">
            <a:off x="831650" y="3436350"/>
            <a:ext cx="522300" cy="8022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p23"/>
          <p:cNvSpPr/>
          <p:nvPr/>
        </p:nvSpPr>
        <p:spPr>
          <a:xfrm>
            <a:off x="2524400" y="2837225"/>
            <a:ext cx="2266500" cy="481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Модель со срезом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6" name="Google Shape;2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151" y="1963100"/>
            <a:ext cx="1545600" cy="13452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cxnSp>
        <p:nvCxnSpPr>
          <p:cNvPr id="237" name="Google Shape;237;p23"/>
          <p:cNvCxnSpPr>
            <a:endCxn id="236" idx="3"/>
          </p:cNvCxnSpPr>
          <p:nvPr/>
        </p:nvCxnSpPr>
        <p:spPr>
          <a:xfrm flipH="1">
            <a:off x="2040751" y="2531300"/>
            <a:ext cx="498000" cy="104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8" name="Google Shape;238;p23"/>
          <p:cNvCxnSpPr/>
          <p:nvPr/>
        </p:nvCxnSpPr>
        <p:spPr>
          <a:xfrm flipH="1" rot="10800000">
            <a:off x="4812375" y="2465150"/>
            <a:ext cx="1427400" cy="88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9" name="Google Shape;239;p23"/>
          <p:cNvCxnSpPr/>
          <p:nvPr/>
        </p:nvCxnSpPr>
        <p:spPr>
          <a:xfrm flipH="1" rot="10800000">
            <a:off x="4812375" y="2921175"/>
            <a:ext cx="1412700" cy="1767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0" name="Google Shape;240;p23"/>
          <p:cNvCxnSpPr/>
          <p:nvPr/>
        </p:nvCxnSpPr>
        <p:spPr>
          <a:xfrm>
            <a:off x="4805025" y="3657100"/>
            <a:ext cx="1353900" cy="44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1" name="Google Shape;241;p23"/>
          <p:cNvCxnSpPr/>
          <p:nvPr/>
        </p:nvCxnSpPr>
        <p:spPr>
          <a:xfrm>
            <a:off x="6261250" y="2533325"/>
            <a:ext cx="4929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23"/>
          <p:cNvCxnSpPr/>
          <p:nvPr/>
        </p:nvCxnSpPr>
        <p:spPr>
          <a:xfrm>
            <a:off x="6261250" y="2977050"/>
            <a:ext cx="4929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23"/>
          <p:cNvCxnSpPr/>
          <p:nvPr/>
        </p:nvCxnSpPr>
        <p:spPr>
          <a:xfrm>
            <a:off x="6261250" y="3752350"/>
            <a:ext cx="4929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23"/>
          <p:cNvCxnSpPr/>
          <p:nvPr/>
        </p:nvCxnSpPr>
        <p:spPr>
          <a:xfrm flipH="1">
            <a:off x="2045725" y="3097875"/>
            <a:ext cx="478200" cy="419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/>
          <p:nvPr>
            <p:ph type="title"/>
          </p:nvPr>
        </p:nvSpPr>
        <p:spPr>
          <a:xfrm>
            <a:off x="748088" y="1909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Совмещение среза с фото</a:t>
            </a:r>
            <a:endParaRPr/>
          </a:p>
        </p:txBody>
      </p:sp>
      <p:pic>
        <p:nvPicPr>
          <p:cNvPr id="250" name="Google Shape;2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825" y="973775"/>
            <a:ext cx="4752224" cy="38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"/>
          <p:cNvSpPr txBox="1"/>
          <p:nvPr>
            <p:ph type="title"/>
          </p:nvPr>
        </p:nvSpPr>
        <p:spPr>
          <a:xfrm>
            <a:off x="436400" y="0"/>
            <a:ext cx="6715800" cy="103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/>
              <a:t>Реализация процесса рисова</a:t>
            </a:r>
            <a:endParaRPr sz="5000"/>
          </a:p>
        </p:txBody>
      </p:sp>
      <p:pic>
        <p:nvPicPr>
          <p:cNvPr id="256" name="Google Shape;2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16" y="1030500"/>
            <a:ext cx="8428411" cy="399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"/>
          <p:cNvSpPr txBox="1"/>
          <p:nvPr>
            <p:ph type="title"/>
          </p:nvPr>
        </p:nvSpPr>
        <p:spPr>
          <a:xfrm>
            <a:off x="855950" y="6034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Рисование </a:t>
            </a:r>
            <a:endParaRPr/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252" y="603388"/>
            <a:ext cx="3966476" cy="39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 txBox="1"/>
          <p:nvPr>
            <p:ph idx="1" type="body"/>
          </p:nvPr>
        </p:nvSpPr>
        <p:spPr>
          <a:xfrm>
            <a:off x="555475" y="1558000"/>
            <a:ext cx="4611300" cy="27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Создание инструмента для рисования на поверхности слоя.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1" marL="8953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○"/>
            </a:pPr>
            <a:r>
              <a:rPr lang="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Пользователь сможет выделять области срезов мозга. 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Создание нового объекта - линии и записи его в редактор слоев.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1599" lvl="1" marL="899999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○"/>
            </a:pPr>
            <a:r>
              <a:rPr lang="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 будет виден при вращении слоя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 txBox="1"/>
          <p:nvPr>
            <p:ph type="title"/>
          </p:nvPr>
        </p:nvSpPr>
        <p:spPr>
          <a:xfrm>
            <a:off x="819075" y="203250"/>
            <a:ext cx="7505700" cy="5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Выполнение задания</a:t>
            </a:r>
            <a:endParaRPr/>
          </a:p>
        </p:txBody>
      </p:sp>
      <p:sp>
        <p:nvSpPr>
          <p:cNvPr id="269" name="Google Shape;269;p27"/>
          <p:cNvSpPr txBox="1"/>
          <p:nvPr/>
        </p:nvSpPr>
        <p:spPr>
          <a:xfrm>
            <a:off x="848895" y="1198525"/>
            <a:ext cx="2179200" cy="15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7"/>
          <p:cNvSpPr/>
          <p:nvPr/>
        </p:nvSpPr>
        <p:spPr>
          <a:xfrm>
            <a:off x="802000" y="1496478"/>
            <a:ext cx="2550900" cy="1444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1600" lvl="0" marL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Файлы формата .obj;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1600" lvl="0" marL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Слой, включающий срез и скан;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1606907" y="1022800"/>
            <a:ext cx="9411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erriweather"/>
                <a:ea typeface="Merriweather"/>
                <a:cs typeface="Merriweather"/>
                <a:sym typeface="Merriweather"/>
              </a:rPr>
              <a:t>Вход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482330" y="1921052"/>
            <a:ext cx="2179200" cy="47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выполнение задания</a:t>
            </a:r>
            <a:endParaRPr sz="1300"/>
          </a:p>
        </p:txBody>
      </p:sp>
      <p:sp>
        <p:nvSpPr>
          <p:cNvPr id="273" name="Google Shape;273;p27"/>
          <p:cNvSpPr/>
          <p:nvPr/>
        </p:nvSpPr>
        <p:spPr>
          <a:xfrm>
            <a:off x="5791087" y="1496478"/>
            <a:ext cx="2550900" cy="1444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2575" lvl="0" marL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Объект-рисунок, хранящийся в папке слоя;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7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6553306" y="1022800"/>
            <a:ext cx="11808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erriweather"/>
                <a:ea typeface="Merriweather"/>
                <a:cs typeface="Merriweather"/>
                <a:sym typeface="Merriweather"/>
              </a:rPr>
              <a:t>Выход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75" name="Google Shape;2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975" y="3112600"/>
            <a:ext cx="3708150" cy="163355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6" name="Google Shape;2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823" y="3112575"/>
            <a:ext cx="3708151" cy="163359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/>
          <p:nvPr>
            <p:ph type="title"/>
          </p:nvPr>
        </p:nvSpPr>
        <p:spPr>
          <a:xfrm>
            <a:off x="2185350" y="387350"/>
            <a:ext cx="4773300" cy="7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2"/>
                </a:solidFill>
              </a:rPr>
              <a:t>Роль каждого участника</a:t>
            </a:r>
            <a:r>
              <a:rPr lang="ru"/>
              <a:t> </a:t>
            </a:r>
            <a:endParaRPr/>
          </a:p>
        </p:txBody>
      </p:sp>
      <p:sp>
        <p:nvSpPr>
          <p:cNvPr id="282" name="Google Shape;282;p28"/>
          <p:cNvSpPr txBox="1"/>
          <p:nvPr>
            <p:ph idx="1" type="body"/>
          </p:nvPr>
        </p:nvSpPr>
        <p:spPr>
          <a:xfrm>
            <a:off x="831500" y="1192050"/>
            <a:ext cx="5121300" cy="32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Отображение входных моделей 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2. Сборка модели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3. Отображение модели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4. Рисование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5. Совмещение с фото 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4971776" y="1339693"/>
            <a:ext cx="2496900" cy="4374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3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Владислав Галигеров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4971776" y="2001477"/>
            <a:ext cx="2496900" cy="4374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3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Макар Стрельцов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28"/>
          <p:cNvSpPr/>
          <p:nvPr/>
        </p:nvSpPr>
        <p:spPr>
          <a:xfrm>
            <a:off x="4971776" y="2663281"/>
            <a:ext cx="2496900" cy="4374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3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Всеволод Островский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28"/>
          <p:cNvSpPr/>
          <p:nvPr/>
        </p:nvSpPr>
        <p:spPr>
          <a:xfrm>
            <a:off x="4971776" y="3364925"/>
            <a:ext cx="2496900" cy="4374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3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Павел Кучин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7" name="Google Shape;287;p28"/>
          <p:cNvSpPr/>
          <p:nvPr/>
        </p:nvSpPr>
        <p:spPr>
          <a:xfrm>
            <a:off x="4971776" y="4098278"/>
            <a:ext cx="2496900" cy="4374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3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Андрей Неврюзин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/>
          <p:nvPr>
            <p:ph type="title"/>
          </p:nvPr>
        </p:nvSpPr>
        <p:spPr>
          <a:xfrm>
            <a:off x="1465600" y="312150"/>
            <a:ext cx="69144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Результат - программа </a:t>
            </a:r>
            <a:endParaRPr sz="3600"/>
          </a:p>
        </p:txBody>
      </p:sp>
      <p:sp>
        <p:nvSpPr>
          <p:cNvPr id="293" name="Google Shape;293;p29"/>
          <p:cNvSpPr/>
          <p:nvPr/>
        </p:nvSpPr>
        <p:spPr>
          <a:xfrm>
            <a:off x="1280375" y="2094450"/>
            <a:ext cx="2450400" cy="954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Информационная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5435700" y="2094450"/>
            <a:ext cx="2450400" cy="954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Практическая</a:t>
            </a:r>
            <a:endParaRPr sz="1800"/>
          </a:p>
        </p:txBody>
      </p:sp>
      <p:sp>
        <p:nvSpPr>
          <p:cNvPr id="295" name="Google Shape;295;p29"/>
          <p:cNvSpPr txBox="1"/>
          <p:nvPr/>
        </p:nvSpPr>
        <p:spPr>
          <a:xfrm>
            <a:off x="4034925" y="1030275"/>
            <a:ext cx="11919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</a:t>
            </a:r>
            <a:endParaRPr sz="2400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6" name="Google Shape;296;p29"/>
          <p:cNvCxnSpPr/>
          <p:nvPr/>
        </p:nvCxnSpPr>
        <p:spPr>
          <a:xfrm>
            <a:off x="4569550" y="1523175"/>
            <a:ext cx="706500" cy="70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7" name="Google Shape;297;p29"/>
          <p:cNvCxnSpPr/>
          <p:nvPr/>
        </p:nvCxnSpPr>
        <p:spPr>
          <a:xfrm flipH="1">
            <a:off x="3917100" y="1526925"/>
            <a:ext cx="654900" cy="69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98" name="Google Shape;2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425" y="3091075"/>
            <a:ext cx="1789650" cy="17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5850" y="3204609"/>
            <a:ext cx="2240251" cy="149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 txBox="1"/>
          <p:nvPr>
            <p:ph type="title"/>
          </p:nvPr>
        </p:nvSpPr>
        <p:spPr>
          <a:xfrm>
            <a:off x="819150" y="1959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Сроки</a:t>
            </a:r>
            <a:endParaRPr/>
          </a:p>
        </p:txBody>
      </p:sp>
      <p:sp>
        <p:nvSpPr>
          <p:cNvPr id="305" name="Google Shape;305;p30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913" y="962375"/>
            <a:ext cx="7978174" cy="347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819150" y="2053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Актуальность</a:t>
            </a:r>
            <a:endParaRPr/>
          </a:p>
        </p:txBody>
      </p:sp>
      <p:pic>
        <p:nvPicPr>
          <p:cNvPr id="135" name="Google Shape;13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050" y="2715925"/>
            <a:ext cx="3250500" cy="187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/>
        </p:nvSpPr>
        <p:spPr>
          <a:xfrm>
            <a:off x="819150" y="1305225"/>
            <a:ext cx="3105300" cy="31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Крайне важно понимать пространственную структуру проводящих путей головного мозга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МРТ - самый распространенный способ поиска такой структуры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050" y="431250"/>
            <a:ext cx="3250500" cy="214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/>
          <p:nvPr>
            <p:ph type="title"/>
          </p:nvPr>
        </p:nvSpPr>
        <p:spPr>
          <a:xfrm>
            <a:off x="811800" y="204900"/>
            <a:ext cx="31911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Проблемы МРТ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5"/>
          <p:cNvPicPr preferRelativeResize="0"/>
          <p:nvPr/>
        </p:nvPicPr>
        <p:blipFill rotWithShape="1">
          <a:blip r:embed="rId3">
            <a:alphaModFix/>
          </a:blip>
          <a:srcRect b="0" l="27999" r="28003" t="0"/>
          <a:stretch/>
        </p:blipFill>
        <p:spPr>
          <a:xfrm>
            <a:off x="5267250" y="481350"/>
            <a:ext cx="2090400" cy="209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772500" y="1155275"/>
            <a:ext cx="3799500" cy="31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Вероятностный результат, который может не совпадать с реальной анатомией человека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Черно-белые снимки МРТ плохо передают расположение проводящих путей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250" y="2571750"/>
            <a:ext cx="2090400" cy="209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474600" y="229500"/>
            <a:ext cx="8443800" cy="4684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>
            <p:ph type="title"/>
          </p:nvPr>
        </p:nvSpPr>
        <p:spPr>
          <a:xfrm>
            <a:off x="827025" y="229500"/>
            <a:ext cx="5273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Решение есть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2398825" y="1348500"/>
            <a:ext cx="41574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Решение проблем - анализ результатов ex-vivo диссекции проводящих путей.</a:t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4400325" y="2869750"/>
            <a:ext cx="2730000" cy="1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Наша программа позволит провести такой анализ.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title"/>
          </p:nvPr>
        </p:nvSpPr>
        <p:spPr>
          <a:xfrm>
            <a:off x="806800" y="198225"/>
            <a:ext cx="30945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 работы</a:t>
            </a:r>
            <a:endParaRPr/>
          </a:p>
        </p:txBody>
      </p:sp>
      <p:pic>
        <p:nvPicPr>
          <p:cNvPr id="159" name="Google Shape;159;p17"/>
          <p:cNvPicPr preferRelativeResize="0"/>
          <p:nvPr/>
        </p:nvPicPr>
        <p:blipFill rotWithShape="1">
          <a:blip r:embed="rId3">
            <a:alphaModFix/>
          </a:blip>
          <a:srcRect b="15189" l="0" r="0" t="0"/>
          <a:stretch/>
        </p:blipFill>
        <p:spPr>
          <a:xfrm>
            <a:off x="452950" y="2001475"/>
            <a:ext cx="4326550" cy="28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>
            <p:ph idx="1" type="body"/>
          </p:nvPr>
        </p:nvSpPr>
        <p:spPr>
          <a:xfrm>
            <a:off x="600150" y="1076175"/>
            <a:ext cx="5382000" cy="1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Создание уникального программного продукта для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виртуальной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реконструкции пространственной структуры проводящих путей головного мозга человека по ex-vivo диссекциям кадаверных препаратов.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17"/>
          <p:cNvSpPr/>
          <p:nvPr/>
        </p:nvSpPr>
        <p:spPr>
          <a:xfrm>
            <a:off x="4344275" y="3742900"/>
            <a:ext cx="3394710" cy="577638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Кадаверный - (</a:t>
            </a:r>
            <a:r>
              <a:rPr lang="ru" sz="12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лат. cadaver «труп, мёртвое тело»</a:t>
            </a: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i="1" lang="ru">
                <a:latin typeface="Times New Roman"/>
                <a:ea typeface="Times New Roman"/>
                <a:cs typeface="Times New Roman"/>
                <a:sym typeface="Times New Roman"/>
              </a:rPr>
              <a:t>мед.</a:t>
            </a: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трупный.</a:t>
            </a: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 rotWithShape="1">
          <a:blip r:embed="rId4">
            <a:alphaModFix/>
          </a:blip>
          <a:srcRect b="0" l="16599" r="16599" t="0"/>
          <a:stretch/>
        </p:blipFill>
        <p:spPr>
          <a:xfrm>
            <a:off x="6140550" y="698400"/>
            <a:ext cx="2310600" cy="220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3" name="Google Shape;163;p17"/>
          <p:cNvSpPr/>
          <p:nvPr/>
        </p:nvSpPr>
        <p:spPr>
          <a:xfrm>
            <a:off x="4344275" y="2990225"/>
            <a:ext cx="3394710" cy="577638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Ex vivo</a:t>
            </a: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ru" sz="12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 лат. — «из жизни») </a:t>
            </a: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то, что происходит вне организма</a:t>
            </a: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/>
          <p:nvPr>
            <p:ph type="title"/>
          </p:nvPr>
        </p:nvSpPr>
        <p:spPr>
          <a:xfrm>
            <a:off x="819150" y="2096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Инструментарий разработки</a:t>
            </a:r>
            <a:endParaRPr/>
          </a:p>
        </p:txBody>
      </p:sp>
      <p:pic>
        <p:nvPicPr>
          <p:cNvPr id="169" name="Google Shape;16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49" y="3546175"/>
            <a:ext cx="1373724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950" y="1329713"/>
            <a:ext cx="1373725" cy="13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6600" y="3436275"/>
            <a:ext cx="15204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8482" y="1263800"/>
            <a:ext cx="1742530" cy="10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3668900" y="2024550"/>
            <a:ext cx="50448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The Visualization and Computer Graphics Library (VCG)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5642900" y="3665650"/>
            <a:ext cx="13737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Drake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mini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2208741" y="3425113"/>
            <a:ext cx="1112700" cy="12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Qt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2208750" y="1073975"/>
            <a:ext cx="3951900" cy="18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MeshLab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2625" y="1662250"/>
            <a:ext cx="2893076" cy="2893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>
            <p:ph type="title"/>
          </p:nvPr>
        </p:nvSpPr>
        <p:spPr>
          <a:xfrm>
            <a:off x="819150" y="204975"/>
            <a:ext cx="7505700" cy="9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Алгоритм </a:t>
            </a:r>
            <a:r>
              <a:rPr lang="ru"/>
              <a:t>работы</a:t>
            </a:r>
            <a:r>
              <a:rPr lang="ru"/>
              <a:t> </a:t>
            </a:r>
            <a:endParaRPr/>
          </a:p>
        </p:txBody>
      </p:sp>
      <p:sp>
        <p:nvSpPr>
          <p:cNvPr id="183" name="Google Shape;183;p19"/>
          <p:cNvSpPr txBox="1"/>
          <p:nvPr>
            <p:ph idx="1" type="body"/>
          </p:nvPr>
        </p:nvSpPr>
        <p:spPr>
          <a:xfrm>
            <a:off x="819150" y="1110846"/>
            <a:ext cx="7505700" cy="3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0. Предварительное сканирование модели и обработка сканов в ПО 3d-сканера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 Загрузка модели в программу и размещение в слое 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Сборка модели 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3. Совмещение среза с фото 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4. Рисование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Далее разберем пункты 1-4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4" name="Google Shape;184;p19"/>
          <p:cNvCxnSpPr/>
          <p:nvPr/>
        </p:nvCxnSpPr>
        <p:spPr>
          <a:xfrm>
            <a:off x="949225" y="1471650"/>
            <a:ext cx="6799200" cy="7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/>
          <p:nvPr>
            <p:ph type="title"/>
          </p:nvPr>
        </p:nvSpPr>
        <p:spPr>
          <a:xfrm>
            <a:off x="742950" y="464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Загрузка модели в программу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 txBox="1"/>
          <p:nvPr>
            <p:ph idx="1" type="body"/>
          </p:nvPr>
        </p:nvSpPr>
        <p:spPr>
          <a:xfrm>
            <a:off x="742950" y="1378725"/>
            <a:ext cx="3012600" cy="29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После сканирования и обработки будет получен файл формата .obj, в котором хранится отсканированная модель. Этот файл и будет  загружен в нашу программу.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750" y="1335575"/>
            <a:ext cx="5007451" cy="269150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/>
        </p:nvSpPr>
        <p:spPr>
          <a:xfrm>
            <a:off x="4312000" y="4087800"/>
            <a:ext cx="43635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Так отсканированная модель выглядит в MeshLab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>
            <p:ph type="title"/>
          </p:nvPr>
        </p:nvSpPr>
        <p:spPr>
          <a:xfrm>
            <a:off x="1047275" y="2150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Загрузка модели в программу</a:t>
            </a:r>
            <a:endParaRPr b="1"/>
          </a:p>
        </p:txBody>
      </p:sp>
      <p:pic>
        <p:nvPicPr>
          <p:cNvPr id="198" name="Google Shape;1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825" y="1273200"/>
            <a:ext cx="2840157" cy="3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1"/>
          <p:cNvSpPr txBox="1"/>
          <p:nvPr/>
        </p:nvSpPr>
        <p:spPr>
          <a:xfrm>
            <a:off x="888850" y="1552350"/>
            <a:ext cx="43065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Все загруженные объекты разделяются на группы, называемые слоями. Слой позволяет объединить объекты, необходимые для работы с данным срезом.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