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3716000" cx="24384000"/>
  <p:notesSz cx="6858000" cy="9144000"/>
  <p:embeddedFontLst>
    <p:embeddedFont>
      <p:font typeface="Arial Narrow"/>
      <p:regular r:id="rId15"/>
      <p:bold r:id="rId16"/>
      <p:italic r:id="rId17"/>
      <p:boldItalic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5FF5808-5B50-4F87-8BEB-05546A337157}">
  <a:tblStyle styleId="{65FF5808-5B50-4F87-8BEB-05546A3371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ArialNarrow-regular.fntdata"/><Relationship Id="rId14" Type="http://schemas.openxmlformats.org/officeDocument/2006/relationships/slide" Target="slides/slide8.xml"/><Relationship Id="rId17" Type="http://schemas.openxmlformats.org/officeDocument/2006/relationships/font" Target="fonts/ArialNarrow-italic.fntdata"/><Relationship Id="rId16" Type="http://schemas.openxmlformats.org/officeDocument/2006/relationships/font" Target="fonts/ArialNarrow-bold.fntdata"/><Relationship Id="rId19" Type="http://schemas.openxmlformats.org/officeDocument/2006/relationships/font" Target="fonts/HelveticaNeue-regular.fntdata"/><Relationship Id="rId18" Type="http://schemas.openxmlformats.org/officeDocument/2006/relationships/font" Target="fonts/ArialNarrow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7e44e15b3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47e44e15b3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под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30254" y="-37339"/>
            <a:ext cx="19217709" cy="13716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Цитата">
  <p:cSld name="Цитата">
    <p:bg>
      <p:bgPr>
        <a:solidFill>
          <a:srgbClr val="FFFFFF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">
  <p:cSld name="Фото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/>
          <p:nvPr>
            <p:ph idx="2" type="pic"/>
          </p:nvPr>
        </p:nvSpPr>
        <p:spPr>
          <a:xfrm>
            <a:off x="3048000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>
  <p:cSld name="Пустой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 — по центру" type="tx">
  <p:cSld name="TITLE_AND_BODY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 — вверху">
  <p:cSld name="Заголовок — вверху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 — горизонтально">
  <p:cSld name="Фото — горизонтально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>
            <p:ph idx="2" type="pic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" name="Google Shape;18;p5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 — вертикально">
  <p:cSld name="Фото — вертикально">
    <p:bg>
      <p:bgPr>
        <a:solidFill>
          <a:srgbClr val="FFFFF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>
            <p:ph idx="2" type="pic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 Light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пункты">
  <p:cSld name="Заголовок и пункты">
    <p:bg>
      <p:bgPr>
        <a:solidFill>
          <a:srgbClr val="FFFF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31432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, пункты и фото">
  <p:cSld name="Заголовок, пункты и фото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>
            <p:ph idx="2" type="pic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40957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1pPr>
            <a:lvl2pPr indent="-40957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2pPr>
            <a:lvl3pPr indent="-40957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3pPr>
            <a:lvl4pPr indent="-40957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4pPr>
            <a:lvl5pPr indent="-40957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нкты">
  <p:cSld name="Пункты">
    <p:bg>
      <p:bgPr>
        <a:solidFill>
          <a:srgbClr val="FFFFFF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idx="1" type="body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31432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 — 3 шт.">
  <p:cSld name="Фото — 3 шт.">
    <p:bg>
      <p:bgPr>
        <a:solidFill>
          <a:srgbClr val="FFFFFF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>
            <p:ph idx="2" type="pic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Google Shape;40;p10"/>
          <p:cNvSpPr/>
          <p:nvPr>
            <p:ph idx="3" type="pic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10"/>
          <p:cNvSpPr/>
          <p:nvPr>
            <p:ph idx="4" type="pic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5395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/>
          <a:lstStyle>
            <a:lvl1pPr indent="-466725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66725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66725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66725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66725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66725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66725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66725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66725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9" Type="http://schemas.openxmlformats.org/officeDocument/2006/relationships/image" Target="../media/image11.jpg"/><Relationship Id="rId5" Type="http://schemas.openxmlformats.org/officeDocument/2006/relationships/image" Target="../media/image4.jpg"/><Relationship Id="rId6" Type="http://schemas.openxmlformats.org/officeDocument/2006/relationships/image" Target="../media/image10.jpg"/><Relationship Id="rId7" Type="http://schemas.openxmlformats.org/officeDocument/2006/relationships/image" Target="../media/image5.jp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4"/>
          <p:cNvCxnSpPr/>
          <p:nvPr/>
        </p:nvCxnSpPr>
        <p:spPr>
          <a:xfrm flipH="1" rot="10800000">
            <a:off x="10370343" y="1604166"/>
            <a:ext cx="1" cy="277734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7" name="Google Shape;57;p14"/>
          <p:cNvSpPr txBox="1"/>
          <p:nvPr/>
        </p:nvSpPr>
        <p:spPr>
          <a:xfrm>
            <a:off x="7116914" y="3934663"/>
            <a:ext cx="9443425" cy="4156092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Лабораторная установка</a:t>
            </a:r>
            <a:endParaRPr b="1" sz="7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en-US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«</a:t>
            </a: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Стая роботов</a:t>
            </a:r>
            <a:r>
              <a:rPr b="1" i="0" lang="en-US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»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7116915" y="8929563"/>
            <a:ext cx="9443424" cy="1173243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0" i="0" lang="en-US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Научный руководитель: Семион А. А.</a:t>
            </a:r>
            <a:endParaRPr b="0" i="0" sz="42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7116915" y="1561709"/>
            <a:ext cx="9443423" cy="1362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lang="en-US" sz="4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800"/>
              <a:buFont typeface="Arial Narrow"/>
              <a:buNone/>
            </a:pPr>
            <a:r>
              <a:rPr b="0" i="0" lang="en-US" sz="28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Москва, 2018</a:t>
            </a:r>
            <a:endParaRPr b="0" i="0" sz="28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970" y="1330739"/>
            <a:ext cx="2736119" cy="2645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5"/>
          <p:cNvCxnSpPr/>
          <p:nvPr/>
        </p:nvCxnSpPr>
        <p:spPr>
          <a:xfrm>
            <a:off x="1201065" y="2214562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7" name="Google Shape;67;p15"/>
          <p:cNvSpPr txBox="1"/>
          <p:nvPr/>
        </p:nvSpPr>
        <p:spPr>
          <a:xfrm>
            <a:off x="1209450" y="2972780"/>
            <a:ext cx="160734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en-US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 ПРОЕКТА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209428" y="4748769"/>
            <a:ext cx="160734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1" i="0" lang="en-US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Дать исследователям в области стайного поведения роботов возможность тестировать свои алгоритмы удаленно</a:t>
            </a:r>
            <a:endParaRPr b="1" i="0" sz="42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1338744" y="956276"/>
            <a:ext cx="11366416" cy="485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en-US"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/>
          </a:p>
        </p:txBody>
      </p:sp>
      <p:pic>
        <p:nvPicPr>
          <p:cNvPr descr="Изображение"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927961" y="6714328"/>
            <a:ext cx="144333" cy="913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827" y="6260952"/>
            <a:ext cx="12120850" cy="68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1115664" y="2972786"/>
            <a:ext cx="215064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en-US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АКТУАЛЬНОСТЬ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78" name="Google Shape;78;p16"/>
          <p:cNvCxnSpPr/>
          <p:nvPr/>
        </p:nvCxnSpPr>
        <p:spPr>
          <a:xfrm>
            <a:off x="1201065" y="2214562"/>
            <a:ext cx="21506374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9" name="Google Shape;79;p16"/>
          <p:cNvSpPr txBox="1"/>
          <p:nvPr/>
        </p:nvSpPr>
        <p:spPr>
          <a:xfrm>
            <a:off x="11338744" y="956276"/>
            <a:ext cx="113664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en-US"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Изображение"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" name="Google Shape;81;p16"/>
          <p:cNvGraphicFramePr/>
          <p:nvPr/>
        </p:nvGraphicFramePr>
        <p:xfrm>
          <a:off x="952500" y="54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{65FF5808-5B50-4F87-8BEB-05546A337157}</a:tableStyleId>
              </a:tblPr>
              <a:tblGrid>
                <a:gridCol w="11239500"/>
                <a:gridCol w="11239500"/>
              </a:tblGrid>
              <a:tr h="6362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>
                          <a:solidFill>
                            <a:srgbClr val="253957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Проблемы:</a:t>
                      </a:r>
                      <a:endParaRPr b="1" sz="4400">
                        <a:solidFill>
                          <a:srgbClr val="253957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457200" lvl="0" marL="457200" marR="2286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rgbClr val="253957"/>
                        </a:buClr>
                        <a:buSzPts val="3600"/>
                        <a:buFont typeface="Arial Narrow"/>
                        <a:buChar char="●"/>
                      </a:pPr>
                      <a:r>
                        <a:rPr lang="en-US" sz="3600">
                          <a:solidFill>
                            <a:srgbClr val="253957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отсутствие у исследователей простого и доступного способа тестировать алгоритмы на реальном оборудовании</a:t>
                      </a:r>
                      <a:endParaRPr sz="3600">
                        <a:solidFill>
                          <a:srgbClr val="253957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457200" lvl="0" marL="457200" marR="2286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3957"/>
                        </a:buClr>
                        <a:buSzPts val="3600"/>
                        <a:buFont typeface="Arial Narrow"/>
                        <a:buChar char="●"/>
                      </a:pPr>
                      <a:r>
                        <a:rPr lang="en-US" sz="3600">
                          <a:solidFill>
                            <a:srgbClr val="253957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сложность исследований стайных алгоритмов на практике</a:t>
                      </a:r>
                      <a:endParaRPr sz="3600">
                        <a:solidFill>
                          <a:srgbClr val="253957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4400">
                          <a:solidFill>
                            <a:srgbClr val="253957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Решение - создание установки “Стая роботов”:</a:t>
                      </a:r>
                      <a:endParaRPr b="1" sz="4400">
                        <a:solidFill>
                          <a:srgbClr val="253957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600">
                          <a:solidFill>
                            <a:srgbClr val="253957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стенд позволит отрабатывать различные алгоритмы и совершенствовать их.</a:t>
                      </a:r>
                      <a:endParaRPr b="1" sz="3600">
                        <a:solidFill>
                          <a:srgbClr val="253957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>
                          <a:solidFill>
                            <a:srgbClr val="253957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Создается для:</a:t>
                      </a:r>
                      <a:endParaRPr sz="3600">
                        <a:solidFill>
                          <a:srgbClr val="253957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457200" lvl="0" marL="4572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rgbClr val="253957"/>
                        </a:buClr>
                        <a:buSzPts val="3600"/>
                        <a:buFont typeface="Arial Narrow"/>
                        <a:buChar char="●"/>
                      </a:pPr>
                      <a:r>
                        <a:rPr lang="en-US" sz="3600">
                          <a:solidFill>
                            <a:srgbClr val="253957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специалистов по робототехнике и теории автоматического управления</a:t>
                      </a:r>
                      <a:endParaRPr sz="3600">
                        <a:solidFill>
                          <a:srgbClr val="253957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457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3957"/>
                        </a:buClr>
                        <a:buSzPts val="3600"/>
                        <a:buFont typeface="Arial Narrow"/>
                        <a:buChar char="●"/>
                      </a:pPr>
                      <a:r>
                        <a:rPr lang="en-US" sz="3600">
                          <a:solidFill>
                            <a:srgbClr val="253957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интересующихся студентов</a:t>
                      </a:r>
                      <a:endParaRPr sz="3600">
                        <a:solidFill>
                          <a:srgbClr val="253957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107280" y="6766518"/>
            <a:ext cx="21523200" cy="48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Установка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Арена, зарядная станция и роботы, демонстрирующие работу загружаемого пользователем алгоритма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Управляющий сервер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роботами, отслеживание состояния установки, двухсторонняя связь между web-сервером и установкой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Web - сервер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Интерфейс для работы с установкой и получения результата эксперимента.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115664" y="2972786"/>
            <a:ext cx="215064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РЕЗУЛЬТАТ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107280" y="4906594"/>
            <a:ext cx="209274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1" lang="en-US" sz="4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Результат - автоматизированная система из трех компонентов:</a:t>
            </a:r>
            <a:endParaRPr/>
          </a:p>
        </p:txBody>
      </p:sp>
      <p:cxnSp>
        <p:nvCxnSpPr>
          <p:cNvPr id="89" name="Google Shape;89;p17"/>
          <p:cNvCxnSpPr/>
          <p:nvPr/>
        </p:nvCxnSpPr>
        <p:spPr>
          <a:xfrm>
            <a:off x="1201065" y="2214562"/>
            <a:ext cx="21506374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90" name="Google Shape;90;p17"/>
          <p:cNvSpPr txBox="1"/>
          <p:nvPr/>
        </p:nvSpPr>
        <p:spPr>
          <a:xfrm>
            <a:off x="11338744" y="956276"/>
            <a:ext cx="11366416" cy="485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en-US"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</a:t>
            </a:r>
            <a:r>
              <a:rPr lang="en-US"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та</a:t>
            </a:r>
            <a:endParaRPr sz="2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1115675" y="5286075"/>
            <a:ext cx="10223100" cy="6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Создание корпуса робота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Создание пробной версии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Тестирование и доработка (при необходимости)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Создание необходимого количества роботов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Сервер коммуникации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Создание математической модели и синтез фильтра Калмана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Решение задачи идентификации параметров готовых роботов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115664" y="2972786"/>
            <a:ext cx="215064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ПЛАН РЕАЛИЗАЦИИ ПРОЕКТА</a:t>
            </a:r>
            <a:endParaRPr/>
          </a:p>
        </p:txBody>
      </p:sp>
      <p:cxnSp>
        <p:nvCxnSpPr>
          <p:cNvPr id="98" name="Google Shape;98;p18"/>
          <p:cNvCxnSpPr/>
          <p:nvPr/>
        </p:nvCxnSpPr>
        <p:spPr>
          <a:xfrm>
            <a:off x="1201065" y="2214562"/>
            <a:ext cx="21506374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99" name="Google Shape;99;p18"/>
          <p:cNvSpPr txBox="1"/>
          <p:nvPr/>
        </p:nvSpPr>
        <p:spPr>
          <a:xfrm>
            <a:off x="11338744" y="956276"/>
            <a:ext cx="11366416" cy="485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en-US"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 sz="2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12192000" y="4457875"/>
            <a:ext cx="10714800" cy="80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Электроника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Изготовление 3 первых прототипов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Разработка и изготовление печатных плат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Распайка компонентов на платах и изготовление необходимого количества роботов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Web-сервер</a:t>
            </a: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back-end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front-end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Микроконтроллеры</a:t>
            </a: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Первый вариант прошивки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Char char="●"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Написание окончательного варианта, тестирование</a:t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1115664" y="2972786"/>
            <a:ext cx="215064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ТАЙМЛАЙН</a:t>
            </a:r>
            <a:endParaRPr b="1" sz="7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7" name="Google Shape;107;p19"/>
          <p:cNvCxnSpPr/>
          <p:nvPr/>
        </p:nvCxnSpPr>
        <p:spPr>
          <a:xfrm>
            <a:off x="1201065" y="2214562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8" name="Google Shape;108;p19"/>
          <p:cNvSpPr txBox="1"/>
          <p:nvPr/>
        </p:nvSpPr>
        <p:spPr>
          <a:xfrm>
            <a:off x="11338744" y="956276"/>
            <a:ext cx="113664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en-US"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 sz="2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09" name="Google Shape;10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8925" y="2214551"/>
            <a:ext cx="10466143" cy="1134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1209449" y="2972786"/>
            <a:ext cx="21489608" cy="2313227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НАША КОМАНДА</a:t>
            </a:r>
            <a:endParaRPr/>
          </a:p>
        </p:txBody>
      </p:sp>
      <p:cxnSp>
        <p:nvCxnSpPr>
          <p:cNvPr id="116" name="Google Shape;116;p20"/>
          <p:cNvCxnSpPr/>
          <p:nvPr/>
        </p:nvCxnSpPr>
        <p:spPr>
          <a:xfrm>
            <a:off x="1201065" y="2214562"/>
            <a:ext cx="21506374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7" name="Google Shape;117;p20"/>
          <p:cNvSpPr txBox="1"/>
          <p:nvPr/>
        </p:nvSpPr>
        <p:spPr>
          <a:xfrm>
            <a:off x="11338744" y="956276"/>
            <a:ext cx="11366416" cy="485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rPr lang="en-US" sz="2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Проектная работа</a:t>
            </a:r>
            <a:endParaRPr/>
          </a:p>
        </p:txBody>
      </p:sp>
      <p:pic>
        <p:nvPicPr>
          <p:cNvPr descr="Изображение" id="118" name="Google Shape;1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6606" y="586180"/>
            <a:ext cx="1199579" cy="119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3400" y="3901600"/>
            <a:ext cx="3071666" cy="46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175" y="4418952"/>
            <a:ext cx="3212925" cy="40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175" y="9202350"/>
            <a:ext cx="3781723" cy="42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70367" y="4418949"/>
            <a:ext cx="5541808" cy="415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70375" y="9331070"/>
            <a:ext cx="5541799" cy="415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43400" y="8782705"/>
            <a:ext cx="3071675" cy="470467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4088100" y="4420250"/>
            <a:ext cx="2964300" cy="19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Черкасов Дмитрий</a:t>
            </a:r>
            <a:endParaRPr b="1"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программирование микроконтроллеров</a:t>
            </a:r>
            <a:endParaRPr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0915075" y="4420238"/>
            <a:ext cx="2964300" cy="19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Шевченко Илья</a:t>
            </a:r>
            <a:endParaRPr b="1"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электроника</a:t>
            </a:r>
            <a:endParaRPr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0212175" y="4420250"/>
            <a:ext cx="3891300" cy="19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Загонова Елизавета и </a:t>
            </a:r>
            <a:r>
              <a:rPr b="1"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Дмитриева Мария</a:t>
            </a:r>
            <a:endParaRPr b="1"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математическая модель</a:t>
            </a:r>
            <a:endParaRPr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10897225" y="8935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Николай Двойнишников</a:t>
            </a:r>
            <a:endParaRPr b="1"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проектирование корпуса и сборка</a:t>
            </a:r>
            <a:endParaRPr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4809300" y="8935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Данелия Мария и Крюков Лев</a:t>
            </a:r>
            <a:endParaRPr b="1"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создание web-сервера</a:t>
            </a:r>
            <a:endParaRPr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0212175" y="8935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Годизов Даниил</a:t>
            </a:r>
            <a:endParaRPr b="1"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создание управляющего сервера</a:t>
            </a:r>
            <a:endParaRPr sz="28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35" name="Google Shape;1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4075" y="4920064"/>
            <a:ext cx="3195850" cy="309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9900" y="8952075"/>
            <a:ext cx="3124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1438789" y="1289386"/>
            <a:ext cx="215064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СПАСИБО ЗА ВНИМАНИЕ</a:t>
            </a:r>
            <a:endParaRPr b="0" i="0" sz="50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