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  <p:sldMasterId id="2147483667" r:id="rId4"/>
  </p:sldMasterIdLst>
  <p:notesMasterIdLst>
    <p:notesMasterId r:id="rId13"/>
  </p:notesMasterIdLst>
  <p:handoutMasterIdLst>
    <p:handoutMasterId r:id="rId14"/>
  </p:handoutMasterIdLst>
  <p:sldIdLst>
    <p:sldId id="298" r:id="rId5"/>
    <p:sldId id="283" r:id="rId6"/>
    <p:sldId id="297" r:id="rId7"/>
    <p:sldId id="295" r:id="rId8"/>
    <p:sldId id="294" r:id="rId9"/>
    <p:sldId id="261" r:id="rId10"/>
    <p:sldId id="299" r:id="rId11"/>
    <p:sldId id="296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40" autoAdjust="0"/>
  </p:normalViewPr>
  <p:slideViewPr>
    <p:cSldViewPr snapToGrid="0">
      <p:cViewPr>
        <p:scale>
          <a:sx n="88" d="100"/>
          <a:sy n="88" d="100"/>
        </p:scale>
        <p:origin x="-346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15.11.2018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15.11.2018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87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6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62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35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3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439E23-ABB6-4446-A273-899A01882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6EE1D7-D335-482F-90F5-9408C750C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9579E5-8A0F-4099-80B1-ECA3C67F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8D4-C822-47B9-9F5D-CC82605F66D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F27B27-17C1-41D6-8AF9-DF300B89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F09D1A-DEED-4CD5-A11D-1288B7CE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EFD5-3F82-4891-B1BE-C68444A10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4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5C24F8-8071-4EBB-B11F-3027E845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EDAFBF-8C4D-4692-88A9-5F5963F9D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657645-E537-4B4A-B370-7CAE0173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8D4-C822-47B9-9F5D-CC82605F66D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D79D93-7E01-4DFE-B1F6-8BAAD92E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14B81C-F8C0-490E-B27F-41C1C7F7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EFD5-3F82-4891-B1BE-C68444A10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26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92DE8C-68F3-42E6-9058-73BBF4F6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6E83FE-022A-426E-8C39-FDB63701C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EDB685-42DB-40AB-9B57-DB9D62CD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8D4-C822-47B9-9F5D-CC82605F66D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E3D6B9-F70C-4AD0-AD16-D4F39931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80822F-49B0-42B8-A573-811DE637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EFD5-3F82-4891-B1BE-C68444A10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36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CE2A3B-0C40-452F-A734-0BD5B438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71EBB7-439A-433F-BC41-C5B725B24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0293B1-1D24-4776-9FDE-3A5349808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082654-9A4A-48FE-8052-BBEF5AEC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8D4-C822-47B9-9F5D-CC82605F66D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77BE19-32E1-4F7A-AA9B-8BC47117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BC329C-AD75-4EC5-BE02-E6C9DEE6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EFD5-3F82-4891-B1BE-C68444A10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27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364E88-44C8-4B11-8FB8-155953D0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7FA22A-106A-4A91-BB88-9DAEE8955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DDAC1B-20F3-453C-9C08-47F7E8AC8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BFAEF8A-6B47-4BEC-87E4-59E4EDFFC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D19F900-48EA-42E2-AD6B-12F90D0A5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8015370-DEB8-43DF-978D-C3FDC9E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8D4-C822-47B9-9F5D-CC82605F66D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D9DA84B-1A64-49AA-805C-BB0F3B98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3C91BE2-0A6D-4770-A331-39972A0A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EFD5-3F82-4891-B1BE-C68444A10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5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6462A1-9832-4D56-A12B-088AD99E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4A64094-047E-41E1-9665-AC4D960C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8D4-C822-47B9-9F5D-CC82605F66D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97EE349-EA0D-4ABE-8B66-54F5BBAA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9BE93A0-02C4-4ED8-9C26-6201CD9C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EFD5-3F82-4891-B1BE-C68444A10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18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1CBBCF9-B07A-45ED-9C14-3F3A1D2E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8D4-C822-47B9-9F5D-CC82605F66D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44D3CCB-7CB0-4FFD-80F0-6606E46F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9BD31C2-D1AC-473B-9764-9AB19905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EFD5-3F82-4891-B1BE-C68444A10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72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90D94-0119-4136-A19F-A6D7BE29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5CFE4A-5084-4598-A97B-14138DCF0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A91C17-EEE9-4B2C-9DAB-7754A80EA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CD2B83-5C63-40DA-A21C-5C4D4617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8D4-C822-47B9-9F5D-CC82605F66D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54E0B8-B024-4E8F-B713-7723A784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A09E0C-28EC-4344-8AD7-957FFAB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EFD5-3F82-4891-B1BE-C68444A10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95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9C4C10-BAE5-4229-9489-F834CA57C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5822869-E357-453C-9B7B-3C605F7A0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817608-5B3C-4D9E-B43B-E0B7FCDEE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D82282-6AD4-4083-9320-F3D4F7C4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8D4-C822-47B9-9F5D-CC82605F66D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BE278D-0E42-4690-A15C-4986FDEF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FC4A91-1616-4757-9D9A-F721095C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EFD5-3F82-4891-B1BE-C68444A10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69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A6F27-7474-48BB-8973-4DBE757D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FB08A5-141A-437F-B987-C5FFAF25B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E8C1C8-12D4-4D68-897E-5D4A9221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8D4-C822-47B9-9F5D-CC82605F66D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3540CE-3FA9-4940-9FF0-5E4ECB11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A06AC4-7562-4985-BF26-C5E4D665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EFD5-3F82-4891-B1BE-C68444A10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283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F191CA6-E152-48A8-A3CF-25F737596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432720E-D1B4-4BE8-9E7F-EEE0BDADC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966661-3F89-499A-97EB-9DB17182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48D4-C822-47B9-9F5D-CC82605F66D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C3BC84-D1CF-4B2B-A71F-71C81240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88EC73-0891-46D9-BDCF-7113549B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EFD5-3F82-4891-B1BE-C68444A10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97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3442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8440C9-E016-4B07-982B-9C8A6C2D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1087D4-A23E-4B12-9B53-1C7CAFECE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60867B-2A43-4529-AB03-DFB366C9F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48D4-C822-47B9-9F5D-CC82605F66D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D6D64C-E4D3-4AE7-9E55-03351F246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817E34-0942-42A3-A0EF-979EEF42D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7EFD5-3F82-4891-B1BE-C68444A10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9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руг из сцепленных рук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771364"/>
            <a:ext cx="8991600" cy="1261295"/>
          </a:xfrm>
        </p:spPr>
        <p:txBody>
          <a:bodyPr rtlCol="0"/>
          <a:lstStyle/>
          <a:p>
            <a:pPr rtl="0">
              <a:lnSpc>
                <a:spcPts val="6200"/>
              </a:lnSpc>
            </a:pPr>
            <a:r>
              <a:rPr lang="ru-RU" sz="5400" dirty="0"/>
              <a:t>Автоматизированная парковка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32659"/>
            <a:ext cx="6580188" cy="926597"/>
          </a:xfrm>
        </p:spPr>
        <p:txBody>
          <a:bodyPr rtlCol="0"/>
          <a:lstStyle/>
          <a:p>
            <a:pPr rtl="0"/>
            <a:r>
              <a:rPr lang="ru-RU" dirty="0"/>
              <a:t>Проект группы студентов МИЭМ НИУ ВШЭ, 2018</a:t>
            </a:r>
          </a:p>
          <a:p>
            <a:pPr rtl="0"/>
            <a:r>
              <a:rPr lang="ru-RU" dirty="0"/>
              <a:t>Руководитель – Попов Дмитрий Александрович</a:t>
            </a:r>
          </a:p>
        </p:txBody>
      </p:sp>
      <p:sp>
        <p:nvSpPr>
          <p:cNvPr id="51" name="Надпись 50">
            <a:extLst>
              <a:ext uri="{FF2B5EF4-FFF2-40B4-BE49-F238E27FC236}">
                <a16:creationId xmlns:a16="http://schemas.microsoft.com/office/drawing/2014/main" xmlns="" id="{66C1DE0A-7865-466B-B5D7-781C92357026}"/>
              </a:ext>
            </a:extLst>
          </p:cNvPr>
          <p:cNvSpPr txBox="1"/>
          <p:nvPr/>
        </p:nvSpPr>
        <p:spPr>
          <a:xfrm>
            <a:off x="10284923" y="4182787"/>
            <a:ext cx="1402741" cy="529041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600"/>
              </a:lnSpc>
            </a:pPr>
            <a:r>
              <a:rPr lang="ru-RU" sz="2400" b="1" i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ru-RU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ru-RU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4C2B5C0-3F45-4CE0-8544-2A03244D5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235" y="183301"/>
            <a:ext cx="7815614" cy="3839262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191" y="855789"/>
            <a:ext cx="5668079" cy="2999426"/>
          </a:xfrm>
        </p:spPr>
        <p:txBody>
          <a:bodyPr rtlCol="0"/>
          <a:lstStyle/>
          <a:p>
            <a:pPr marL="0" indent="0">
              <a:buNone/>
            </a:pPr>
            <a:r>
              <a:rPr lang="ru-RU" sz="2800" dirty="0"/>
              <a:t>Цель: Макет системы автоматической парковки на базе</a:t>
            </a:r>
            <a:r>
              <a:rPr lang="en-US" sz="2800" dirty="0"/>
              <a:t> </a:t>
            </a:r>
            <a:r>
              <a:rPr lang="ru-RU" sz="2800" dirty="0"/>
              <a:t> 4-х колесной платформы, управляемой роботом </a:t>
            </a:r>
            <a:r>
              <a:rPr lang="ru-RU" sz="2800" dirty="0" err="1"/>
              <a:t>Darwin</a:t>
            </a:r>
            <a:r>
              <a:rPr lang="ru-RU" sz="2800" dirty="0"/>
              <a:t> </a:t>
            </a:r>
            <a:r>
              <a:rPr lang="ru-RU" sz="2800" dirty="0" err="1"/>
              <a:t>Mini</a:t>
            </a:r>
            <a:r>
              <a:rPr lang="ru-RU" sz="2800" dirty="0"/>
              <a:t>. </a:t>
            </a:r>
          </a:p>
          <a:p>
            <a:pPr marL="0" indent="0" rtl="0">
              <a:buNone/>
            </a:pPr>
            <a:r>
              <a:rPr lang="ru-RU" dirty="0"/>
              <a:t> </a:t>
            </a:r>
          </a:p>
        </p:txBody>
      </p:sp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57572" y="119496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8897" y="183301"/>
            <a:ext cx="6537881" cy="985000"/>
          </a:xfrm>
        </p:spPr>
        <p:txBody>
          <a:bodyPr rtlCol="0"/>
          <a:lstStyle/>
          <a:p>
            <a:pPr rtl="0"/>
            <a:r>
              <a:rPr lang="ru-RU" sz="6000" dirty="0"/>
              <a:t>Цели и задачи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92278" y="3792825"/>
            <a:ext cx="7601894" cy="257852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/>
          <a:lstStyle/>
          <a:p>
            <a:pPr algn="l" rtl="0"/>
            <a:r>
              <a:rPr lang="ru-RU" dirty="0"/>
              <a:t>Задачи:</a:t>
            </a:r>
          </a:p>
          <a:p>
            <a:pPr marL="285750" indent="-285750" algn="l">
              <a:buFontTx/>
              <a:buChar char="-"/>
            </a:pPr>
            <a:r>
              <a:rPr lang="ru-RU" dirty="0"/>
              <a:t>Разработка и реализация функционала для перемещения колесной платформы</a:t>
            </a:r>
          </a:p>
          <a:p>
            <a:pPr marL="285750" indent="-285750" algn="l">
              <a:buFontTx/>
              <a:buChar char="-"/>
            </a:pPr>
            <a:r>
              <a:rPr lang="ru-RU" dirty="0"/>
              <a:t>Проектирование и реализация управления роботом передвижной платформы</a:t>
            </a:r>
          </a:p>
          <a:p>
            <a:pPr marL="285750" indent="-285750" algn="l">
              <a:buFontTx/>
              <a:buChar char="-"/>
            </a:pPr>
            <a:r>
              <a:rPr lang="ru-RU" dirty="0"/>
              <a:t>Модернизация корпуса робота и платформы</a:t>
            </a:r>
          </a:p>
          <a:p>
            <a:pPr marL="285750" indent="-285750" algn="l">
              <a:buFontTx/>
              <a:buChar char="-"/>
            </a:pPr>
            <a:r>
              <a:rPr lang="ru-RU" dirty="0"/>
              <a:t>Разработка и реализации функции автоматической парковки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C797203-D72E-4D63-9B42-2111119E6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6" y="166643"/>
            <a:ext cx="5121696" cy="28912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445F58-C48F-4D84-A179-B37E96582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51" y="3514907"/>
            <a:ext cx="4254217" cy="2891279"/>
          </a:xfrm>
          <a:prstGeom prst="rect">
            <a:avLst/>
          </a:prstGeom>
        </p:spPr>
      </p:pic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785" y="114359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060" y="281231"/>
            <a:ext cx="6641900" cy="1124345"/>
          </a:xfrm>
        </p:spPr>
        <p:txBody>
          <a:bodyPr rtlCol="0"/>
          <a:lstStyle/>
          <a:p>
            <a:pPr rtl="0">
              <a:lnSpc>
                <a:spcPts val="5400"/>
              </a:lnSpc>
            </a:pPr>
            <a:r>
              <a:rPr lang="ru-RU" sz="6000" dirty="0"/>
              <a:t>Результаты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40824" y="1715906"/>
            <a:ext cx="6996372" cy="209898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/>
          <a:lstStyle/>
          <a:p>
            <a:pPr marL="285750" indent="-285750" rtl="0">
              <a:buFontTx/>
              <a:buChar char="-"/>
            </a:pPr>
            <a:r>
              <a:rPr lang="ru-RU" dirty="0"/>
              <a:t>Полностью работоспособная модель системы с возможностью интеграции в более крупные макеты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Возможность демонстрации проекта на мероприятиях, проводимых НИУ ВШЭ</a:t>
            </a:r>
          </a:p>
          <a:p>
            <a:pPr marL="285750" indent="-285750" rtl="0">
              <a:buFontTx/>
              <a:buChar char="-"/>
            </a:pPr>
            <a:r>
              <a:rPr lang="ru-RU" dirty="0"/>
              <a:t>Наработки в данной области, пригодные для создания</a:t>
            </a:r>
            <a:r>
              <a:rPr lang="en-US" dirty="0"/>
              <a:t> </a:t>
            </a:r>
            <a:r>
              <a:rPr lang="ru-RU" dirty="0"/>
              <a:t>прототипа</a:t>
            </a:r>
            <a:r>
              <a:rPr lang="en-US" dirty="0"/>
              <a:t> </a:t>
            </a:r>
            <a:r>
              <a:rPr lang="ru-RU" dirty="0"/>
              <a:t>реальной системы</a:t>
            </a:r>
          </a:p>
          <a:p>
            <a:pPr marL="285750" indent="-285750" rtl="0">
              <a:buFontTx/>
              <a:buChar char="-"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7AAC2FE-84A5-4CB5-882A-8E22561B56FB}"/>
              </a:ext>
            </a:extLst>
          </p:cNvPr>
          <p:cNvSpPr txBox="1"/>
          <p:nvPr/>
        </p:nvSpPr>
        <p:spPr>
          <a:xfrm>
            <a:off x="5447292" y="6032797"/>
            <a:ext cx="5268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Модернизированный головной модуль </a:t>
            </a:r>
            <a:r>
              <a:rPr lang="en-US" sz="1600" dirty="0" err="1"/>
              <a:t>DarwinMini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58" y="49584"/>
            <a:ext cx="11328000" cy="432000"/>
          </a:xfrm>
        </p:spPr>
        <p:txBody>
          <a:bodyPr rtlCol="0"/>
          <a:lstStyle/>
          <a:p>
            <a:pPr rtl="0"/>
            <a:r>
              <a:rPr lang="ru-RU" sz="2800" dirty="0"/>
              <a:t>Календарный план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80D763-7976-424B-8F7D-1D9135682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635" y="481584"/>
            <a:ext cx="5784994" cy="58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8" y="103379"/>
            <a:ext cx="11328000" cy="432000"/>
          </a:xfrm>
        </p:spPr>
        <p:txBody>
          <a:bodyPr rtlCol="0"/>
          <a:lstStyle/>
          <a:p>
            <a:pPr rtl="0"/>
            <a:r>
              <a:rPr lang="ru-RU" dirty="0"/>
              <a:t>Диаграмма </a:t>
            </a:r>
            <a:r>
              <a:rPr lang="ru-RU" dirty="0" err="1"/>
              <a:t>Ганта</a:t>
            </a:r>
            <a:r>
              <a:rPr lang="ru-RU" dirty="0"/>
              <a:t> для данного проекта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061454-8C10-4891-A08E-9CB21C5E6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1132"/>
            <a:ext cx="12192000" cy="47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94A9ED-760E-45D5-B99B-1CE851B5B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770" y="2306843"/>
            <a:ext cx="4582459" cy="138163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Роли в проекте</a:t>
            </a:r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xmlns="" id="{C16AFC77-EFF2-4B20-81CC-9AACEFCCB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661" y="267322"/>
            <a:ext cx="2750165" cy="2109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187248-D6F7-401D-A6F1-847B2A1935E1}"/>
              </a:ext>
            </a:extLst>
          </p:cNvPr>
          <p:cNvSpPr txBox="1"/>
          <p:nvPr/>
        </p:nvSpPr>
        <p:spPr>
          <a:xfrm>
            <a:off x="632158" y="2486052"/>
            <a:ext cx="234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Семен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Паничев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anose="020B0502040204020203" pitchFamily="34" charset="0"/>
              </a:rPr>
              <a:t>Руководитель проекта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43E9F8C-C5FB-40A9-8CA0-CA267FC8A30D}"/>
              </a:ext>
            </a:extLst>
          </p:cNvPr>
          <p:cNvGrpSpPr/>
          <p:nvPr/>
        </p:nvGrpSpPr>
        <p:grpSpPr>
          <a:xfrm>
            <a:off x="8833439" y="267322"/>
            <a:ext cx="3071291" cy="2942444"/>
            <a:chOff x="9062349" y="220640"/>
            <a:chExt cx="3071291" cy="2942444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xmlns="" id="{47535149-CFAD-4F6F-98B1-0D82B7CD9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9062349" y="220640"/>
              <a:ext cx="3071291" cy="2202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BF4A473-A703-449A-95AD-473FD532288F}"/>
                </a:ext>
              </a:extLst>
            </p:cNvPr>
            <p:cNvSpPr txBox="1"/>
            <p:nvPr/>
          </p:nvSpPr>
          <p:spPr>
            <a:xfrm>
              <a:off x="9274207" y="2516753"/>
              <a:ext cx="2647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Арсентий Петрушевский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Администратор проекта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B337AA8-C538-460A-BC9D-E925C95A9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908879" y="3487659"/>
            <a:ext cx="2995851" cy="236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D07B29-05C1-4EA6-BD98-72AE8AC21D8B}"/>
              </a:ext>
            </a:extLst>
          </p:cNvPr>
          <p:cNvSpPr txBox="1"/>
          <p:nvPr/>
        </p:nvSpPr>
        <p:spPr>
          <a:xfrm>
            <a:off x="8486812" y="6008242"/>
            <a:ext cx="371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Никита Булгаков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Разработчик, инженер-конструктор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58184D-4A65-467B-A746-9BE969DE6B8E}"/>
              </a:ext>
            </a:extLst>
          </p:cNvPr>
          <p:cNvSpPr txBox="1"/>
          <p:nvPr/>
        </p:nvSpPr>
        <p:spPr>
          <a:xfrm>
            <a:off x="379792" y="5765052"/>
            <a:ext cx="284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 Light" panose="020F0302020204030204"/>
              </a:rPr>
              <a:t>Александр </a:t>
            </a:r>
            <a:r>
              <a:rPr lang="ru-RU" b="1" dirty="0" err="1">
                <a:solidFill>
                  <a:prstClr val="black"/>
                </a:solidFill>
                <a:latin typeface="Calibri Light" panose="020F0302020204030204"/>
              </a:rPr>
              <a:t>Мусатов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Разработчик, программист</a:t>
            </a:r>
          </a:p>
        </p:txBody>
      </p:sp>
      <p:pic>
        <p:nvPicPr>
          <p:cNvPr id="2078" name="Picture 30">
            <a:extLst>
              <a:ext uri="{FF2B5EF4-FFF2-40B4-BE49-F238E27FC236}">
                <a16:creationId xmlns:a16="http://schemas.microsoft.com/office/drawing/2014/main" xmlns="" id="{C0306C92-1D0A-49CA-81A2-13172693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8660" y="3466959"/>
            <a:ext cx="2762986" cy="2109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5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6E0DD59-DE83-4DF1-BC80-3166B99E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Оценка стоимости необходимых материалов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35986"/>
              </p:ext>
            </p:extLst>
          </p:nvPr>
        </p:nvGraphicFramePr>
        <p:xfrm>
          <a:off x="777409" y="1504469"/>
          <a:ext cx="9753603" cy="3716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6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5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5432"/>
                <a:gridCol w="16764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85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Оборудование</a:t>
                      </a:r>
                      <a:endParaRPr lang="ru-RU" sz="1800" b="1" i="0" u="none" strike="noStrike" dirty="0">
                        <a:solidFill>
                          <a:srgbClr val="80808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Ед. измерения</a:t>
                      </a:r>
                      <a:endParaRPr lang="ru-RU" sz="1800" b="1" i="0" u="none" strike="noStrike" dirty="0">
                        <a:solidFill>
                          <a:srgbClr val="80808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Необходимое кол-во</a:t>
                      </a:r>
                      <a:endParaRPr lang="ru-RU" sz="1800" b="1" i="0" u="none" strike="noStrike" dirty="0">
                        <a:solidFill>
                          <a:srgbClr val="80808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Стоимость, </a:t>
                      </a:r>
                      <a:r>
                        <a:rPr lang="ru-RU" sz="1800" b="1" u="none" strike="noStrike" dirty="0" err="1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руб</a:t>
                      </a:r>
                      <a:endParaRPr lang="ru-RU" sz="1800" b="1" i="0" u="none" strike="noStrike" dirty="0">
                        <a:solidFill>
                          <a:srgbClr val="80808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marL="0" marR="0" indent="127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Конструктор ТРИК с набором датчиков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уч.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лаб.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САПР (712 ауд.)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Robotis</a:t>
                      </a:r>
                      <a:r>
                        <a:rPr lang="en-US" sz="1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DARwin</a:t>
                      </a:r>
                      <a:r>
                        <a:rPr lang="en-US" sz="17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Mini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 smtClean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уч.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лаб.</a:t>
                      </a:r>
                      <a:r>
                        <a:rPr lang="ru-RU" sz="1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САПР (712 ауд.)</a:t>
                      </a:r>
                      <a:endParaRPr lang="ru-RU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marL="0" marR="0" indent="1270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Arduino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7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Uno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R3</a:t>
                      </a:r>
                      <a:endParaRPr lang="ru-RU" sz="1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1790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98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Комплект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проводов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600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Униполярный шаговый двигатель 28BYj-48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1700" b="0" i="0" u="none" strike="noStrike" dirty="0" smtClean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48</a:t>
                      </a:r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Драйвер униполярного шагового двигателя ULN2003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шт.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320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Пластик для печати</a:t>
                      </a:r>
                      <a:endParaRPr lang="ru-RU" sz="17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750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1600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505">
                <a:tc gridSpan="4">
                  <a:txBody>
                    <a:bodyPr/>
                    <a:lstStyle/>
                    <a:p>
                      <a:pPr marL="179388" indent="0" algn="l" fontAlgn="b"/>
                      <a:endParaRPr lang="ru-RU" sz="1700" b="1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5505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7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Итого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4790</a:t>
                      </a:r>
                      <a:endParaRPr lang="ru-RU" sz="1700" b="0" i="0" u="none" strike="noStrike" dirty="0">
                        <a:solidFill>
                          <a:srgbClr val="40404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072" marR="7072" marT="7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7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юди аплодируют">
            <a:extLst>
              <a:ext uri="{FF2B5EF4-FFF2-40B4-BE49-F238E27FC236}">
                <a16:creationId xmlns:a16="http://schemas.microsoft.com/office/drawing/2014/main" xmlns="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800" dirty="0"/>
              <a:t>Спасибо за внимание!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228</Words>
  <Application>Microsoft Office PowerPoint</Application>
  <PresentationFormat>Произвольный</PresentationFormat>
  <Paragraphs>75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Автоматизированная парковка</vt:lpstr>
      <vt:lpstr>Цели и задачи</vt:lpstr>
      <vt:lpstr>Результаты </vt:lpstr>
      <vt:lpstr>Календарный план </vt:lpstr>
      <vt:lpstr>Диаграмма Ганта для данного проекта</vt:lpstr>
      <vt:lpstr>Роли в проекте</vt:lpstr>
      <vt:lpstr>Оценка стоимости необходимых материалов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2018-11-13T17:00:19Z</dcterms:created>
  <dcterms:modified xsi:type="dcterms:W3CDTF">2018-11-15T10:26:14Z</dcterms:modified>
</cp:coreProperties>
</file>