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64" r:id="rId4"/>
    <p:sldId id="265" r:id="rId5"/>
    <p:sldId id="266" r:id="rId6"/>
    <p:sldId id="269" r:id="rId7"/>
    <p:sldId id="267" r:id="rId8"/>
    <p:sldId id="270" r:id="rId9"/>
    <p:sldId id="263"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8"/>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45" autoAdjust="0"/>
  </p:normalViewPr>
  <p:slideViewPr>
    <p:cSldViewPr>
      <p:cViewPr>
        <p:scale>
          <a:sx n="42" d="100"/>
          <a:sy n="42" d="100"/>
        </p:scale>
        <p:origin x="-552" y="-43"/>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9902" y="4143356"/>
            <a:ext cx="15790786" cy="4156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sz="7000" cap="all" dirty="0">
                <a:sym typeface="Arial Narrow"/>
              </a:rPr>
              <a:t>Разработка МУЗЫКАЛЬНОГО </a:t>
            </a:r>
            <a:r>
              <a:rPr lang="ru-RU" sz="7000" cap="all" dirty="0" err="1">
                <a:sym typeface="Arial Narrow"/>
              </a:rPr>
              <a:t>usb-midi</a:t>
            </a:r>
            <a:r>
              <a:rPr lang="ru-RU" sz="7000" cap="all" dirty="0">
                <a:sym typeface="Arial Narrow"/>
              </a:rPr>
              <a:t> контроллера на основе </a:t>
            </a:r>
            <a:r>
              <a:rPr lang="ru-RU" sz="7000" cap="all" dirty="0" err="1">
                <a:sym typeface="Arial Narrow"/>
              </a:rPr>
              <a:t>Arduino</a:t>
            </a:r>
            <a:endParaRPr lang="ru-RU" sz="7000" cap="all" dirty="0">
              <a:sym typeface="Arial Narrow"/>
            </a:endParaRPr>
          </a:p>
          <a:p>
            <a:pPr algn="l">
              <a:defRPr sz="7000" b="1" cap="all">
                <a:solidFill>
                  <a:srgbClr val="253957"/>
                </a:solidFill>
                <a:latin typeface="+mn-lt"/>
                <a:ea typeface="+mn-ea"/>
                <a:cs typeface="+mn-cs"/>
                <a:sym typeface="Arial Narrow"/>
              </a:defRPr>
            </a:pPr>
            <a:endParaRPr/>
          </a:p>
        </p:txBody>
      </p:sp>
      <p:sp>
        <p:nvSpPr>
          <p:cNvPr id="53" name="Очень крутой подзаголовок презентации"/>
          <p:cNvSpPr txBox="1"/>
          <p:nvPr/>
        </p:nvSpPr>
        <p:spPr>
          <a:xfrm>
            <a:off x="7191340" y="9786958"/>
            <a:ext cx="13504769" cy="10302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a:t>Проект студента 3-го курса </a:t>
            </a:r>
            <a:r>
              <a:rPr lang="ru-RU" dirty="0" err="1"/>
              <a:t>Генералова</a:t>
            </a:r>
            <a:r>
              <a:rPr lang="ru-RU" dirty="0"/>
              <a:t> Владислава</a:t>
            </a:r>
            <a:endParaRPr/>
          </a:p>
        </p:txBody>
      </p:sp>
      <p:sp>
        <p:nvSpPr>
          <p:cNvPr id="54" name="Название подразделения,  лаборатории, факультета и т.д."/>
          <p:cNvSpPr txBox="1"/>
          <p:nvPr/>
        </p:nvSpPr>
        <p:spPr>
          <a:xfrm>
            <a:off x="7116915" y="1561709"/>
            <a:ext cx="16147975" cy="1436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ru-RU" dirty="0"/>
              <a:t>МИЭМ НИУ ВШЭ</a:t>
            </a:r>
            <a:r>
              <a:rPr lang="en-US" dirty="0"/>
              <a:t> </a:t>
            </a:r>
            <a:r>
              <a:rPr lang="ru-RU" dirty="0"/>
              <a:t>им. А.Н. Тихонова</a:t>
            </a:r>
          </a:p>
          <a:p>
            <a:pPr algn="l">
              <a:defRPr sz="4200">
                <a:solidFill>
                  <a:srgbClr val="253957"/>
                </a:solidFill>
                <a:latin typeface="+mn-lt"/>
                <a:ea typeface="+mn-ea"/>
                <a:cs typeface="+mn-cs"/>
                <a:sym typeface="Arial Narrow"/>
              </a:defRPr>
            </a:pPr>
            <a:r>
              <a:rPr lang="ru-RU" dirty="0"/>
              <a:t>Образовательная </a:t>
            </a:r>
            <a:r>
              <a:rPr lang="ru-RU"/>
              <a:t>программа «Информатика </a:t>
            </a:r>
            <a:r>
              <a:rPr lang="ru-RU" dirty="0"/>
              <a:t>и </a:t>
            </a:r>
            <a:r>
              <a:rPr lang="ru-RU"/>
              <a:t>вычислительная техника»</a:t>
            </a:r>
            <a:endParaRPr dirty="0"/>
          </a:p>
        </p:txBody>
      </p:sp>
      <p:sp>
        <p:nvSpPr>
          <p:cNvPr id="55" name="Москва, 2017"/>
          <p:cNvSpPr txBox="1"/>
          <p:nvPr/>
        </p:nvSpPr>
        <p:spPr>
          <a:xfrm>
            <a:off x="7262778" y="12001536"/>
            <a:ext cx="9443424"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t>, 201</a:t>
            </a:r>
            <a:r>
              <a:rPr lang="en-US" dirty="0"/>
              <a:t>8</a:t>
            </a:r>
            <a:endParaRPr dirty="0"/>
          </a:p>
        </p:txBody>
      </p:sp>
      <p:pic>
        <p:nvPicPr>
          <p:cNvPr id="56" name="Изображение" descr="Изображение"/>
          <p:cNvPicPr>
            <a:picLocks noChangeAspect="1"/>
          </p:cNvPicPr>
          <p:nvPr/>
        </p:nvPicPr>
        <p:blipFill>
          <a:blip r:embed="rId2">
            <a:extLst/>
          </a:blip>
          <a:stretch>
            <a:fillRect/>
          </a:stretch>
        </p:blipFill>
        <p:spPr>
          <a:xfrm>
            <a:off x="1221970" y="1330739"/>
            <a:ext cx="2736119" cy="264554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190548" y="2214530"/>
            <a:ext cx="2228865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ЧТО ТАКОЕ МУЗЫКАЛЬНЫЙ MIDI КОНТРОЛЛЕР?</a:t>
            </a:r>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690482" y="3500414"/>
            <a:ext cx="23693518" cy="8858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800" dirty="0"/>
              <a:t>В настоящее время основным инструментом для написания электронной музыки является компьютер. Однако стандартные устройства ввода бывают недостаточно удобны для задач, связанных с музыкой. </a:t>
            </a:r>
            <a:r>
              <a:rPr lang="ru-RU" sz="4800" dirty="0" err="1"/>
              <a:t>Midi</a:t>
            </a:r>
            <a:r>
              <a:rPr lang="ru-RU" sz="4800" dirty="0"/>
              <a:t> контроллер - это устройство обладающее различными датчиками для преобразования различных физических воздействий пользователя в электронные сигналы, которые впоследствии могут управлять выбранным пользователем  параметром в программе для написания и проигрывания музыкальных композиций.</a:t>
            </a:r>
            <a:endParaRPr sz="4800"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9" name="Рисунок 8" descr="1.jpg"/>
          <p:cNvPicPr>
            <a:picLocks noChangeAspect="1"/>
          </p:cNvPicPr>
          <p:nvPr/>
        </p:nvPicPr>
        <p:blipFill>
          <a:blip r:embed="rId3">
            <a:lum bright="9000"/>
          </a:blip>
          <a:stretch>
            <a:fillRect/>
          </a:stretch>
        </p:blipFill>
        <p:spPr>
          <a:xfrm>
            <a:off x="1333424" y="8143884"/>
            <a:ext cx="9144064" cy="501330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spPr>
      </p:pic>
      <p:pic>
        <p:nvPicPr>
          <p:cNvPr id="10" name="Рисунок 9" descr="4.png"/>
          <p:cNvPicPr>
            <a:picLocks noChangeAspect="1"/>
          </p:cNvPicPr>
          <p:nvPr/>
        </p:nvPicPr>
        <p:blipFill>
          <a:blip r:embed="rId4"/>
          <a:stretch>
            <a:fillRect/>
          </a:stretch>
        </p:blipFill>
        <p:spPr>
          <a:xfrm>
            <a:off x="13192132" y="8072446"/>
            <a:ext cx="8934701" cy="5037947"/>
          </a:xfrm>
          <a:prstGeom prst="rect">
            <a:avLst/>
          </a:prstGeom>
          <a:effectLst>
            <a:outerShdw blurRad="50800" dist="50800" dir="5400000" algn="ctr" rotWithShape="0">
              <a:srgbClr val="000000">
                <a:alpha val="1000"/>
              </a:srgbClr>
            </a:outerShdw>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13.jpg"/>
          <p:cNvPicPr>
            <a:picLocks noChangeAspect="1"/>
          </p:cNvPicPr>
          <p:nvPr/>
        </p:nvPicPr>
        <p:blipFill>
          <a:blip r:embed="rId2"/>
          <a:stretch>
            <a:fillRect/>
          </a:stretch>
        </p:blipFill>
        <p:spPr>
          <a:xfrm>
            <a:off x="8048596" y="9644082"/>
            <a:ext cx="4786346" cy="4786346"/>
          </a:xfrm>
          <a:prstGeom prst="rect">
            <a:avLst/>
          </a:prstGeom>
        </p:spPr>
      </p:pic>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190548" y="2214530"/>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ЗАВОДСКИЕ АНАЛОГИ</a:t>
            </a:r>
          </a:p>
          <a:p>
            <a:pPr algn="l">
              <a:defRPr sz="7000" b="1" cap="all">
                <a:solidFill>
                  <a:srgbClr val="253957"/>
                </a:solidFill>
                <a:latin typeface="+mn-lt"/>
                <a:ea typeface="+mn-ea"/>
                <a:cs typeface="+mn-cs"/>
                <a:sym typeface="Arial Narrow"/>
              </a:defRPr>
            </a:pPr>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76234" y="3571852"/>
            <a:ext cx="2243153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defRPr sz="2800">
                <a:solidFill>
                  <a:srgbClr val="253957"/>
                </a:solidFill>
                <a:latin typeface="+mn-lt"/>
                <a:ea typeface="+mn-ea"/>
                <a:cs typeface="+mn-cs"/>
                <a:sym typeface="Arial Narrow"/>
              </a:defRPr>
            </a:pPr>
            <a:r>
              <a:rPr lang="ru-RU" sz="4800" dirty="0"/>
              <a:t>Чаще всего в роли датчиков выступают различные потенциометры - ручки, </a:t>
            </a:r>
            <a:r>
              <a:rPr lang="ru-RU" sz="4800" dirty="0" err="1"/>
              <a:t>слайдеры</a:t>
            </a:r>
            <a:r>
              <a:rPr lang="ru-RU" sz="4800" dirty="0"/>
              <a:t>, кнопки, чувствительные к силе нажатия. Существуют также контроллеры, имитирующие музыкальные инструменты - клавишные, ударные, струнные и даже духовые. На рынке предлагается множество музыкальных </a:t>
            </a:r>
            <a:r>
              <a:rPr lang="ru-RU" sz="4800" dirty="0" err="1"/>
              <a:t>midi</a:t>
            </a:r>
            <a:r>
              <a:rPr lang="ru-RU" sz="4800" dirty="0"/>
              <a:t> контроллера для различных конкретных нужд.</a:t>
            </a:r>
            <a:endParaRPr sz="4800"/>
          </a:p>
        </p:txBody>
      </p:sp>
      <p:pic>
        <p:nvPicPr>
          <p:cNvPr id="63"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pic>
        <p:nvPicPr>
          <p:cNvPr id="9" name="Рисунок 8" descr="12.jpg"/>
          <p:cNvPicPr>
            <a:picLocks noChangeAspect="1"/>
          </p:cNvPicPr>
          <p:nvPr/>
        </p:nvPicPr>
        <p:blipFill>
          <a:blip r:embed="rId4"/>
          <a:stretch>
            <a:fillRect/>
          </a:stretch>
        </p:blipFill>
        <p:spPr>
          <a:xfrm>
            <a:off x="1119110" y="6715124"/>
            <a:ext cx="6340651" cy="3571900"/>
          </a:xfrm>
          <a:prstGeom prst="rect">
            <a:avLst/>
          </a:prstGeom>
        </p:spPr>
      </p:pic>
      <p:pic>
        <p:nvPicPr>
          <p:cNvPr id="12" name="Рисунок 11" descr="15.jpg"/>
          <p:cNvPicPr>
            <a:picLocks noChangeAspect="1"/>
          </p:cNvPicPr>
          <p:nvPr/>
        </p:nvPicPr>
        <p:blipFill>
          <a:blip r:embed="rId5"/>
          <a:stretch>
            <a:fillRect/>
          </a:stretch>
        </p:blipFill>
        <p:spPr>
          <a:xfrm>
            <a:off x="13692198" y="11144280"/>
            <a:ext cx="5519345" cy="1828798"/>
          </a:xfrm>
          <a:prstGeom prst="rect">
            <a:avLst/>
          </a:prstGeom>
        </p:spPr>
      </p:pic>
      <p:pic>
        <p:nvPicPr>
          <p:cNvPr id="13" name="Рисунок 12" descr="16.jpg"/>
          <p:cNvPicPr>
            <a:picLocks noChangeAspect="1"/>
          </p:cNvPicPr>
          <p:nvPr/>
        </p:nvPicPr>
        <p:blipFill>
          <a:blip r:embed="rId6" cstate="print"/>
          <a:stretch>
            <a:fillRect/>
          </a:stretch>
        </p:blipFill>
        <p:spPr>
          <a:xfrm>
            <a:off x="9048728" y="6643686"/>
            <a:ext cx="5686301" cy="3571900"/>
          </a:xfrm>
          <a:prstGeom prst="rect">
            <a:avLst/>
          </a:prstGeom>
        </p:spPr>
      </p:pic>
      <p:pic>
        <p:nvPicPr>
          <p:cNvPr id="8" name="Рисунок 7" descr="11.jpg"/>
          <p:cNvPicPr>
            <a:picLocks noChangeAspect="1"/>
          </p:cNvPicPr>
          <p:nvPr/>
        </p:nvPicPr>
        <p:blipFill>
          <a:blip r:embed="rId7"/>
          <a:stretch>
            <a:fillRect/>
          </a:stretch>
        </p:blipFill>
        <p:spPr>
          <a:xfrm>
            <a:off x="690482" y="10572776"/>
            <a:ext cx="6447640" cy="3143224"/>
          </a:xfrm>
          <a:prstGeom prst="rect">
            <a:avLst/>
          </a:prstGeom>
        </p:spPr>
      </p:pic>
      <p:pic>
        <p:nvPicPr>
          <p:cNvPr id="14" name="Рисунок 13" descr="17.jpg"/>
          <p:cNvPicPr>
            <a:picLocks noChangeAspect="1"/>
          </p:cNvPicPr>
          <p:nvPr/>
        </p:nvPicPr>
        <p:blipFill>
          <a:blip r:embed="rId8"/>
          <a:stretch>
            <a:fillRect/>
          </a:stretch>
        </p:blipFill>
        <p:spPr>
          <a:xfrm>
            <a:off x="19411969" y="9896100"/>
            <a:ext cx="4972031" cy="3819900"/>
          </a:xfrm>
          <a:prstGeom prst="rect">
            <a:avLst/>
          </a:prstGeom>
        </p:spPr>
      </p:pic>
      <p:pic>
        <p:nvPicPr>
          <p:cNvPr id="11" name="Рисунок 10" descr="14.png"/>
          <p:cNvPicPr>
            <a:picLocks noChangeAspect="1"/>
          </p:cNvPicPr>
          <p:nvPr/>
        </p:nvPicPr>
        <p:blipFill>
          <a:blip r:embed="rId9"/>
          <a:stretch>
            <a:fillRect/>
          </a:stretch>
        </p:blipFill>
        <p:spPr>
          <a:xfrm>
            <a:off x="13835074" y="6357934"/>
            <a:ext cx="9886939" cy="4119558"/>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190548" y="2214530"/>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ЦЕЛЬ ПРОЕКТА</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47672" y="4247566"/>
            <a:ext cx="22645846"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en-US" sz="5400" dirty="0"/>
              <a:t>MIDI </a:t>
            </a:r>
            <a:r>
              <a:rPr lang="ru-RU" sz="5400" dirty="0"/>
              <a:t>контроллер с дополнительным набором датчиков и дополнительными функциями </a:t>
            </a:r>
            <a:r>
              <a:rPr lang="ru-RU" sz="5400" dirty="0">
                <a:solidFill>
                  <a:srgbClr val="253957"/>
                </a:solidFill>
                <a:sym typeface="Arial Narrow"/>
              </a:rPr>
              <a:t>на базе </a:t>
            </a:r>
            <a:r>
              <a:rPr lang="en-US" sz="5400" dirty="0" err="1">
                <a:solidFill>
                  <a:srgbClr val="253957"/>
                </a:solidFill>
                <a:sym typeface="Arial Narrow"/>
              </a:rPr>
              <a:t>Arduino</a:t>
            </a:r>
            <a:r>
              <a:rPr lang="en-US" sz="5400" dirty="0">
                <a:solidFill>
                  <a:srgbClr val="253957"/>
                </a:solidFill>
                <a:sym typeface="Arial Narrow"/>
              </a:rPr>
              <a:t> Leonardo.</a:t>
            </a:r>
            <a:endParaRPr sz="3200" dirty="0"/>
          </a:p>
        </p:txBody>
      </p:sp>
      <p:pic>
        <p:nvPicPr>
          <p:cNvPr id="63"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pic>
        <p:nvPicPr>
          <p:cNvPr id="12" name="Рисунок 11" descr="2.jpg"/>
          <p:cNvPicPr>
            <a:picLocks noChangeAspect="1"/>
          </p:cNvPicPr>
          <p:nvPr/>
        </p:nvPicPr>
        <p:blipFill>
          <a:blip r:embed="rId4"/>
          <a:stretch>
            <a:fillRect/>
          </a:stretch>
        </p:blipFill>
        <p:spPr>
          <a:xfrm>
            <a:off x="0" y="7715256"/>
            <a:ext cx="9025912" cy="6000744"/>
          </a:xfrm>
          <a:prstGeom prst="rect">
            <a:avLst/>
          </a:prstGeom>
        </p:spPr>
      </p:pic>
      <p:pic>
        <p:nvPicPr>
          <p:cNvPr id="8" name="Рисунок 7" descr="controller.jpg"/>
          <p:cNvPicPr>
            <a:picLocks noChangeAspect="1"/>
          </p:cNvPicPr>
          <p:nvPr/>
        </p:nvPicPr>
        <p:blipFill>
          <a:blip r:embed="rId5"/>
          <a:stretch>
            <a:fillRect/>
          </a:stretch>
        </p:blipFill>
        <p:spPr>
          <a:xfrm>
            <a:off x="8905852" y="7712401"/>
            <a:ext cx="9501254" cy="6003599"/>
          </a:xfrm>
          <a:prstGeom prst="rect">
            <a:avLst/>
          </a:prstGeom>
        </p:spPr>
      </p:pic>
      <p:pic>
        <p:nvPicPr>
          <p:cNvPr id="9" name="Рисунок 8" descr="speciale-quadrata-g.jpg"/>
          <p:cNvPicPr>
            <a:picLocks noChangeAspect="1"/>
          </p:cNvPicPr>
          <p:nvPr/>
        </p:nvPicPr>
        <p:blipFill>
          <a:blip r:embed="rId6" cstate="print"/>
          <a:stretch>
            <a:fillRect/>
          </a:stretch>
        </p:blipFill>
        <p:spPr>
          <a:xfrm>
            <a:off x="18383256" y="7715256"/>
            <a:ext cx="6000744" cy="6000744"/>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190548" y="2214530"/>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ЗАДАЧИ ПРОЕКТА</a:t>
            </a:r>
          </a:p>
          <a:p>
            <a:pPr algn="l">
              <a:defRPr sz="7000" b="1" cap="all">
                <a:solidFill>
                  <a:srgbClr val="253957"/>
                </a:solidFill>
                <a:latin typeface="+mn-lt"/>
                <a:ea typeface="+mn-ea"/>
                <a:cs typeface="+mn-cs"/>
                <a:sym typeface="Arial Narrow"/>
              </a:defRPr>
            </a:pPr>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04796" y="3571852"/>
            <a:ext cx="21506374"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800" dirty="0"/>
              <a:t>1. Спроектировать принципиальную схему подключения датчиков к </a:t>
            </a:r>
            <a:r>
              <a:rPr lang="en-US" sz="4800" dirty="0" err="1"/>
              <a:t>Arduino</a:t>
            </a:r>
            <a:r>
              <a:rPr lang="ru-RU" sz="4800" dirty="0"/>
              <a:t>.</a:t>
            </a:r>
          </a:p>
          <a:p>
            <a:pPr algn="l">
              <a:defRPr sz="2800">
                <a:solidFill>
                  <a:srgbClr val="253957"/>
                </a:solidFill>
                <a:latin typeface="+mn-lt"/>
                <a:ea typeface="+mn-ea"/>
                <a:cs typeface="+mn-cs"/>
                <a:sym typeface="Arial Narrow"/>
              </a:defRPr>
            </a:pPr>
            <a:r>
              <a:rPr lang="ru-RU" sz="4800" dirty="0"/>
              <a:t>2. Написать программные коды для обеспечения работоспособности всех датчиков, а также алгоритмы для генератора меандра и </a:t>
            </a:r>
            <a:r>
              <a:rPr lang="ru-RU" sz="4800" dirty="0" err="1"/>
              <a:t>рандомизатора</a:t>
            </a:r>
            <a:r>
              <a:rPr lang="ru-RU" sz="4800" dirty="0"/>
              <a:t>.</a:t>
            </a:r>
          </a:p>
          <a:p>
            <a:pPr algn="l">
              <a:defRPr sz="2800">
                <a:solidFill>
                  <a:srgbClr val="253957"/>
                </a:solidFill>
                <a:latin typeface="+mn-lt"/>
                <a:ea typeface="+mn-ea"/>
                <a:cs typeface="+mn-cs"/>
                <a:sym typeface="Arial Narrow"/>
              </a:defRPr>
            </a:pPr>
            <a:r>
              <a:rPr lang="ru-RU" sz="4800" dirty="0"/>
              <a:t>3. Собрать и протестировать прототип устройства. Устранить ошибки.</a:t>
            </a:r>
          </a:p>
          <a:p>
            <a:pPr algn="l">
              <a:defRPr sz="2800">
                <a:solidFill>
                  <a:srgbClr val="253957"/>
                </a:solidFill>
                <a:latin typeface="+mn-lt"/>
                <a:ea typeface="+mn-ea"/>
                <a:cs typeface="+mn-cs"/>
                <a:sym typeface="Arial Narrow"/>
              </a:defRPr>
            </a:pPr>
            <a:r>
              <a:rPr lang="ru-RU" sz="4800" dirty="0"/>
              <a:t>4. Спроектировать и собрать корпус устройства.</a:t>
            </a:r>
          </a:p>
          <a:p>
            <a:pPr algn="l">
              <a:defRPr sz="2800">
                <a:solidFill>
                  <a:srgbClr val="253957"/>
                </a:solidFill>
                <a:latin typeface="+mn-lt"/>
                <a:ea typeface="+mn-ea"/>
                <a:cs typeface="+mn-cs"/>
                <a:sym typeface="Arial Narrow"/>
              </a:defRPr>
            </a:pPr>
            <a:r>
              <a:rPr lang="ru-RU" sz="4800" dirty="0"/>
              <a:t>5. Продемонстрировать работоспособность устройства.</a:t>
            </a:r>
            <a:endParaRPr lang="ru-RU" dirty="0"/>
          </a:p>
          <a:p>
            <a:pPr algn="l">
              <a:defRPr sz="2800">
                <a:solidFill>
                  <a:srgbClr val="253957"/>
                </a:solidFill>
                <a:latin typeface="+mn-lt"/>
                <a:ea typeface="+mn-ea"/>
                <a:cs typeface="+mn-cs"/>
                <a:sym typeface="Arial Narrow"/>
              </a:defRPr>
            </a:pPr>
            <a:endParaRPr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11" name="Рисунок 10" descr="333.png"/>
          <p:cNvPicPr>
            <a:picLocks noChangeAspect="1"/>
          </p:cNvPicPr>
          <p:nvPr/>
        </p:nvPicPr>
        <p:blipFill>
          <a:blip r:embed="rId3"/>
          <a:stretch>
            <a:fillRect/>
          </a:stretch>
        </p:blipFill>
        <p:spPr>
          <a:xfrm>
            <a:off x="11406182" y="8084117"/>
            <a:ext cx="12977818" cy="5631883"/>
          </a:xfrm>
          <a:prstGeom prst="rect">
            <a:avLst/>
          </a:prstGeom>
        </p:spPr>
      </p:pic>
      <p:pic>
        <p:nvPicPr>
          <p:cNvPr id="13" name="Рисунок 12" descr="111.png"/>
          <p:cNvPicPr>
            <a:picLocks noChangeAspect="1"/>
          </p:cNvPicPr>
          <p:nvPr/>
        </p:nvPicPr>
        <p:blipFill>
          <a:blip r:embed="rId4"/>
          <a:stretch>
            <a:fillRect/>
          </a:stretch>
        </p:blipFill>
        <p:spPr>
          <a:xfrm>
            <a:off x="6048332" y="9072578"/>
            <a:ext cx="5022068" cy="3143272"/>
          </a:xfrm>
          <a:prstGeom prst="rect">
            <a:avLst/>
          </a:prstGeom>
        </p:spPr>
      </p:pic>
      <p:pic>
        <p:nvPicPr>
          <p:cNvPr id="14" name="Рисунок 13" descr="123.png"/>
          <p:cNvPicPr>
            <a:picLocks noChangeAspect="1"/>
          </p:cNvPicPr>
          <p:nvPr/>
        </p:nvPicPr>
        <p:blipFill>
          <a:blip r:embed="rId5"/>
          <a:stretch>
            <a:fillRect/>
          </a:stretch>
        </p:blipFill>
        <p:spPr>
          <a:xfrm>
            <a:off x="1119110" y="8501074"/>
            <a:ext cx="3929098" cy="3929098"/>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190548" y="2214530"/>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РЕЗУЛЬТАТ</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47672" y="3428976"/>
            <a:ext cx="22645846"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en-US" sz="4800" dirty="0"/>
              <a:t>MIDI </a:t>
            </a:r>
            <a:r>
              <a:rPr lang="ru-RU" sz="4800" dirty="0"/>
              <a:t>контроллер с применением как традиционных, так и нетрадиционных в данной сфере компонентов, к примеру</a:t>
            </a:r>
            <a:r>
              <a:rPr lang="ru-RU" sz="4800" dirty="0">
                <a:solidFill>
                  <a:srgbClr val="253957"/>
                </a:solidFill>
                <a:sym typeface="Arial Narrow"/>
              </a:rPr>
              <a:t> ультразвуковой датчик дальности, 3D джойстик. Также будет расширен функционал устройства путем добавления </a:t>
            </a:r>
            <a:r>
              <a:rPr lang="ru-RU" sz="4800" dirty="0"/>
              <a:t>генерации меандра, </a:t>
            </a:r>
            <a:r>
              <a:rPr lang="ru-RU" sz="4800" dirty="0" err="1"/>
              <a:t>рандомизатора</a:t>
            </a:r>
            <a:r>
              <a:rPr lang="ru-RU" sz="4800" dirty="0"/>
              <a:t> значений. Это позволит добиться новых техник при написании музыки, а также сделает живые выступления эффектнее. Ещё одним преимуществом будет низкая стоимость проекта по сравнению с рыночной ценой контроллеров</a:t>
            </a:r>
            <a:r>
              <a:rPr lang="ru-RU" dirty="0"/>
              <a:t>.</a:t>
            </a:r>
          </a:p>
          <a:p>
            <a:pPr algn="l">
              <a:defRPr sz="2800">
                <a:solidFill>
                  <a:srgbClr val="253957"/>
                </a:solidFill>
                <a:latin typeface="+mn-lt"/>
                <a:ea typeface="+mn-ea"/>
                <a:cs typeface="+mn-cs"/>
                <a:sym typeface="Arial Narrow"/>
              </a:defRPr>
            </a:pPr>
            <a:endParaRPr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9" name="Рисунок 8" descr="22.jpg"/>
          <p:cNvPicPr>
            <a:picLocks noChangeAspect="1"/>
          </p:cNvPicPr>
          <p:nvPr/>
        </p:nvPicPr>
        <p:blipFill>
          <a:blip r:embed="rId3"/>
          <a:stretch>
            <a:fillRect/>
          </a:stretch>
        </p:blipFill>
        <p:spPr>
          <a:xfrm>
            <a:off x="18811788" y="8143788"/>
            <a:ext cx="5572212" cy="5572212"/>
          </a:xfrm>
          <a:prstGeom prst="rect">
            <a:avLst/>
          </a:prstGeom>
        </p:spPr>
      </p:pic>
      <p:pic>
        <p:nvPicPr>
          <p:cNvPr id="10" name="Picture 2" descr="X:\Генералов\21.jpg"/>
          <p:cNvPicPr>
            <a:picLocks noChangeAspect="1" noChangeArrowheads="1"/>
          </p:cNvPicPr>
          <p:nvPr/>
        </p:nvPicPr>
        <p:blipFill>
          <a:blip r:embed="rId4"/>
          <a:srcRect/>
          <a:stretch>
            <a:fillRect/>
          </a:stretch>
        </p:blipFill>
        <p:spPr bwMode="auto">
          <a:xfrm>
            <a:off x="904796" y="9358329"/>
            <a:ext cx="7461767" cy="4357671"/>
          </a:xfrm>
          <a:prstGeom prst="rect">
            <a:avLst/>
          </a:prstGeom>
          <a:noFill/>
        </p:spPr>
      </p:pic>
      <p:pic>
        <p:nvPicPr>
          <p:cNvPr id="11" name="Picture 3" descr="X:\Генералов\23.jpg"/>
          <p:cNvPicPr>
            <a:picLocks noChangeAspect="1" noChangeArrowheads="1"/>
          </p:cNvPicPr>
          <p:nvPr/>
        </p:nvPicPr>
        <p:blipFill>
          <a:blip r:embed="rId5"/>
          <a:srcRect/>
          <a:stretch>
            <a:fillRect/>
          </a:stretch>
        </p:blipFill>
        <p:spPr bwMode="auto">
          <a:xfrm>
            <a:off x="10406050" y="8744272"/>
            <a:ext cx="6643734" cy="4971728"/>
          </a:xfrm>
          <a:prstGeom prst="rect">
            <a:avLst/>
          </a:prstGeom>
          <a:noFill/>
        </p:spPr>
      </p:pic>
    </p:spTree>
    <p:extLst>
      <p:ext uri="{BB962C8B-B14F-4D97-AF65-F5344CB8AC3E}">
        <p14:creationId xmlns:p14="http://schemas.microsoft.com/office/powerpoint/2010/main" val="194715070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190548" y="2214530"/>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КАЛЕНДАРНЫЙ ПЛАН ПРОЕКТА </a:t>
            </a:r>
          </a:p>
          <a:p>
            <a:pPr algn="l">
              <a:defRPr sz="7000" b="1" cap="all">
                <a:solidFill>
                  <a:srgbClr val="253957"/>
                </a:solidFill>
                <a:latin typeface="+mn-lt"/>
                <a:ea typeface="+mn-ea"/>
                <a:cs typeface="+mn-cs"/>
                <a:sym typeface="Arial Narrow"/>
              </a:defRPr>
            </a:pPr>
            <a:endParaRP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6" name="Рисунок 5" descr="123121.png"/>
          <p:cNvPicPr>
            <a:picLocks noChangeAspect="1"/>
          </p:cNvPicPr>
          <p:nvPr/>
        </p:nvPicPr>
        <p:blipFill>
          <a:blip r:embed="rId3"/>
          <a:stretch>
            <a:fillRect/>
          </a:stretch>
        </p:blipFill>
        <p:spPr>
          <a:xfrm>
            <a:off x="0" y="3578639"/>
            <a:ext cx="24384000" cy="6708385"/>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190548" y="2214530"/>
            <a:ext cx="2187466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latin typeface="+mn-lt"/>
              </a:rPr>
              <a:t>Оценка стоимости </a:t>
            </a:r>
            <a:r>
              <a:rPr lang="ru-RU" dirty="0" smtClean="0">
                <a:latin typeface="+mn-lt"/>
              </a:rPr>
              <a:t>необходимых материалов</a:t>
            </a:r>
            <a:endParaRPr lang="ru-RU" sz="7000" b="1" cap="all" dirty="0">
              <a:solidFill>
                <a:srgbClr val="253957"/>
              </a:solidFill>
              <a:latin typeface="+mn-lt"/>
              <a:sym typeface="Arial Narrow"/>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89105" y="4049688"/>
            <a:ext cx="22645846"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r>
              <a:rPr lang="ru-RU" sz="4800" dirty="0" smtClean="0">
                <a:solidFill>
                  <a:srgbClr val="000058"/>
                </a:solidFill>
                <a:latin typeface="+mn-lt"/>
              </a:rPr>
              <a:t>цены </a:t>
            </a:r>
            <a:r>
              <a:rPr lang="ru-RU" sz="4800" dirty="0">
                <a:solidFill>
                  <a:srgbClr val="000058"/>
                </a:solidFill>
                <a:latin typeface="+mn-lt"/>
              </a:rPr>
              <a:t>на конкретное оборудование взяты с сайта «Чип и </a:t>
            </a:r>
            <a:r>
              <a:rPr lang="ru-RU" sz="4800" dirty="0" err="1">
                <a:solidFill>
                  <a:srgbClr val="000058"/>
                </a:solidFill>
                <a:latin typeface="+mn-lt"/>
              </a:rPr>
              <a:t>Дип</a:t>
            </a:r>
            <a:r>
              <a:rPr lang="ru-RU" sz="4800" dirty="0">
                <a:solidFill>
                  <a:srgbClr val="000058"/>
                </a:solidFill>
                <a:latin typeface="+mn-lt"/>
              </a:rPr>
              <a:t>»</a:t>
            </a:r>
          </a:p>
          <a:p>
            <a:r>
              <a:rPr lang="ru-RU" sz="4800" dirty="0">
                <a:latin typeface="+mn-lt"/>
              </a:rPr>
              <a:t/>
            </a:r>
            <a:br>
              <a:rPr lang="ru-RU" sz="4800" dirty="0">
                <a:latin typeface="+mn-lt"/>
              </a:rPr>
            </a:br>
            <a:endParaRPr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5" name="Рисунок 4">
            <a:extLst>
              <a:ext uri="{FF2B5EF4-FFF2-40B4-BE49-F238E27FC236}">
                <a16:creationId xmlns:a16="http://schemas.microsoft.com/office/drawing/2014/main" xmlns="" id="{F3746B95-ED5B-43BE-8575-E4E0AEB64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48" y="5565072"/>
            <a:ext cx="24040080" cy="5698389"/>
          </a:xfrm>
          <a:prstGeom prst="rect">
            <a:avLst/>
          </a:prstGeom>
        </p:spPr>
      </p:pic>
    </p:spTree>
    <p:extLst>
      <p:ext uri="{BB962C8B-B14F-4D97-AF65-F5344CB8AC3E}">
        <p14:creationId xmlns:p14="http://schemas.microsoft.com/office/powerpoint/2010/main" val="181086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Изображение" descr="Изображение"/>
          <p:cNvPicPr>
            <a:picLocks noChangeAspect="1"/>
          </p:cNvPicPr>
          <p:nvPr/>
        </p:nvPicPr>
        <p:blipFill>
          <a:blip r:embed="rId2">
            <a:extLst/>
          </a:blip>
          <a:stretch>
            <a:fillRect/>
          </a:stretch>
        </p:blipFill>
        <p:spPr>
          <a:xfrm>
            <a:off x="10548926" y="7572380"/>
            <a:ext cx="3195850" cy="3090059"/>
          </a:xfrm>
          <a:prstGeom prst="rect">
            <a:avLst/>
          </a:prstGeom>
          <a:ln w="12700">
            <a:miter lim="400000"/>
          </a:ln>
        </p:spPr>
      </p:pic>
      <p:sp>
        <p:nvSpPr>
          <p:cNvPr id="6" name="Очень крутой заголовок…"/>
          <p:cNvSpPr txBox="1"/>
          <p:nvPr/>
        </p:nvSpPr>
        <p:spPr>
          <a:xfrm>
            <a:off x="7334216" y="5143488"/>
            <a:ext cx="9929882"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solidFill>
                  <a:schemeClr val="bg1"/>
                </a:solidFill>
              </a:rPr>
              <a:t>СПАСИБО ЗА ВНИМАНИЕ!</a:t>
            </a:r>
            <a:endParaRPr/>
          </a:p>
          <a:p>
            <a:pPr algn="l">
              <a:defRPr sz="4200">
                <a:solidFill>
                  <a:srgbClr val="253957"/>
                </a:solidFill>
                <a:latin typeface="+mn-lt"/>
                <a:ea typeface="+mn-ea"/>
                <a:cs typeface="+mn-cs"/>
                <a:sym typeface="Arial Narrow"/>
              </a:defRPr>
            </a:pPr>
            <a:r>
              <a:t>Очень крутой подзаголовок презентации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113</TotalTime>
  <Words>318</Words>
  <Application>Microsoft Office PowerPoint</Application>
  <PresentationFormat>Произвольный</PresentationFormat>
  <Paragraphs>25</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TVV</dc:creator>
  <cp:lastModifiedBy>jantor</cp:lastModifiedBy>
  <cp:revision>17</cp:revision>
  <dcterms:modified xsi:type="dcterms:W3CDTF">2018-11-15T10:15:29Z</dcterms:modified>
</cp:coreProperties>
</file>