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dirty="0"/>
              <a:t>Разработка и исследование методов повышения качества обслуживания широкополосного трафика в беспроводных сетях 5G, работающих в миллиметровом диапазоне радиочастот</a:t>
            </a:r>
            <a:endParaRPr lang="en-US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85184"/>
            <a:ext cx="1644352" cy="113939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83674" y="4553833"/>
            <a:ext cx="58408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Руководитель проекта: </a:t>
            </a:r>
            <a:r>
              <a:rPr lang="ru-RU" sz="2000" dirty="0" smtClean="0"/>
              <a:t>Красилов А.Н.,</a:t>
            </a:r>
          </a:p>
          <a:p>
            <a:r>
              <a:rPr lang="ru-RU" sz="2000" dirty="0" smtClean="0"/>
              <a:t>к.т.н., </a:t>
            </a:r>
            <a:r>
              <a:rPr lang="ru-RU" sz="2000" dirty="0" err="1" smtClean="0"/>
              <a:t>с.н.с</a:t>
            </a:r>
            <a:r>
              <a:rPr lang="ru-RU" sz="2000" dirty="0" smtClean="0"/>
              <a:t>. НУЛ Телекоммуникационных систем </a:t>
            </a:r>
          </a:p>
          <a:p>
            <a:endParaRPr lang="ru-RU" sz="2000" dirty="0" smtClean="0"/>
          </a:p>
          <a:p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419872" y="5417929"/>
            <a:ext cx="557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Состав команды:</a:t>
            </a:r>
            <a:r>
              <a:rPr lang="ru-RU" sz="2000" dirty="0" smtClean="0"/>
              <a:t> Суслопаров М.В., Филатов О.О., Гаврилов </a:t>
            </a:r>
            <a:r>
              <a:rPr lang="ru-RU" sz="2000" dirty="0" smtClean="0"/>
              <a:t>Т.П.,  </a:t>
            </a:r>
            <a:r>
              <a:rPr lang="ru-RU" sz="2000" dirty="0" smtClean="0"/>
              <a:t>БПМ-162 </a:t>
            </a:r>
          </a:p>
          <a:p>
            <a:pPr algn="r"/>
            <a:endParaRPr lang="ru-RU" sz="2000" dirty="0" smtClean="0"/>
          </a:p>
          <a:p>
            <a:pPr algn="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298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200" y="260648"/>
            <a:ext cx="8991600" cy="884238"/>
          </a:xfrm>
        </p:spPr>
        <p:txBody>
          <a:bodyPr/>
          <a:lstStyle/>
          <a:p>
            <a:r>
              <a:rPr lang="ru-RU" dirty="0" smtClean="0"/>
              <a:t>Требования к сетям </a:t>
            </a:r>
            <a:r>
              <a:rPr lang="en-US" dirty="0" smtClean="0"/>
              <a:t>5G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DA8F7E9-6A44-49A2-A610-347666ABBF1C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332AFE-3810-4626-B742-65B1D8E38672}" type="datetime1">
              <a:rPr lang="ru-RU" smtClean="0"/>
              <a:t>11.11.2018</a:t>
            </a:fld>
            <a:endParaRPr lang="en-US" dirty="0"/>
          </a:p>
        </p:txBody>
      </p:sp>
      <p:pic>
        <p:nvPicPr>
          <p:cNvPr id="12290" name="Picture 2" descr="E:\workspace\lab18trac\docs\kafedra\2018\cellular-10-term\fig1_20170220104037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57"/>
          <a:stretch/>
        </p:blipFill>
        <p:spPr bwMode="auto">
          <a:xfrm>
            <a:off x="-23480" y="1412776"/>
            <a:ext cx="5243552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0" y="1371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64088" y="1340768"/>
            <a:ext cx="370790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 2015 г </a:t>
            </a:r>
            <a:r>
              <a:rPr lang="en-US" sz="2000" dirty="0" smtClean="0"/>
              <a:t>ITU-R </a:t>
            </a:r>
            <a:r>
              <a:rPr lang="ru-RU" sz="2000" dirty="0" smtClean="0"/>
              <a:t> сформулировал требования к сетям 5</a:t>
            </a:r>
            <a:r>
              <a:rPr lang="en-US" sz="2000" dirty="0" smtClean="0"/>
              <a:t>G (IMT-202</a:t>
            </a:r>
            <a:r>
              <a:rPr lang="ru-RU" sz="2000" dirty="0" smtClean="0"/>
              <a:t>0</a:t>
            </a:r>
            <a:r>
              <a:rPr lang="en-US" sz="2000" dirty="0" smtClean="0"/>
              <a:t>)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Одно из </a:t>
            </a:r>
            <a:r>
              <a:rPr lang="ru-RU" sz="2000" b="1" dirty="0" smtClean="0"/>
              <a:t>ключевых требований</a:t>
            </a:r>
            <a:r>
              <a:rPr lang="ru-RU" sz="2000" dirty="0" smtClean="0"/>
              <a:t> – увеличение скорости передачи данных: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Пиковая скорость </a:t>
            </a:r>
            <a:r>
              <a:rPr lang="en-US" sz="2000" dirty="0" smtClean="0"/>
              <a:t>&gt; </a:t>
            </a:r>
            <a:r>
              <a:rPr lang="ru-RU" sz="2000" dirty="0" smtClean="0"/>
              <a:t>20 Гбит</a:t>
            </a:r>
            <a:r>
              <a:rPr lang="en-US" sz="2000" dirty="0" smtClean="0"/>
              <a:t>/c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Средняя скорость на пользователя </a:t>
            </a:r>
            <a:r>
              <a:rPr lang="en-US" sz="2000" dirty="0" smtClean="0"/>
              <a:t>&gt;100 </a:t>
            </a:r>
            <a:r>
              <a:rPr lang="ru-RU" sz="2000" dirty="0" smtClean="0"/>
              <a:t>Мбит</a:t>
            </a:r>
            <a:r>
              <a:rPr lang="en-US" sz="2000" dirty="0"/>
              <a:t>/c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417474" y="1268760"/>
            <a:ext cx="2808312" cy="15121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085184"/>
            <a:ext cx="1644352" cy="113939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826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200" y="260648"/>
            <a:ext cx="8991600" cy="884238"/>
          </a:xfrm>
        </p:spPr>
        <p:txBody>
          <a:bodyPr/>
          <a:lstStyle/>
          <a:p>
            <a:r>
              <a:rPr lang="ru-RU" dirty="0" smtClean="0"/>
              <a:t>Приложения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DA8F7E9-6A44-49A2-A610-347666ABBF1C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332AFE-3810-4626-B742-65B1D8E38672}" type="datetime1">
              <a:rPr lang="ru-RU" smtClean="0"/>
              <a:t>11.11.2018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1371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 descr="E:\workspace\lab18trac\docs\personal\krasilov\hse\For-iphone-Smart-phone-3d-video-glass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62" y="1485491"/>
            <a:ext cx="3850010" cy="2517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workspace\lab18trac\docs\personal\krasilov\hse\image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631" y="4077072"/>
            <a:ext cx="3024336" cy="2265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workspace\lab18trac\docs\personal\krasilov\hse\virtual-reality-5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512156"/>
            <a:ext cx="3775972" cy="2517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7624" y="1050491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UHD/3D video 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055830" y="1076345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AR/VR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940152" y="4941168"/>
            <a:ext cx="2103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Instant cloud access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436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200" y="260648"/>
            <a:ext cx="8991600" cy="8842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Использование миллиметрового диапазона частот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DA8F7E9-6A44-49A2-A610-347666ABBF1C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332AFE-3810-4626-B742-65B1D8E38672}" type="datetime1">
              <a:rPr lang="ru-RU" smtClean="0"/>
              <a:t>11.11.2018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1371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050" name="Picture 2" descr="E:\workspace\lab18trac\docs\personal\krasilov\hse\image-1_sized_1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55" b="12484"/>
          <a:stretch/>
        </p:blipFill>
        <p:spPr bwMode="auto">
          <a:xfrm>
            <a:off x="683568" y="1988840"/>
            <a:ext cx="7723534" cy="2021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Картинки по запросу wi-f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379" y="4033763"/>
            <a:ext cx="1411261" cy="1058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Картинки по запросу l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99" y="3941980"/>
            <a:ext cx="1258811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26768"/>
            <a:ext cx="1537624" cy="1065441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3568" y="5279534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Используются каналы шириной</a:t>
            </a:r>
            <a:r>
              <a:rPr lang="en-US" sz="2400" dirty="0"/>
              <a:t> </a:t>
            </a:r>
            <a:r>
              <a:rPr lang="en-US" sz="2400" dirty="0" smtClean="0"/>
              <a:t>&lt;100 </a:t>
            </a:r>
            <a:r>
              <a:rPr lang="ru-RU" sz="2400" dirty="0" smtClean="0"/>
              <a:t> МГц</a:t>
            </a:r>
            <a:endParaRPr lang="en-US" sz="24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 flipV="1">
            <a:off x="3131840" y="3863528"/>
            <a:ext cx="2088232" cy="57358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6012160" y="3489176"/>
            <a:ext cx="0" cy="72504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932040" y="5279533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Доступны каналы шириной</a:t>
            </a:r>
            <a:r>
              <a:rPr lang="en-US" sz="2400" dirty="0"/>
              <a:t> </a:t>
            </a:r>
            <a:r>
              <a:rPr lang="en-US" sz="2400" dirty="0" smtClean="0"/>
              <a:t>~</a:t>
            </a:r>
            <a:r>
              <a:rPr lang="en-US" sz="2400" b="1" dirty="0" smtClean="0"/>
              <a:t>1 </a:t>
            </a:r>
            <a:r>
              <a:rPr lang="ru-RU" sz="2400" b="1" dirty="0" smtClean="0"/>
              <a:t>ГГц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710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200" y="260648"/>
            <a:ext cx="8991600" cy="8842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передачи в миллиметровом диапазоне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DA8F7E9-6A44-49A2-A610-347666ABBF1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332AFE-3810-4626-B742-65B1D8E38672}" type="datetime1">
              <a:rPr lang="ru-RU" smtClean="0"/>
              <a:t>11.11.2018</a:t>
            </a:fld>
            <a:endParaRPr lang="en-US" dirty="0"/>
          </a:p>
        </p:txBody>
      </p:sp>
      <p:pic>
        <p:nvPicPr>
          <p:cNvPr id="4098" name="Picture 2" descr="E:\workspace\lab18trac\docs\personal\krasilov\hse\3-Figure2-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4" t="71199" r="-11798" b="8134"/>
          <a:stretch/>
        </p:blipFill>
        <p:spPr bwMode="auto">
          <a:xfrm>
            <a:off x="912490" y="3758208"/>
            <a:ext cx="7581275" cy="1444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 rot="16200000">
            <a:off x="-1360967" y="2665225"/>
            <a:ext cx="4170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Скорость передачи, Гбит</a:t>
            </a:r>
            <a:r>
              <a:rPr lang="en-US" dirty="0" smtClean="0"/>
              <a:t>/c</a:t>
            </a:r>
            <a:endParaRPr lang="en-US" dirty="0"/>
          </a:p>
        </p:txBody>
      </p:sp>
      <p:pic>
        <p:nvPicPr>
          <p:cNvPr id="4100" name="Picture 4" descr="E:\workspace\lab18trac\docs\personal\krasilov\hse\2-Figure1-1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6" t="70365" r="-2281" b="7599"/>
          <a:stretch/>
        </p:blipFill>
        <p:spPr bwMode="auto">
          <a:xfrm>
            <a:off x="931540" y="1813992"/>
            <a:ext cx="6853708" cy="1533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48744" y="152596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Движение пользователей</a:t>
            </a:r>
            <a:endParaRPr lang="en-US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048944" y="1813992"/>
            <a:ext cx="360040" cy="76681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3824808" y="1813992"/>
            <a:ext cx="878319" cy="66344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3098890" y="3758208"/>
            <a:ext cx="581902" cy="10539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456656" y="3418781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Появление «протяженного» препятствия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6423" y="5445223"/>
            <a:ext cx="8331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Проблема: </a:t>
            </a:r>
            <a:r>
              <a:rPr lang="ru-RU" sz="2400" dirty="0" smtClean="0"/>
              <a:t>приложения пытаются адаптивно изменять параметры передачи в зависимости от канальных условий  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7714865" y="2879119"/>
            <a:ext cx="1072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Время, с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714865" y="4725144"/>
            <a:ext cx="1072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Время, 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41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200" y="260648"/>
            <a:ext cx="8991600" cy="884238"/>
          </a:xfrm>
        </p:spPr>
        <p:txBody>
          <a:bodyPr>
            <a:normAutofit/>
          </a:bodyPr>
          <a:lstStyle/>
          <a:p>
            <a:r>
              <a:rPr lang="ru-RU" dirty="0" smtClean="0"/>
              <a:t>Цель проекта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DA8F7E9-6A44-49A2-A610-347666ABBF1C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332AFE-3810-4626-B742-65B1D8E38672}" type="datetime1">
              <a:rPr lang="ru-RU" smtClean="0"/>
              <a:t>11.11.2018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4912" y="126876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1124744"/>
            <a:ext cx="799288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2000" dirty="0" smtClean="0"/>
              <a:t>Проанализировать, как свойства беспроводных соединений, а также выбор параметров уровня приложений и транспортного уровня (например, протокола </a:t>
            </a:r>
            <a:r>
              <a:rPr lang="en-US" sz="2000" dirty="0" smtClean="0"/>
              <a:t>TCP) </a:t>
            </a:r>
            <a:r>
              <a:rPr lang="ru-RU" sz="2000" dirty="0" smtClean="0"/>
              <a:t>влияют на качество обслуживания широкополосного трафика, генерируемого различными приложениями: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Веб-трафик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Видео по запросу (сервис </a:t>
            </a:r>
            <a:r>
              <a:rPr lang="en-US" sz="2000" dirty="0" err="1" smtClean="0"/>
              <a:t>Youtube</a:t>
            </a:r>
            <a:r>
              <a:rPr lang="en-US" sz="2000" dirty="0" smtClean="0"/>
              <a:t>)</a:t>
            </a:r>
            <a:endParaRPr lang="ru-RU" sz="20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Приложения реального времени (видеоконференцсвязь, виртуальная</a:t>
            </a:r>
            <a:r>
              <a:rPr lang="en-US" sz="2000" dirty="0" smtClean="0"/>
              <a:t>/</a:t>
            </a:r>
            <a:r>
              <a:rPr lang="ru-RU" sz="2000" dirty="0" smtClean="0"/>
              <a:t>дополненная реальность</a:t>
            </a:r>
            <a:r>
              <a:rPr lang="ru-RU" dirty="0" smtClean="0"/>
              <a:t>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/>
              <a:t>Разработать и исследовать </a:t>
            </a:r>
            <a:r>
              <a:rPr lang="ru-RU" sz="2000" dirty="0"/>
              <a:t>методы повышения качества обслуживания широкополосного </a:t>
            </a:r>
            <a:r>
              <a:rPr lang="ru-RU" sz="2000" dirty="0" smtClean="0"/>
              <a:t>трафика: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Алгоритмы управления параметрами передачи на приложениях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Алгоритмы управления параметрами протоколов транспортного уровня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Кросс-уровневые алгоритмы управления </a:t>
            </a:r>
            <a:r>
              <a:rPr lang="ru-RU" sz="2000" dirty="0" err="1" smtClean="0"/>
              <a:t>радиоресурсами</a:t>
            </a:r>
            <a:endParaRPr lang="ru-RU" sz="20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….</a:t>
            </a:r>
          </a:p>
          <a:p>
            <a:pPr lvl="1" algn="just"/>
            <a:endParaRPr lang="ru-RU" dirty="0"/>
          </a:p>
          <a:p>
            <a:pPr marL="342900" indent="-342900" algn="just">
              <a:buFont typeface="+mj-lt"/>
              <a:buAutoNum type="arabicPeriod"/>
            </a:pPr>
            <a:endParaRPr lang="ru-RU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28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200" y="260648"/>
            <a:ext cx="8991600" cy="884238"/>
          </a:xfrm>
        </p:spPr>
        <p:txBody>
          <a:bodyPr>
            <a:normAutofit/>
          </a:bodyPr>
          <a:lstStyle/>
          <a:p>
            <a:r>
              <a:rPr lang="ru-RU" dirty="0" smtClean="0"/>
              <a:t>Инструментарий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DA8F7E9-6A44-49A2-A610-347666ABBF1C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332AFE-3810-4626-B742-65B1D8E38672}" type="datetime1">
              <a:rPr lang="ru-RU" smtClean="0"/>
              <a:t>11.11.2018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4912" y="126876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1012" y="1195005"/>
            <a:ext cx="79208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Для решения задач проекта планируется использовать современную среду имитационного моделирования </a:t>
            </a:r>
            <a:r>
              <a:rPr lang="en-US" sz="2000" b="1" dirty="0" smtClean="0"/>
              <a:t>Network Simulator 3 (NS-3)</a:t>
            </a:r>
            <a:r>
              <a:rPr lang="en-US" sz="20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В команду разработчиков входя ведущие ВУЗы из США, Европы и России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Содержит детальные модели всего стека сетевых протоколов от уровня приложений до физического уровня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Содержит детальные модели различных технологий беспроводной передачи данных </a:t>
            </a:r>
            <a:r>
              <a:rPr lang="en-US" sz="2000" dirty="0" smtClean="0"/>
              <a:t>(LTE, Wi-Fi, WiMAX)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В</a:t>
            </a:r>
            <a:r>
              <a:rPr lang="en-US" sz="2000" dirty="0" smtClean="0"/>
              <a:t> </a:t>
            </a:r>
            <a:r>
              <a:rPr lang="en-US" sz="2000" b="1" dirty="0" smtClean="0"/>
              <a:t>201</a:t>
            </a:r>
            <a:r>
              <a:rPr lang="ru-RU" sz="2000" b="1" dirty="0" smtClean="0"/>
              <a:t>7 году </a:t>
            </a:r>
            <a:r>
              <a:rPr lang="ru-RU" sz="2000" dirty="0" smtClean="0"/>
              <a:t>добавлена модель, описывающая технологию передачи данных </a:t>
            </a:r>
            <a:r>
              <a:rPr lang="ru-RU" sz="2000" b="1" dirty="0" smtClean="0"/>
              <a:t>в миллиметровом диапазоне </a:t>
            </a:r>
            <a:r>
              <a:rPr lang="ru-RU" sz="2000" b="1" dirty="0" smtClean="0"/>
              <a:t>радиочастот </a:t>
            </a:r>
            <a:endParaRPr lang="en-US" sz="2000" b="1" dirty="0"/>
          </a:p>
        </p:txBody>
      </p:sp>
      <p:pic>
        <p:nvPicPr>
          <p:cNvPr id="5123" name="Picture 3" descr="E:\workspace\lab18trac\docs\personal\krasilov\hse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338285"/>
            <a:ext cx="4158233" cy="237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www.4gunwired.com/images/lte-network-design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574307"/>
            <a:ext cx="2857500" cy="1906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54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200" y="260648"/>
            <a:ext cx="8991600" cy="884238"/>
          </a:xfrm>
        </p:spPr>
        <p:txBody>
          <a:bodyPr>
            <a:normAutofit/>
          </a:bodyPr>
          <a:lstStyle/>
          <a:p>
            <a:r>
              <a:rPr lang="ru-RU" dirty="0" smtClean="0"/>
              <a:t>План работ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DA8F7E9-6A44-49A2-A610-347666ABBF1C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332AFE-3810-4626-B742-65B1D8E38672}" type="datetime1">
              <a:rPr lang="ru-RU" smtClean="0"/>
              <a:t>11.11.2018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4912" y="126876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291405"/>
              </p:ext>
            </p:extLst>
          </p:nvPr>
        </p:nvGraphicFramePr>
        <p:xfrm>
          <a:off x="251520" y="1124744"/>
          <a:ext cx="8712968" cy="53091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491366"/>
                <a:gridCol w="1349394"/>
                <a:gridCol w="1872208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Этап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Исполнители</a:t>
                      </a:r>
                      <a:endParaRPr lang="ru-RU" dirty="0"/>
                    </a:p>
                  </a:txBody>
                  <a:tcPr/>
                </a:tc>
              </a:tr>
              <a:tr h="786368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Изучение основ телекоммуникационных</a:t>
                      </a:r>
                      <a:r>
                        <a:rPr lang="ru-RU" baseline="0" dirty="0" smtClean="0"/>
                        <a:t> систем и среды имитационного моделирования </a:t>
                      </a:r>
                      <a:r>
                        <a:rPr lang="en-US" baseline="0" dirty="0" smtClean="0"/>
                        <a:t>NS-3</a:t>
                      </a:r>
                      <a:endParaRPr lang="ru-R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08.10.2018 -</a:t>
                      </a:r>
                    </a:p>
                    <a:p>
                      <a:r>
                        <a:rPr lang="ru-RU" dirty="0" smtClean="0"/>
                        <a:t>30.11.2018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 участники проекта</a:t>
                      </a:r>
                      <a:endParaRPr lang="ru-RU" dirty="0"/>
                    </a:p>
                  </a:txBody>
                  <a:tcPr/>
                </a:tc>
              </a:tr>
              <a:tr h="826303">
                <a:tc>
                  <a:txBody>
                    <a:bodyPr/>
                    <a:lstStyle/>
                    <a:p>
                      <a:r>
                        <a:rPr lang="ru-RU" dirty="0" smtClean="0"/>
                        <a:t>2.  Исследование влияния свойств беспроводных соединений , работающих в миллиметровом</a:t>
                      </a:r>
                      <a:r>
                        <a:rPr lang="ru-RU" baseline="0" dirty="0" smtClean="0"/>
                        <a:t> диапазоне радиочастот, </a:t>
                      </a:r>
                      <a:r>
                        <a:rPr lang="ru-RU" dirty="0" smtClean="0"/>
                        <a:t>на качество</a:t>
                      </a:r>
                      <a:r>
                        <a:rPr lang="ru-RU" baseline="0" dirty="0" smtClean="0"/>
                        <a:t> обслуживания различных типов трафика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01.12.2018</a:t>
                      </a:r>
                      <a:r>
                        <a:rPr lang="ru-RU" baseline="0" dirty="0" smtClean="0"/>
                        <a:t> -15.02.2019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 участники проекта</a:t>
                      </a:r>
                      <a:endParaRPr lang="ru-RU" dirty="0"/>
                    </a:p>
                  </a:txBody>
                  <a:tcPr/>
                </a:tc>
              </a:tr>
              <a:tr h="1779592">
                <a:tc>
                  <a:txBody>
                    <a:bodyPr/>
                    <a:lstStyle/>
                    <a:p>
                      <a:pPr lvl="0"/>
                      <a:r>
                        <a:rPr lang="ru-RU" dirty="0" smtClean="0"/>
                        <a:t>2.1  Разработка имитационных </a:t>
                      </a:r>
                      <a:r>
                        <a:rPr lang="ru-RU" baseline="0" dirty="0" smtClean="0"/>
                        <a:t> моделей приложений и генерируемого ими трафика в среде </a:t>
                      </a:r>
                      <a:r>
                        <a:rPr lang="en-US" baseline="0" dirty="0" smtClean="0"/>
                        <a:t>NS-3</a:t>
                      </a:r>
                      <a:r>
                        <a:rPr lang="ru-RU" baseline="0" dirty="0" smtClean="0"/>
                        <a:t>:</a:t>
                      </a:r>
                    </a:p>
                    <a:p>
                      <a:pPr lvl="0"/>
                      <a:r>
                        <a:rPr lang="ru-RU" baseline="0" dirty="0" smtClean="0"/>
                        <a:t>2.1.1.  Модель веб-приложения</a:t>
                      </a:r>
                    </a:p>
                    <a:p>
                      <a:r>
                        <a:rPr lang="ru-RU" baseline="0" dirty="0" smtClean="0"/>
                        <a:t>2.1.2.  Модель приложения видео по запросу (</a:t>
                      </a:r>
                      <a:r>
                        <a:rPr lang="en-US" baseline="0" dirty="0" err="1" smtClean="0"/>
                        <a:t>Yotube</a:t>
                      </a:r>
                      <a:r>
                        <a:rPr lang="en-US" baseline="0" dirty="0" smtClean="0"/>
                        <a:t>)</a:t>
                      </a:r>
                    </a:p>
                    <a:p>
                      <a:r>
                        <a:rPr lang="en-US" baseline="0" dirty="0" smtClean="0"/>
                        <a:t>2.1.3. </a:t>
                      </a:r>
                      <a:r>
                        <a:rPr lang="ru-RU" baseline="0" dirty="0" smtClean="0"/>
                        <a:t> Модель приложения реального времени (</a:t>
                      </a:r>
                      <a:r>
                        <a:rPr lang="ru-RU" sz="1800" dirty="0" smtClean="0"/>
                        <a:t>видеоконференцсвязь</a:t>
                      </a:r>
                      <a:r>
                        <a:rPr lang="ru-RU" baseline="0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01.12.2018-28.12.2018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Гаврилов Т.П.</a:t>
                      </a:r>
                    </a:p>
                    <a:p>
                      <a:r>
                        <a:rPr lang="ru-RU" sz="1800" dirty="0" smtClean="0"/>
                        <a:t>(2.1.1.),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Суслопаров М.В. (2.1.2), Филатов О.О. (2.1.3)</a:t>
                      </a: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dirty="0" smtClean="0"/>
                        <a:t>2.2</a:t>
                      </a:r>
                      <a:r>
                        <a:rPr lang="ru-RU" baseline="0" dirty="0" smtClean="0"/>
                        <a:t>. Проведение исследований с использованием моделей разработанных приложений.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28.12.2018-15.02.2019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Участники проекта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(в соответствии с п.2.1)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48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200" y="260648"/>
            <a:ext cx="8991600" cy="884238"/>
          </a:xfrm>
        </p:spPr>
        <p:txBody>
          <a:bodyPr>
            <a:normAutofit/>
          </a:bodyPr>
          <a:lstStyle/>
          <a:p>
            <a:r>
              <a:rPr lang="ru-RU" dirty="0" smtClean="0"/>
              <a:t>План работ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DA8F7E9-6A44-49A2-A610-347666ABBF1C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332AFE-3810-4626-B742-65B1D8E38672}" type="datetime1">
              <a:rPr lang="ru-RU" smtClean="0"/>
              <a:t>11.11.2018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4912" y="126876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236498"/>
              </p:ext>
            </p:extLst>
          </p:nvPr>
        </p:nvGraphicFramePr>
        <p:xfrm>
          <a:off x="251520" y="1367016"/>
          <a:ext cx="8712968" cy="443824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491366"/>
                <a:gridCol w="1349394"/>
                <a:gridCol w="187220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Этап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Исполнители</a:t>
                      </a:r>
                      <a:endParaRPr lang="ru-RU" dirty="0"/>
                    </a:p>
                  </a:txBody>
                  <a:tcPr/>
                </a:tc>
              </a:tr>
              <a:tr h="826303">
                <a:tc>
                  <a:txBody>
                    <a:bodyPr/>
                    <a:lstStyle/>
                    <a:p>
                      <a:r>
                        <a:rPr lang="ru-RU" dirty="0" smtClean="0"/>
                        <a:t>3.  Разработка</a:t>
                      </a:r>
                      <a:r>
                        <a:rPr lang="ru-RU" baseline="0" dirty="0" smtClean="0"/>
                        <a:t> и анализ эффективности </a:t>
                      </a:r>
                      <a:r>
                        <a:rPr lang="ru-RU" sz="1800" dirty="0" smtClean="0"/>
                        <a:t>методов повышения качества обслуживания трафика, генерируемого различными приложениями</a:t>
                      </a:r>
                      <a:r>
                        <a:rPr lang="en-US" sz="1800" dirty="0" smtClean="0"/>
                        <a:t>,</a:t>
                      </a:r>
                      <a:r>
                        <a:rPr lang="ru-RU" sz="1800" dirty="0" smtClean="0"/>
                        <a:t> в сетях</a:t>
                      </a:r>
                      <a:r>
                        <a:rPr lang="ru-RU" sz="1800" baseline="0" dirty="0" smtClean="0"/>
                        <a:t> 5</a:t>
                      </a:r>
                      <a:r>
                        <a:rPr lang="en-US" sz="1800" baseline="0" dirty="0" smtClean="0"/>
                        <a:t>G,  </a:t>
                      </a:r>
                      <a:r>
                        <a:rPr lang="ru-RU" sz="1800" dirty="0" smtClean="0"/>
                        <a:t>работающих в миллиметровом диапазоне радиочастот</a:t>
                      </a:r>
                      <a:r>
                        <a:rPr lang="en-US" sz="1800" dirty="0" smtClean="0"/>
                        <a:t>.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ru-RU" sz="1800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15.02.2019</a:t>
                      </a:r>
                      <a:r>
                        <a:rPr lang="ru-RU" baseline="0" dirty="0" smtClean="0"/>
                        <a:t> -24.05.2019</a:t>
                      </a:r>
                      <a:endParaRPr lang="ru-RU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Участники проекта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(в соответствии с п.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2.1) </a:t>
                      </a:r>
                    </a:p>
                    <a:p>
                      <a:endParaRPr lang="ru-RU" dirty="0"/>
                    </a:p>
                  </a:txBody>
                  <a:tcPr anchor="ctr"/>
                </a:tc>
              </a:tr>
              <a:tr h="742960">
                <a:tc>
                  <a:txBody>
                    <a:bodyPr/>
                    <a:lstStyle/>
                    <a:p>
                      <a:r>
                        <a:rPr lang="ru-RU" dirty="0" smtClean="0"/>
                        <a:t>3.1. Анализ</a:t>
                      </a:r>
                      <a:r>
                        <a:rPr lang="ru-RU" baseline="0" dirty="0" smtClean="0"/>
                        <a:t> эффективности существующих методов, предложенных в литературе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15.02.2019-08.03.2019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Разработка новых методов и</a:t>
                      </a:r>
                      <a:r>
                        <a:rPr lang="en-US" baseline="0" dirty="0" smtClean="0"/>
                        <a:t>/</a:t>
                      </a:r>
                      <a:r>
                        <a:rPr lang="ru-RU" baseline="0" dirty="0" smtClean="0"/>
                        <a:t>или модификация существующих</a:t>
                      </a:r>
                      <a:r>
                        <a:rPr lang="en-US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09.03.2019-12.04.2019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en-US" dirty="0" smtClean="0"/>
                        <a:t>3.3.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Анализ эффективности предложенных методов в различных сценариях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13.04.2019</a:t>
                      </a:r>
                      <a:r>
                        <a:rPr lang="ru-RU" baseline="0" dirty="0" smtClean="0"/>
                        <a:t> -2</a:t>
                      </a:r>
                      <a:r>
                        <a:rPr lang="ru-RU" dirty="0" smtClean="0"/>
                        <a:t>4.05.2019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42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527</Words>
  <Application>Microsoft Office PowerPoint</Application>
  <PresentationFormat>Экран (4:3)</PresentationFormat>
  <Paragraphs>96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Разработка и исследование методов повышения качества обслуживания широкополосного трафика в беспроводных сетях 5G, работающих в миллиметровом диапазоне радиочастот</vt:lpstr>
      <vt:lpstr>Требования к сетям 5G </vt:lpstr>
      <vt:lpstr>Приложения</vt:lpstr>
      <vt:lpstr>Использование миллиметрового диапазона частот</vt:lpstr>
      <vt:lpstr>Особенности передачи в миллиметровом диапазоне</vt:lpstr>
      <vt:lpstr>Цель проекта</vt:lpstr>
      <vt:lpstr>Инструментарий</vt:lpstr>
      <vt:lpstr>План работ</vt:lpstr>
      <vt:lpstr>План работ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и исследование методов повышения качества обслуживания широкополосного трафика в беспроводных сетях 5G, работающих в миллиметровом диапазоне радиочастот</dc:title>
  <dc:creator>tema</dc:creator>
  <cp:lastModifiedBy>Artem Krasilov</cp:lastModifiedBy>
  <cp:revision>47</cp:revision>
  <dcterms:modified xsi:type="dcterms:W3CDTF">2018-11-11T17:36:41Z</dcterms:modified>
</cp:coreProperties>
</file>