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5C644-F7DC-4676-B122-A98B4ECA4F2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56D1F-3435-4445-ADB4-D8B3025E9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5CB904-9401-41CC-A52E-98F2D3878BF3}" type="datetime1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2084" y="142795"/>
            <a:ext cx="6997809" cy="74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62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МОСКОВСКИЙ ИНСТИТУТ ЭЛЕКТРОНИКИ</a:t>
            </a:r>
            <a:r>
              <a:rPr lang="ru-RU" sz="1662" b="1" baseline="0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И МАТЕМАТИКИ</a:t>
            </a:r>
            <a:endParaRPr lang="ru-RU" sz="1662" b="1" dirty="0">
              <a:solidFill>
                <a:srgbClr val="005AAB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292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НАЦИОНАЛЬНОГО</a:t>
            </a:r>
            <a:r>
              <a:rPr lang="ru-RU" sz="1292" baseline="0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ИССЛЕДОВАТЕЛЬСКОГО УНИВЕРСИТЕТА </a:t>
            </a:r>
            <a:br>
              <a:rPr lang="ru-RU" sz="1292" baseline="0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</a:br>
            <a:r>
              <a:rPr lang="ru-RU" sz="1292" baseline="0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</a:t>
            </a:r>
            <a:r>
              <a:rPr lang="ru-RU" sz="1292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ВЫСШАЯ ШКОЛА ЭКОНОМИКИ»</a:t>
            </a:r>
          </a:p>
        </p:txBody>
      </p:sp>
    </p:spTree>
    <p:extLst>
      <p:ext uri="{BB962C8B-B14F-4D97-AF65-F5344CB8AC3E}">
        <p14:creationId xmlns:p14="http://schemas.microsoft.com/office/powerpoint/2010/main" val="312711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33A82C-A8F0-46F4-B731-532AD16586E5}" type="datetime1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2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D98AD7-5739-4D02-9A8C-2F268F75BCA9}" type="datetime1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729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4939F8-F604-4E2B-9355-4CAFC626BE59}" type="datetime1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9D24D8-BF47-4AD2-B5CB-248B4CA59218}" type="datetime1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8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75652E-60E1-478B-BD59-9B9527E4C6EC}" type="datetime1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9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4BD6B2-095F-4800-9C87-7EB4D4FDF403}" type="datetime1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1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715129-01CA-42BF-BC16-FFD8EF5FA4CB}" type="datetime1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2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56946B-8163-4294-A9EC-5C65AC0B0B9C}" type="datetime1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5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3DD40C-CBAD-422B-A770-DF1E8145C770}" type="datetime1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102" r="-625" b="19683"/>
          <a:stretch/>
        </p:blipFill>
        <p:spPr>
          <a:xfrm>
            <a:off x="166154" y="144000"/>
            <a:ext cx="1222988" cy="86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5704" y="6381336"/>
            <a:ext cx="8109208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62" dirty="0">
                <a:solidFill>
                  <a:schemeClr val="bg1"/>
                </a:solidFill>
              </a:rPr>
              <a:t>НАЦИОНАЛЬНЫЙ</a:t>
            </a:r>
            <a:r>
              <a:rPr lang="ru-RU" sz="462" baseline="0" dirty="0">
                <a:solidFill>
                  <a:schemeClr val="bg1"/>
                </a:solidFill>
              </a:rPr>
              <a:t> ИССЛЕДОВАТЕЛЬСКИЙ УНИВЕРСИТЕТ «ВЫСШАЯ ШКОЛА ЭКОНОМИКИ» 2014 г.</a:t>
            </a:r>
            <a:endParaRPr lang="ru-RU" sz="462" dirty="0">
              <a:solidFill>
                <a:schemeClr val="bg1"/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51520" y="6525345"/>
            <a:ext cx="1969477" cy="196131"/>
          </a:xfrm>
          <a:prstGeom prst="rect">
            <a:avLst/>
          </a:prstGeom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22041">
              <a:defRPr/>
            </a:pPr>
            <a:fld id="{566A1D23-AE0F-4C75-8B18-DB653B5A44E6}" type="datetime1">
              <a:rPr lang="ru-RU" altLang="ru-RU" sz="1108" smtClean="0"/>
              <a:pPr defTabSz="422041">
                <a:defRPr/>
              </a:pPr>
              <a:t>13.11.2018</a:t>
            </a:fld>
            <a:endParaRPr lang="en-US" altLang="ru-RU" sz="1108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23003" y="6525345"/>
            <a:ext cx="1969477" cy="196131"/>
          </a:xfrm>
          <a:prstGeom prst="rect">
            <a:avLst/>
          </a:prstGeom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22041">
              <a:defRPr/>
            </a:pPr>
            <a:fld id="{BA122E61-7160-490E-A672-2B1D7DAF56DB}" type="slidenum">
              <a:rPr lang="en-US" altLang="ru-RU" sz="1108" smtClean="0"/>
              <a:pPr defTabSz="422041">
                <a:defRPr/>
              </a:pPr>
              <a:t>‹#›</a:t>
            </a:fld>
            <a:endParaRPr lang="en-US" altLang="ru-RU" sz="1108"/>
          </a:p>
        </p:txBody>
      </p:sp>
      <p:sp>
        <p:nvSpPr>
          <p:cNvPr id="13" name="Прямоугольник 12"/>
          <p:cNvSpPr/>
          <p:nvPr/>
        </p:nvSpPr>
        <p:spPr>
          <a:xfrm>
            <a:off x="158504" y="1141953"/>
            <a:ext cx="8871600" cy="54790"/>
          </a:xfrm>
          <a:prstGeom prst="rect">
            <a:avLst/>
          </a:prstGeom>
          <a:solidFill>
            <a:srgbClr val="F894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4" name="Прямоугольник 13"/>
          <p:cNvSpPr/>
          <p:nvPr/>
        </p:nvSpPr>
        <p:spPr>
          <a:xfrm>
            <a:off x="158504" y="6381336"/>
            <a:ext cx="8871601" cy="72000"/>
          </a:xfrm>
          <a:prstGeom prst="rect">
            <a:avLst/>
          </a:prstGeom>
          <a:solidFill>
            <a:srgbClr val="F894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9" dirty="0">
                <a:solidFill>
                  <a:srgbClr val="005AAB"/>
                </a:solidFill>
              </a:rPr>
              <a:t>МОСКОВСКИЙ</a:t>
            </a:r>
            <a:r>
              <a:rPr lang="ru-RU" sz="369" baseline="0" dirty="0">
                <a:solidFill>
                  <a:srgbClr val="005AAB"/>
                </a:solidFill>
              </a:rPr>
              <a:t> ИНСТИТУТ ЭЛЕКТРОНИКИ И МАТЕМАТИКИ </a:t>
            </a:r>
            <a:r>
              <a:rPr lang="ru-RU" sz="369" dirty="0">
                <a:solidFill>
                  <a:srgbClr val="005AAB"/>
                </a:solidFill>
              </a:rPr>
              <a:t>НАЦИОНАЛЬНОГО</a:t>
            </a:r>
            <a:r>
              <a:rPr lang="ru-RU" sz="369" baseline="0" dirty="0">
                <a:solidFill>
                  <a:srgbClr val="005AAB"/>
                </a:solidFill>
              </a:rPr>
              <a:t> ИССЛЕДОВАТЕЛЬСКОГО УНИВЕРСИТЕТА «ВЫСШАЯ ШКОЛА ЭКОНОМИКИ»</a:t>
            </a:r>
            <a:endParaRPr lang="ru-RU" sz="369" dirty="0">
              <a:solidFill>
                <a:srgbClr val="005AAB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93" y="111308"/>
            <a:ext cx="850211" cy="8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odroid.ru/news/walker_2m/2015-02-06-56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ru.wikipedia.org/wiki/%D0%97%D0%B0%D0%BA%D0%BE%D0%BD_%D0%9C%D1%83%D1%80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0%D0%B1%D0%B8%D0%BB%D0%B8%D0%B7%D0%B0%D1%82%D0%BE%D1%80%D1%8B_%D0%BF%D0%B5%D1%80%D0%B5%D0%BC%D0%B5%D0%BD%D0%BD%D0%BE%D0%B3%D0%BE_%D0%BD%D0%B0%D0%BF%D1%80%D1%8F%D0%B6%D0%B5%D0%BD%D0%B8%D1%8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-wiki.org/wiki/%D0%98%D0%BD%D0%B2%D0%B5%D1%80%D1%82%D0%BE%D1%80%D0%BD%D1%8B%D0%B9_%D0%B8%D1%81%D1%82%D0%BE%D1%87%D0%BD%D0%B8%D0%BA_%D1%81%D0%B2%D0%B0%D1%80%D0%BE%D1%87%D0%BD%D0%BE%D0%B3%D0%BE_%D1%82%D0%BE%D0%BA%D0%B0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lat-lay-photography-of-calendar-102032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D74FA-0932-4CC1-A3A7-066F03BAA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Проект «Прецизионный источник напряжения»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0F991-C01A-48EE-913E-09FE51968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3112" y="3933056"/>
            <a:ext cx="6643464" cy="2016224"/>
          </a:xfrm>
        </p:spPr>
        <p:txBody>
          <a:bodyPr/>
          <a:lstStyle/>
          <a:p>
            <a:pPr algn="r"/>
            <a:r>
              <a:rPr lang="ru-RU" sz="2000" dirty="0"/>
              <a:t>Выполнение: Кузнецов Александр, студент группы БИТ 172</a:t>
            </a:r>
          </a:p>
          <a:p>
            <a:pPr algn="r"/>
            <a:endParaRPr lang="ru-RU" sz="2000" dirty="0"/>
          </a:p>
          <a:p>
            <a:pPr algn="r"/>
            <a:r>
              <a:rPr lang="ru-RU" sz="2000" dirty="0"/>
              <a:t>Научный руководитель: Арутюнов Константин Юрьевич, </a:t>
            </a:r>
          </a:p>
          <a:p>
            <a:pPr algn="r"/>
            <a:r>
              <a:rPr lang="ru-RU" sz="2000" dirty="0"/>
              <a:t>профессор департамента электронной инженерии МИЭМ НИУ ВШЭ, руководитель научно-учебной лаборатории квантовой наноэлектроники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0B46FB-B6EF-48FC-A786-FC1BC7F5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4297"/>
            <a:ext cx="2895600" cy="365125"/>
          </a:xfrm>
        </p:spPr>
        <p:txBody>
          <a:bodyPr/>
          <a:lstStyle/>
          <a:p>
            <a:pPr algn="ctr"/>
            <a:r>
              <a:rPr lang="ru-RU" dirty="0"/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15719221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2AFA-5E6B-466C-953B-03B2A35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84752-CD5C-42AA-9475-CFD1F637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45" y="1417638"/>
            <a:ext cx="8229600" cy="4525963"/>
          </a:xfrm>
        </p:spPr>
        <p:txBody>
          <a:bodyPr/>
          <a:lstStyle/>
          <a:p>
            <a:r>
              <a:rPr lang="ru-RU" dirty="0"/>
              <a:t>Создать источник постоянного напряжения, обладающий определённым функционалом, питаемый от аккумулятора.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400" b="1" dirty="0"/>
              <a:t>Технические характеристики разрабатываемого устройства:</a:t>
            </a:r>
          </a:p>
          <a:p>
            <a:r>
              <a:rPr lang="ru-RU" sz="2400" dirty="0"/>
              <a:t>Возможность переключение полярности</a:t>
            </a:r>
          </a:p>
          <a:p>
            <a:r>
              <a:rPr lang="ru-RU" sz="2400" dirty="0"/>
              <a:t>Возможность грубого переключения между следующими пределами: +/- 0,1 мкВ, +/- 1 мкВ, +/- 10 мкВ, +/- 100 мкВ, +/- 1 мВ, +/- 10 мВ, +/- 100 мВ.</a:t>
            </a:r>
          </a:p>
          <a:p>
            <a:r>
              <a:rPr lang="ru-RU" sz="2400" dirty="0"/>
              <a:t>Возможность тонкой подстройки значения внутри каждого из пределов.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36B0F5-F188-487F-9734-7E399F8F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6752"/>
            <a:ext cx="9144000" cy="5089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2DFF2-0D44-4497-9430-F5BBEAF796BF}"/>
              </a:ext>
            </a:extLst>
          </p:cNvPr>
          <p:cNvSpPr txBox="1"/>
          <p:nvPr/>
        </p:nvSpPr>
        <p:spPr>
          <a:xfrm>
            <a:off x="0" y="62865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://www.servodroid.ru/news/walker_2m/2015-02-06-567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c-nd/3.0/"/>
              </a:rPr>
              <a:t>CC BY-NC-ND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18195223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0E484-6586-4279-A4BF-65284CF0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EB1FE-901A-40E9-911A-AA074807A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Произвести анализ литературы в сфере схемотехники по вопросу создания прецизионного источника напряжения.</a:t>
            </a:r>
          </a:p>
          <a:p>
            <a:r>
              <a:rPr lang="ru-RU" dirty="0"/>
              <a:t>Разработать схему устройства.</a:t>
            </a:r>
          </a:p>
          <a:p>
            <a:r>
              <a:rPr lang="ru-RU" dirty="0"/>
              <a:t>Собрать и настроить разработанную схему.</a:t>
            </a:r>
          </a:p>
          <a:p>
            <a:r>
              <a:rPr lang="ru-RU" dirty="0"/>
              <a:t>Разработать дизайн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2902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08B34-E526-448E-B772-8C409968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87506-BEEC-49B6-A8C1-00A21631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628"/>
            <a:ext cx="5842992" cy="5195700"/>
          </a:xfrm>
        </p:spPr>
        <p:txBody>
          <a:bodyPr/>
          <a:lstStyle/>
          <a:p>
            <a:r>
              <a:rPr lang="ru-RU" sz="2200" dirty="0"/>
              <a:t>Размеры электронных устройств уменьшаются. С уменьшением их масштабов увеличивается вклад размерных эффектов: в том числе и квантовых.</a:t>
            </a:r>
          </a:p>
          <a:p>
            <a:r>
              <a:rPr lang="ru-RU" sz="2200" dirty="0"/>
              <a:t>Изучение эффектов в наноструктурах при низких напряжениях может дать новую информацию о степени влияния различных эффектов.</a:t>
            </a:r>
          </a:p>
          <a:p>
            <a:r>
              <a:rPr lang="ru-RU" sz="2200" dirty="0"/>
              <a:t>Существующие коммерческие приборы излишне многофункциональны и весьма дороги.</a:t>
            </a:r>
            <a:r>
              <a:rPr lang="en-US" sz="2200" dirty="0"/>
              <a:t> </a:t>
            </a:r>
            <a:r>
              <a:rPr lang="ru-RU" sz="2200" dirty="0"/>
              <a:t>(Например: </a:t>
            </a:r>
            <a:r>
              <a:rPr lang="en-US" sz="2200" dirty="0"/>
              <a:t>Tektronix PWS4000 Series</a:t>
            </a:r>
            <a:r>
              <a:rPr lang="ru-RU" sz="2200" dirty="0"/>
              <a:t> (</a:t>
            </a:r>
            <a:r>
              <a:rPr lang="en-US" sz="2200" dirty="0"/>
              <a:t>$</a:t>
            </a:r>
            <a:r>
              <a:rPr lang="ru-RU" sz="2200" dirty="0"/>
              <a:t>970</a:t>
            </a:r>
            <a:r>
              <a:rPr lang="en-US" sz="2200" dirty="0"/>
              <a:t>)</a:t>
            </a:r>
            <a:r>
              <a:rPr lang="ru-RU" sz="2200" dirty="0"/>
              <a:t>: шаг – 1 </a:t>
            </a:r>
            <a:r>
              <a:rPr lang="en-US" sz="2200" dirty="0"/>
              <a:t>mV, Series 2230G High Power Keithley (</a:t>
            </a:r>
            <a:r>
              <a:rPr lang="ru-RU" sz="2200" dirty="0"/>
              <a:t>от </a:t>
            </a:r>
            <a:r>
              <a:rPr lang="en-US" sz="2200" dirty="0"/>
              <a:t>$1390)</a:t>
            </a:r>
            <a:r>
              <a:rPr lang="ru-RU" sz="2200" dirty="0"/>
              <a:t>: шаг – 1 </a:t>
            </a:r>
            <a:r>
              <a:rPr lang="en-US" sz="2200" dirty="0"/>
              <a:t>mV.</a:t>
            </a:r>
            <a:r>
              <a:rPr lang="ru-RU" sz="2200" dirty="0"/>
              <a:t>)</a:t>
            </a:r>
          </a:p>
        </p:txBody>
      </p:sp>
      <p:pic>
        <p:nvPicPr>
          <p:cNvPr id="1026" name="Picture 2" descr="2230G_3UnitsAcross_new">
            <a:extLst>
              <a:ext uri="{FF2B5EF4-FFF2-40B4-BE49-F238E27FC236}">
                <a16:creationId xmlns:a16="http://schemas.microsoft.com/office/drawing/2014/main" id="{03CE787D-AB8D-4A12-9A46-A15EAA86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33" y="3674004"/>
            <a:ext cx="3395151" cy="2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7C59F3-192D-4474-B8A9-018E2A0E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61801" y="1052736"/>
            <a:ext cx="3080085" cy="315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CE9C5-5C3D-413F-8CD9-D9248058C47F}"/>
              </a:ext>
            </a:extLst>
          </p:cNvPr>
          <p:cNvSpPr txBox="1"/>
          <p:nvPr/>
        </p:nvSpPr>
        <p:spPr>
          <a:xfrm>
            <a:off x="6660232" y="4077072"/>
            <a:ext cx="275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hlinkClick r:id="rId4" tooltip="https://ru.wikipedia.org/wiki/%D0%97%D0%B0%D0%BA%D0%BE%D0%BD_%D0%9C%D1%83%D1%80%D0%B0"/>
              </a:rPr>
              <a:t>Эта фотография</a:t>
            </a:r>
            <a:r>
              <a:rPr lang="ru-RU" sz="900" dirty="0"/>
              <a:t>, автор: Неизвестный автор, лицензия: </a:t>
            </a:r>
            <a:r>
              <a:rPr lang="ru-RU" sz="900" dirty="0">
                <a:hlinkClick r:id="rId5" tooltip="https://creativecommons.org/licenses/by-sa/3.0/"/>
              </a:rPr>
              <a:t>CC BY-SA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0270165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440F8-1AEA-4966-9DAB-3C21E58A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Планируемый 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9CDF9B-8914-467B-9894-09EE0F6C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Результатом проекта должен стать прототип функционирующего устройства, отвечающего  критериям технического задания.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27E64-037F-491C-81C0-5371B8BDD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7495" y="3021370"/>
            <a:ext cx="4139727" cy="3104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1161E-A760-4CC2-9B34-39F23F2D4FF6}"/>
              </a:ext>
            </a:extLst>
          </p:cNvPr>
          <p:cNvSpPr txBox="1"/>
          <p:nvPr/>
        </p:nvSpPr>
        <p:spPr>
          <a:xfrm>
            <a:off x="4943948" y="6074603"/>
            <a:ext cx="4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hlinkClick r:id="rId3" tooltip="https://ru.wikipedia.org/wiki/%D0%A1%D1%82%D0%B0%D0%B1%D0%B8%D0%BB%D0%B8%D0%B7%D0%B0%D1%82%D0%BE%D1%80%D1%8B_%D0%BF%D0%B5%D1%80%D0%B5%D0%BC%D0%B5%D0%BD%D0%BD%D0%BE%D0%B3%D0%BE_%D0%BD%D0%B0%D0%BF%D1%80%D1%8F%D0%B6%D0%B5%D0%BD%D0%B8%D1%8F"/>
              </a:rPr>
              <a:t>Эта фотография</a:t>
            </a:r>
            <a:r>
              <a:rPr lang="ru-RU" sz="900" dirty="0"/>
              <a:t>, автор: Неизвестный автор, лицензия: </a:t>
            </a:r>
            <a:r>
              <a:rPr lang="ru-RU" sz="900" dirty="0">
                <a:hlinkClick r:id="rId4" tooltip="https://creativecommons.org/licenses/by-sa/3.0/"/>
              </a:rPr>
              <a:t>CC BY-SA</a:t>
            </a:r>
            <a:endParaRPr lang="ru-RU" sz="9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8C612E-4BFE-4315-9386-CB17291D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2840" y="3021370"/>
            <a:ext cx="4657192" cy="3104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3D0A2-C99D-4F84-B0BE-9ACDBC7E642A}"/>
              </a:ext>
            </a:extLst>
          </p:cNvPr>
          <p:cNvSpPr txBox="1"/>
          <p:nvPr/>
        </p:nvSpPr>
        <p:spPr>
          <a:xfrm>
            <a:off x="457200" y="6077897"/>
            <a:ext cx="4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hlinkClick r:id="rId6" tooltip="http://ru-wiki.org/wiki/%D0%98%D0%BD%D0%B2%D0%B5%D1%80%D1%82%D0%BE%D1%80%D0%BD%D1%8B%D0%B9_%D0%B8%D1%81%D1%82%D0%BE%D1%87%D0%BD%D0%B8%D0%BA_%D1%81%D0%B2%D0%B0%D1%80%D0%BE%D1%87%D0%BD%D0%BE%D0%B3%D0%BE_%D1%82%D0%BE%D0%BA%D0%B0"/>
              </a:rPr>
              <a:t>Эта фотография</a:t>
            </a:r>
            <a:r>
              <a:rPr lang="ru-RU" sz="900" dirty="0"/>
              <a:t>, автор: Неизвестный автор, лицензия: </a:t>
            </a:r>
            <a:r>
              <a:rPr lang="ru-RU" sz="900" dirty="0">
                <a:hlinkClick r:id="rId4" tooltip="https://creativecommons.org/licenses/by-sa/3.0/"/>
              </a:rPr>
              <a:t>CC BY-SA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695749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A5AA3-FE01-475E-89F5-5F56EE0D0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6752"/>
            <a:ext cx="9144000" cy="51845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99F53-9903-473A-9144-DA77C453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EDEBB-EE6E-4168-976E-40C32D4D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2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Сроки реализации проекта: октябрь 2018 года – май 2019 года.</a:t>
            </a:r>
          </a:p>
          <a:p>
            <a:endParaRPr lang="ru-RU" sz="2400" dirty="0"/>
          </a:p>
          <a:p>
            <a:r>
              <a:rPr lang="ru-RU" sz="2400" dirty="0"/>
              <a:t>Октябрь-ноябрь: изучение литературы и выбор схемы.</a:t>
            </a:r>
          </a:p>
          <a:p>
            <a:r>
              <a:rPr lang="ru-RU" sz="2400" dirty="0"/>
              <a:t>Ноябрь-январь: сборка и настройка схемы.</a:t>
            </a:r>
          </a:p>
          <a:p>
            <a:r>
              <a:rPr lang="ru-RU" sz="2400" dirty="0"/>
              <a:t>Январь-март: доработка схемы.</a:t>
            </a:r>
          </a:p>
          <a:p>
            <a:r>
              <a:rPr lang="ru-RU" sz="2400" dirty="0"/>
              <a:t>Март-май: разработка дизайна источника и его воплощение.</a:t>
            </a:r>
          </a:p>
          <a:p>
            <a:r>
              <a:rPr lang="ru-RU" sz="2400" dirty="0"/>
              <a:t>Май: подготовка окончательной документации по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192521339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C0508-F562-471D-BC8B-2C557DEE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dirty="0"/>
              <a:t>Положение на данный момент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8D794-0766-4531-98AA-FF64DC39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402832" cy="4525963"/>
          </a:xfrm>
        </p:spPr>
        <p:txBody>
          <a:bodyPr/>
          <a:lstStyle/>
          <a:p>
            <a:r>
              <a:rPr lang="ru-RU" dirty="0"/>
              <a:t>Изучение технической литературы в области конструирования источников.</a:t>
            </a:r>
          </a:p>
          <a:p>
            <a:r>
              <a:rPr lang="ru-RU" dirty="0"/>
              <a:t>Изучение характеристик возможных компонентов устройств.</a:t>
            </a:r>
          </a:p>
          <a:p>
            <a:r>
              <a:rPr lang="ru-RU" dirty="0"/>
              <a:t>Расчёт возможной схемы устройства.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CDA4E-6F3C-4FCE-9E0F-1C48D1CA5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66" y="1210763"/>
            <a:ext cx="1625011" cy="2348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39D3FC-6A1E-4F53-9F25-039171E26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10763"/>
            <a:ext cx="1488089" cy="2429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9CF84C-44E1-42E2-AE16-F45F4AFE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01" y="3640468"/>
            <a:ext cx="3057952" cy="16575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3600C-C808-48A2-833F-8FDDCF04F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298049"/>
            <a:ext cx="3391373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1655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D74FA-0932-4CC1-A3A7-066F03BAA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Проект «Прецизионный источник напряжения»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0F991-C01A-48EE-913E-09FE51968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6400800" cy="2016224"/>
          </a:xfrm>
        </p:spPr>
        <p:txBody>
          <a:bodyPr/>
          <a:lstStyle/>
          <a:p>
            <a:pPr algn="r"/>
            <a:r>
              <a:rPr lang="ru-RU" sz="2000" dirty="0"/>
              <a:t>Выполнил: Кузнецов Александр, группа БИТ 172</a:t>
            </a:r>
          </a:p>
          <a:p>
            <a:pPr algn="r"/>
            <a:endParaRPr lang="ru-RU" sz="2000" dirty="0"/>
          </a:p>
          <a:p>
            <a:pPr algn="r"/>
            <a:r>
              <a:rPr lang="ru-RU" sz="2000" dirty="0"/>
              <a:t>Научный руководитель: Арутюнов Константин Юрьевич, </a:t>
            </a:r>
          </a:p>
          <a:p>
            <a:pPr algn="r"/>
            <a:r>
              <a:rPr lang="ru-RU" sz="2000" dirty="0"/>
              <a:t>профессор департамента электронной инженерии МИЭМ НИУ ВШЭ, руководитель научно-учебной лаборатории квантовой наноэлектроники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1CFA5-34EF-4A19-BB0F-19CDEE04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57666"/>
            <a:ext cx="2895600" cy="365125"/>
          </a:xfrm>
        </p:spPr>
        <p:txBody>
          <a:bodyPr/>
          <a:lstStyle/>
          <a:p>
            <a:pPr algn="ctr"/>
            <a:r>
              <a:rPr lang="ru-RU" dirty="0"/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22144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МИЭ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МИЭМ" id="{DC6E67BB-232F-40C2-AE69-B06209EE0368}" vid="{EBBD4F46-CC8A-4629-A9D1-EB43391EE8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МИЭМ</Template>
  <TotalTime>798</TotalTime>
  <Words>389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Myriad Pro semibold</vt:lpstr>
      <vt:lpstr>Тема МИЭМ</vt:lpstr>
      <vt:lpstr>Проект «Прецизионный источник напряжения»</vt:lpstr>
      <vt:lpstr>Цель работы</vt:lpstr>
      <vt:lpstr>Задачи проекта</vt:lpstr>
      <vt:lpstr>Актуальность проекта</vt:lpstr>
      <vt:lpstr>Планируемый результат</vt:lpstr>
      <vt:lpstr>План работы</vt:lpstr>
      <vt:lpstr>Положение на данный момент</vt:lpstr>
      <vt:lpstr>Проект «Прецизионный источник напряжения»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moskvi1999@mail.ru</cp:lastModifiedBy>
  <cp:revision>33</cp:revision>
  <dcterms:created xsi:type="dcterms:W3CDTF">2018-11-08T08:59:38Z</dcterms:created>
  <dcterms:modified xsi:type="dcterms:W3CDTF">2018-11-13T14:25:06Z</dcterms:modified>
</cp:coreProperties>
</file>